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2"/>
  </p:notesMasterIdLst>
  <p:handoutMasterIdLst>
    <p:handoutMasterId r:id="rId53"/>
  </p:handoutMasterIdLst>
  <p:sldIdLst>
    <p:sldId id="256" r:id="rId5"/>
    <p:sldId id="290" r:id="rId6"/>
    <p:sldId id="259" r:id="rId7"/>
    <p:sldId id="371" r:id="rId8"/>
    <p:sldId id="323" r:id="rId9"/>
    <p:sldId id="373" r:id="rId10"/>
    <p:sldId id="372" r:id="rId11"/>
    <p:sldId id="375" r:id="rId12"/>
    <p:sldId id="264" r:id="rId13"/>
    <p:sldId id="376" r:id="rId14"/>
    <p:sldId id="325" r:id="rId15"/>
    <p:sldId id="265" r:id="rId16"/>
    <p:sldId id="266" r:id="rId17"/>
    <p:sldId id="327" r:id="rId18"/>
    <p:sldId id="339" r:id="rId19"/>
    <p:sldId id="377" r:id="rId20"/>
    <p:sldId id="378" r:id="rId21"/>
    <p:sldId id="260" r:id="rId22"/>
    <p:sldId id="379" r:id="rId23"/>
    <p:sldId id="380" r:id="rId24"/>
    <p:sldId id="381" r:id="rId25"/>
    <p:sldId id="382" r:id="rId26"/>
    <p:sldId id="329" r:id="rId27"/>
    <p:sldId id="272" r:id="rId28"/>
    <p:sldId id="383" r:id="rId29"/>
    <p:sldId id="385" r:id="rId30"/>
    <p:sldId id="384" r:id="rId31"/>
    <p:sldId id="262" r:id="rId32"/>
    <p:sldId id="340" r:id="rId33"/>
    <p:sldId id="388" r:id="rId34"/>
    <p:sldId id="389" r:id="rId35"/>
    <p:sldId id="332" r:id="rId36"/>
    <p:sldId id="390" r:id="rId37"/>
    <p:sldId id="392" r:id="rId38"/>
    <p:sldId id="333" r:id="rId39"/>
    <p:sldId id="395" r:id="rId40"/>
    <p:sldId id="396" r:id="rId41"/>
    <p:sldId id="334" r:id="rId42"/>
    <p:sldId id="271" r:id="rId43"/>
    <p:sldId id="397" r:id="rId44"/>
    <p:sldId id="398" r:id="rId45"/>
    <p:sldId id="273" r:id="rId46"/>
    <p:sldId id="399" r:id="rId47"/>
    <p:sldId id="343" r:id="rId48"/>
    <p:sldId id="400" r:id="rId49"/>
    <p:sldId id="401" r:id="rId50"/>
    <p:sldId id="402" r:id="rId51"/>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36"/>
      </p:cViewPr>
      <p:guideLst>
        <p:guide orient="horz" pos="432"/>
        <p:guide pos="33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DA52D-0CD6-4928-91B9-FC1A1B355FA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6121C96-E3F4-4B45-B3EE-2B5BB815B6B7}"/>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0E07E62-F10F-4178-A8AB-C4D10EE3B904}" type="datetimeFigureOut">
              <a:rPr lang="en-US"/>
              <a:pPr>
                <a:defRPr/>
              </a:pPr>
              <a:t>1/24/2018</a:t>
            </a:fld>
            <a:endParaRPr lang="en-US"/>
          </a:p>
        </p:txBody>
      </p:sp>
      <p:sp>
        <p:nvSpPr>
          <p:cNvPr id="4" name="Footer Placeholder 3">
            <a:extLst>
              <a:ext uri="{FF2B5EF4-FFF2-40B4-BE49-F238E27FC236}">
                <a16:creationId xmlns:a16="http://schemas.microsoft.com/office/drawing/2014/main" id="{7DDE2FCD-D4FE-419D-9BD2-55D98D370C5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D88DC144-0765-460B-AF5A-DA9C2ED70AD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32C17CA-AED4-493E-91BE-55DF8F96BD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041E94-7F92-4170-832C-93B4315402A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B60F3EB0-B0F1-456F-AFF7-E250DF5ABF9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FB7FAA5-8E03-47D7-90C8-738E6297AA99}" type="datetimeFigureOut">
              <a:rPr lang="en-US"/>
              <a:pPr>
                <a:defRPr/>
              </a:pPr>
              <a:t>1/24/2018</a:t>
            </a:fld>
            <a:endParaRPr lang="en-US"/>
          </a:p>
        </p:txBody>
      </p:sp>
      <p:sp>
        <p:nvSpPr>
          <p:cNvPr id="4" name="Slide Image Placeholder 3">
            <a:extLst>
              <a:ext uri="{FF2B5EF4-FFF2-40B4-BE49-F238E27FC236}">
                <a16:creationId xmlns:a16="http://schemas.microsoft.com/office/drawing/2014/main" id="{02B5B321-51FB-4008-BFA6-8E0E31C3D8B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832B29A-7BFB-453B-ACE9-7A26BB7758D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8659CE-1DA3-4E62-86F2-278323F784D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A2F0C411-068E-49F3-9F0D-C6971196015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F665541-1CFA-4D0E-8C47-777BCAACC5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BF72E07-39BA-4F9C-BA8D-12871011F0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23F0E94-B074-4C76-A10B-6A5C291FBA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B4946542-DBD5-46F5-83E5-5D19E2205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67E1B3-465E-4BD9-B747-C020D58562FA}"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a:t>A </a:t>
            </a:r>
            <a:r>
              <a:rPr lang="en-US" altLang="en-US" sz="1200" b="1" i="1"/>
              <a:t>solid</a:t>
            </a:r>
            <a:r>
              <a:rPr lang="en-US" altLang="en-US" sz="1200"/>
              <a:t> is any physical substance which retains its shape even though it is unsupported.  It’s made up of billions of molecules, all exactly the same size,</a:t>
            </a:r>
            <a:r>
              <a:rPr lang="en-US" altLang="en-US"/>
              <a:t> </a:t>
            </a:r>
            <a:r>
              <a:rPr lang="en-US" altLang="en-US" sz="1200"/>
              <a:t>weight, and shape.  They stay in the same location and constantly vibrate back and forth.  The rate of vibration depends on the temperature.  The lower the temperature, the slower the molecules vibrate.  The higher the temperature, the faster they vibrate.  These molecules are strongly attracted to each other and considerable force is necessary to move them.</a:t>
            </a:r>
          </a:p>
          <a:p>
            <a:pPr eaLnBrk="1" hangingPunct="1"/>
            <a:endParaRPr lang="en-US" altLang="en-US" sz="1200"/>
          </a:p>
          <a:p>
            <a:pPr eaLnBrk="1" hangingPunct="1"/>
            <a:r>
              <a:rPr lang="en-US" altLang="en-US" sz="1200"/>
              <a:t>A </a:t>
            </a:r>
            <a:r>
              <a:rPr lang="en-US" altLang="en-US" sz="1200" b="1" i="1"/>
              <a:t>liquid</a:t>
            </a:r>
            <a:r>
              <a:rPr lang="en-US" altLang="en-US" sz="1200"/>
              <a:t> is any substance that will assume the shape of its container (sides and bottom) and its molecules are also strongly attracted to each other.  These molecules can be pictured as swimming among each other but never leaving.  As the temperature rises, the molecules swim faster and the warmer molecules move upward toward the top of the container.</a:t>
            </a:r>
          </a:p>
          <a:p>
            <a:pPr eaLnBrk="1" hangingPunct="1"/>
            <a:endParaRPr lang="en-US" altLang="en-US" sz="1200"/>
          </a:p>
          <a:p>
            <a:pPr eaLnBrk="1" hangingPunct="1"/>
            <a:endParaRPr lang="en-US" altLang="en-US" sz="1200"/>
          </a:p>
          <a:p>
            <a:pPr eaLnBrk="1" hangingPunct="1"/>
            <a:r>
              <a:rPr lang="en-US" altLang="en-US" sz="1200"/>
              <a:t>A </a:t>
            </a:r>
            <a:r>
              <a:rPr lang="en-US" altLang="en-US" sz="1200" b="1" i="1"/>
              <a:t>gas</a:t>
            </a:r>
            <a:r>
              <a:rPr lang="en-US" altLang="en-US" sz="1200"/>
              <a:t> is any substance which must be contained in a sealed container or it will soon dissipate. The molecules have little or no attraction for each other or any other substance and will uniformly fill any container in which they are placed.</a:t>
            </a:r>
          </a:p>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18</a:t>
            </a:fld>
            <a:endParaRPr lang="en-US" altLang="en-US"/>
          </a:p>
        </p:txBody>
      </p:sp>
    </p:spTree>
    <p:extLst>
      <p:ext uri="{BB962C8B-B14F-4D97-AF65-F5344CB8AC3E}">
        <p14:creationId xmlns:p14="http://schemas.microsoft.com/office/powerpoint/2010/main" val="1314685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a:t>Frost-free freezers work by having a fan and air circulation inside the freezer. The below zero temperature combined with the air circulation that keeps the air arid significantly accelerates the sublimation process.</a:t>
            </a:r>
          </a:p>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23</a:t>
            </a:fld>
            <a:endParaRPr lang="en-US" altLang="en-US"/>
          </a:p>
        </p:txBody>
      </p:sp>
    </p:spTree>
    <p:extLst>
      <p:ext uri="{BB962C8B-B14F-4D97-AF65-F5344CB8AC3E}">
        <p14:creationId xmlns:p14="http://schemas.microsoft.com/office/powerpoint/2010/main" val="148812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talked about law five in the five laws of nature</a:t>
            </a:r>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40</a:t>
            </a:fld>
            <a:endParaRPr lang="en-US" altLang="en-US"/>
          </a:p>
        </p:txBody>
      </p:sp>
    </p:spTree>
    <p:extLst>
      <p:ext uri="{BB962C8B-B14F-4D97-AF65-F5344CB8AC3E}">
        <p14:creationId xmlns:p14="http://schemas.microsoft.com/office/powerpoint/2010/main" val="123541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FontTx/>
              <a:buNone/>
            </a:pPr>
            <a:r>
              <a:rPr lang="en-US" altLang="en-US" sz="1200">
                <a:latin typeface="Arial" panose="020B0604020202020204" pitchFamily="34" charset="0"/>
                <a:cs typeface="Arial" panose="020B0604020202020204" pitchFamily="34" charset="0"/>
              </a:rPr>
              <a:t>As the air is pumped into the tire, the lower part of the pump will get very </a:t>
            </a:r>
          </a:p>
          <a:p>
            <a:pPr eaLnBrk="1" hangingPunct="1">
              <a:spcBef>
                <a:spcPct val="0"/>
              </a:spcBef>
              <a:buFontTx/>
              <a:buNone/>
            </a:pPr>
            <a:r>
              <a:rPr lang="en-US" altLang="en-US" sz="1200">
                <a:latin typeface="Arial" panose="020B0604020202020204" pitchFamily="34" charset="0"/>
                <a:cs typeface="Arial" panose="020B0604020202020204" pitchFamily="34" charset="0"/>
              </a:rPr>
              <a:t>hot. The heat energy contained in the larger volume of air When the </a:t>
            </a:r>
          </a:p>
          <a:p>
            <a:pPr eaLnBrk="1" hangingPunct="1">
              <a:spcBef>
                <a:spcPct val="0"/>
              </a:spcBef>
              <a:buFontTx/>
              <a:buNone/>
            </a:pPr>
            <a:r>
              <a:rPr lang="en-US" altLang="en-US" sz="1200">
                <a:latin typeface="Arial" panose="020B0604020202020204" pitchFamily="34" charset="0"/>
                <a:cs typeface="Arial" panose="020B0604020202020204" pitchFamily="34" charset="0"/>
              </a:rPr>
              <a:t>handle is up is compressed into a smaller volume at the end of the down </a:t>
            </a:r>
          </a:p>
          <a:p>
            <a:pPr eaLnBrk="1" hangingPunct="1">
              <a:spcBef>
                <a:spcPct val="0"/>
              </a:spcBef>
              <a:buFontTx/>
              <a:buNone/>
            </a:pPr>
            <a:r>
              <a:rPr lang="en-US" altLang="en-US" sz="1200">
                <a:latin typeface="Arial" panose="020B0604020202020204" pitchFamily="34" charset="0"/>
                <a:cs typeface="Arial" panose="020B0604020202020204" pitchFamily="34" charset="0"/>
              </a:rPr>
              <a:t>stroke. This concentrates the heat energy into a smaller area thereby </a:t>
            </a:r>
          </a:p>
          <a:p>
            <a:pPr eaLnBrk="1" hangingPunct="1">
              <a:spcBef>
                <a:spcPct val="0"/>
              </a:spcBef>
              <a:buFontTx/>
              <a:buNone/>
            </a:pPr>
            <a:r>
              <a:rPr lang="en-US" altLang="en-US" sz="1200">
                <a:latin typeface="Arial" panose="020B0604020202020204" pitchFamily="34" charset="0"/>
                <a:cs typeface="Arial" panose="020B0604020202020204" pitchFamily="34" charset="0"/>
              </a:rPr>
              <a:t>raising the temperature of the air.</a:t>
            </a:r>
          </a:p>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43</a:t>
            </a:fld>
            <a:endParaRPr lang="en-US" altLang="en-US"/>
          </a:p>
        </p:txBody>
      </p:sp>
    </p:spTree>
    <p:extLst>
      <p:ext uri="{BB962C8B-B14F-4D97-AF65-F5344CB8AC3E}">
        <p14:creationId xmlns:p14="http://schemas.microsoft.com/office/powerpoint/2010/main" val="16354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Bullet points coming in.</a:t>
            </a:r>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2</a:t>
            </a:fld>
            <a:endParaRPr lang="en-US" altLang="en-US"/>
          </a:p>
        </p:txBody>
      </p:sp>
    </p:spTree>
    <p:extLst>
      <p:ext uri="{BB962C8B-B14F-4D97-AF65-F5344CB8AC3E}">
        <p14:creationId xmlns:p14="http://schemas.microsoft.com/office/powerpoint/2010/main" val="79247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mechanical energy, </a:t>
            </a:r>
            <a:r>
              <a:rPr lang="en-US" sz="1200" b="1" kern="1200" dirty="0">
                <a:solidFill>
                  <a:schemeClr val="tx1"/>
                </a:solidFill>
                <a:effectLst/>
                <a:latin typeface="+mn-lt"/>
                <a:ea typeface="+mn-ea"/>
                <a:cs typeface="+mn-cs"/>
              </a:rPr>
              <a:t>electrical energy</a:t>
            </a:r>
            <a:r>
              <a:rPr lang="en-US" sz="1200" kern="1200" dirty="0">
                <a:solidFill>
                  <a:schemeClr val="tx1"/>
                </a:solidFill>
                <a:effectLst/>
                <a:latin typeface="+mn-lt"/>
                <a:ea typeface="+mn-ea"/>
                <a:cs typeface="+mn-cs"/>
              </a:rPr>
              <a:t>, chemical energy</a:t>
            </a:r>
            <a:endParaRPr lang="en-US" dirty="0"/>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4</a:t>
            </a:fld>
            <a:endParaRPr lang="en-US" altLang="en-US"/>
          </a:p>
        </p:txBody>
      </p:sp>
    </p:spTree>
    <p:extLst>
      <p:ext uri="{BB962C8B-B14F-4D97-AF65-F5344CB8AC3E}">
        <p14:creationId xmlns:p14="http://schemas.microsoft.com/office/powerpoint/2010/main" val="11606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7</a:t>
            </a:fld>
            <a:endParaRPr lang="en-US" altLang="en-US"/>
          </a:p>
        </p:txBody>
      </p:sp>
    </p:spTree>
    <p:extLst>
      <p:ext uri="{BB962C8B-B14F-4D97-AF65-F5344CB8AC3E}">
        <p14:creationId xmlns:p14="http://schemas.microsoft.com/office/powerpoint/2010/main" val="2461864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a:latin typeface="Arial" panose="020B0604020202020204" pitchFamily="34" charset="0"/>
                <a:cs typeface="Arial" panose="020B0604020202020204" pitchFamily="34" charset="0"/>
              </a:rPr>
              <a:t>Heat always travels from the hotter to the colder substance.  If a hot piece of iron is dropped into a cup of cold water, the water will be warmed by the transfer of heat until both the water and the iron are at the same temperature.  The faster moving molecules of the iron collide with the slower moving molecules in the colder substance, water, and give up a portion of their energy.  The faster molecules slow down and the slower molecules speed up. This reduces the difference in relative speed between them.  This continues until all molecules are moving at the same speed.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a:latin typeface="Arial" panose="020B0604020202020204" pitchFamily="34" charset="0"/>
                <a:cs typeface="Arial" panose="020B0604020202020204" pitchFamily="34" charset="0"/>
              </a:rPr>
              <a:t>In other words, hot substances will give up heat to colder substances around them until the temperature of all becomes uniform, just as water always seeks a common level.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a:latin typeface="Arial" panose="020B06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9</a:t>
            </a:fld>
            <a:endParaRPr lang="en-US" altLang="en-US"/>
          </a:p>
        </p:txBody>
      </p:sp>
    </p:spTree>
    <p:extLst>
      <p:ext uri="{BB962C8B-B14F-4D97-AF65-F5344CB8AC3E}">
        <p14:creationId xmlns:p14="http://schemas.microsoft.com/office/powerpoint/2010/main" val="253011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a:latin typeface="Arial" panose="020B0604020202020204" pitchFamily="34" charset="0"/>
                <a:cs typeface="Arial" panose="020B0604020202020204" pitchFamily="34" charset="0"/>
              </a:rPr>
              <a:t>Heat always travels from the hotter to the colder substance.  If a hot piece of iron is dropped into a cup of cold water, the water will be warmed by the transfer of heat until both the water and the iron are at the same temperature.  The faster moving molecules of the iron collide with the slower moving molecules in the colder substance, water, and give up a portion of their energy.  The faster molecules slow down and the slower molecules speed up. This reduces the difference in relative speed between them.  This continues until all molecules are moving at the same speed. </a:t>
            </a:r>
          </a:p>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10</a:t>
            </a:fld>
            <a:endParaRPr lang="en-US" altLang="en-US"/>
          </a:p>
        </p:txBody>
      </p:sp>
    </p:spTree>
    <p:extLst>
      <p:ext uri="{BB962C8B-B14F-4D97-AF65-F5344CB8AC3E}">
        <p14:creationId xmlns:p14="http://schemas.microsoft.com/office/powerpoint/2010/main" val="2175694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a:t>Convection above a hot surface occurs because hot air expands, becomes less dense, and rises. Hot water is likewise less dense than cold water and rises, causing convection currents which transport energy</a:t>
            </a:r>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12</a:t>
            </a:fld>
            <a:endParaRPr lang="en-US" altLang="en-US"/>
          </a:p>
        </p:txBody>
      </p:sp>
    </p:spTree>
    <p:extLst>
      <p:ext uri="{BB962C8B-B14F-4D97-AF65-F5344CB8AC3E}">
        <p14:creationId xmlns:p14="http://schemas.microsoft.com/office/powerpoint/2010/main" val="83776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FontTx/>
              <a:buNone/>
            </a:pPr>
            <a:r>
              <a:rPr lang="en-US" altLang="en-US" sz="1200">
                <a:latin typeface="Arial" panose="020B0604020202020204" pitchFamily="34" charset="0"/>
                <a:cs typeface="Arial" panose="020B0604020202020204" pitchFamily="34" charset="0"/>
              </a:rPr>
              <a:t>..  By circulating the medium, be it air or water, past the object to be heated or cooled, we can expose a greater number of molecules to collide and provide a transfer of heat.  </a:t>
            </a:r>
          </a:p>
          <a:p>
            <a:pPr eaLnBrk="1" hangingPunct="1">
              <a:spcBef>
                <a:spcPct val="0"/>
              </a:spcBef>
              <a:buFontTx/>
              <a:buNone/>
            </a:pPr>
            <a:endParaRPr lang="en-US" altLang="en-US" sz="1200">
              <a:latin typeface="Arial" panose="020B0604020202020204" pitchFamily="34" charset="0"/>
              <a:cs typeface="Arial" panose="020B0604020202020204" pitchFamily="34" charset="0"/>
            </a:endParaRPr>
          </a:p>
          <a:p>
            <a:pPr eaLnBrk="1" hangingPunct="1">
              <a:spcBef>
                <a:spcPct val="0"/>
              </a:spcBef>
              <a:buFontTx/>
              <a:buNone/>
            </a:pPr>
            <a:r>
              <a:rPr lang="en-US" altLang="en-US" sz="1200">
                <a:latin typeface="Arial" panose="020B0604020202020204" pitchFamily="34" charset="0"/>
              </a:rPr>
              <a:t>In forced heat convection, transfer of heat is due to movement in the fluid which results from many other forces, such as a fan or pump. A convection oven thus works by forced convection, as a fan which rapidly circulates hot air forces heat into food faster than would naturally happen due to simple heating without the fan.</a:t>
            </a:r>
          </a:p>
          <a:p>
            <a:pPr eaLnBrk="1" hangingPunct="1">
              <a:spcBef>
                <a:spcPct val="0"/>
              </a:spcBef>
              <a:buFontTx/>
              <a:buNone/>
            </a:pPr>
            <a:endParaRPr lang="en-US" altLang="en-US" sz="1200">
              <a:latin typeface="Arial" panose="020B0604020202020204" pitchFamily="34" charset="0"/>
              <a:cs typeface="Arial" panose="020B0604020202020204" pitchFamily="34" charset="0"/>
            </a:endParaRPr>
          </a:p>
          <a:p>
            <a:pPr eaLnBrk="1" hangingPunct="1">
              <a:spcBef>
                <a:spcPct val="0"/>
              </a:spcBef>
              <a:buFontTx/>
              <a:buNone/>
            </a:pPr>
            <a:r>
              <a:rPr lang="en-US" altLang="en-US" sz="1200">
                <a:latin typeface="Arial" panose="020B0604020202020204" pitchFamily="34" charset="0"/>
                <a:cs typeface="Arial" panose="020B0604020202020204" pitchFamily="34" charset="0"/>
              </a:rPr>
              <a:t>In refrigerators, we use a fan and circulate air as the transfer medium.  In some air conditioners, we may elect to use water and use a pump for circulation.  This form of heat transfer is not considered a separate type but rather a modification of the convection form. It has been given the name </a:t>
            </a:r>
            <a:r>
              <a:rPr lang="en-US" altLang="en-US" sz="1200" b="1" i="1">
                <a:latin typeface="Arial" panose="020B0604020202020204" pitchFamily="34" charset="0"/>
                <a:cs typeface="Arial" panose="020B0604020202020204" pitchFamily="34" charset="0"/>
              </a:rPr>
              <a:t>Forced Convection</a:t>
            </a:r>
            <a:r>
              <a:rPr lang="en-US" altLang="en-US" sz="1200">
                <a:latin typeface="Arial" panose="020B0604020202020204" pitchFamily="34" charset="0"/>
                <a:cs typeface="Arial" panose="020B0604020202020204" pitchFamily="34" charset="0"/>
              </a:rPr>
              <a:t>.</a:t>
            </a:r>
          </a:p>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13</a:t>
            </a:fld>
            <a:endParaRPr lang="en-US" altLang="en-US"/>
          </a:p>
        </p:txBody>
      </p:sp>
    </p:spTree>
    <p:extLst>
      <p:ext uri="{BB962C8B-B14F-4D97-AF65-F5344CB8AC3E}">
        <p14:creationId xmlns:p14="http://schemas.microsoft.com/office/powerpoint/2010/main" val="52420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altLang="en-US" sz="1200">
                <a:cs typeface="Arial" panose="020B0604020202020204" pitchFamily="34" charset="0"/>
              </a:rPr>
              <a:t>Radiation can take place even in a </a:t>
            </a:r>
          </a:p>
          <a:p>
            <a:pPr eaLnBrk="1" hangingPunct="1"/>
            <a:r>
              <a:rPr lang="en-US" altLang="en-US" sz="1200">
                <a:cs typeface="Arial" panose="020B0604020202020204" pitchFamily="34" charset="0"/>
              </a:rPr>
              <a:t>perfect vacuum.</a:t>
            </a:r>
          </a:p>
          <a:p>
            <a:endParaRPr lang="en-US"/>
          </a:p>
        </p:txBody>
      </p:sp>
      <p:sp>
        <p:nvSpPr>
          <p:cNvPr id="4" name="Slide Number Placeholder 3"/>
          <p:cNvSpPr>
            <a:spLocks noGrp="1"/>
          </p:cNvSpPr>
          <p:nvPr>
            <p:ph type="sldNum" sz="quarter" idx="10"/>
          </p:nvPr>
        </p:nvSpPr>
        <p:spPr/>
        <p:txBody>
          <a:bodyPr/>
          <a:lstStyle/>
          <a:p>
            <a:pPr>
              <a:defRPr/>
            </a:pPr>
            <a:fld id="{EF665541-1CFA-4D0E-8C47-777BCAACC5EF}" type="slidenum">
              <a:rPr lang="en-US" altLang="en-US" smtClean="0"/>
              <a:pPr>
                <a:defRPr/>
              </a:pPr>
              <a:t>14</a:t>
            </a:fld>
            <a:endParaRPr lang="en-US" altLang="en-US"/>
          </a:p>
        </p:txBody>
      </p:sp>
    </p:spTree>
    <p:extLst>
      <p:ext uri="{BB962C8B-B14F-4D97-AF65-F5344CB8AC3E}">
        <p14:creationId xmlns:p14="http://schemas.microsoft.com/office/powerpoint/2010/main" val="165738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C298F84-8E3F-4683-9F45-FD631DAF3EDF}"/>
              </a:ext>
            </a:extLst>
          </p:cNvPr>
          <p:cNvSpPr>
            <a:spLocks noGrp="1"/>
          </p:cNvSpPr>
          <p:nvPr>
            <p:ph type="dt" sz="half" idx="10"/>
          </p:nvPr>
        </p:nvSpPr>
        <p:spPr/>
        <p:txBody>
          <a:bodyPr/>
          <a:lstStyle>
            <a:lvl1pPr>
              <a:defRPr/>
            </a:lvl1pPr>
          </a:lstStyle>
          <a:p>
            <a:pPr>
              <a:defRPr/>
            </a:pPr>
            <a:fld id="{76013270-8C11-4BA0-8582-AF4FFEFE004A}" type="datetime1">
              <a:rPr lang="en-US"/>
              <a:pPr>
                <a:defRPr/>
              </a:pPr>
              <a:t>1/24/2018</a:t>
            </a:fld>
            <a:endParaRPr lang="en-US"/>
          </a:p>
        </p:txBody>
      </p:sp>
      <p:sp>
        <p:nvSpPr>
          <p:cNvPr id="5" name="Footer Placeholder 4">
            <a:extLst>
              <a:ext uri="{FF2B5EF4-FFF2-40B4-BE49-F238E27FC236}">
                <a16:creationId xmlns:a16="http://schemas.microsoft.com/office/drawing/2014/main" id="{B33A20E0-3DF5-4492-965D-F5C89CF7FC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66C5C8-44EC-498A-97CB-29AA9294EE9B}"/>
              </a:ext>
            </a:extLst>
          </p:cNvPr>
          <p:cNvSpPr>
            <a:spLocks noGrp="1"/>
          </p:cNvSpPr>
          <p:nvPr>
            <p:ph type="sldNum" sz="quarter" idx="12"/>
          </p:nvPr>
        </p:nvSpPr>
        <p:spPr/>
        <p:txBody>
          <a:bodyPr/>
          <a:lstStyle>
            <a:lvl1pPr>
              <a:defRPr/>
            </a:lvl1pPr>
          </a:lstStyle>
          <a:p>
            <a:pPr>
              <a:defRPr/>
            </a:pPr>
            <a:fld id="{BDBFB05B-3EB5-4821-9B66-AA7B85809416}" type="slidenum">
              <a:rPr lang="en-US" altLang="en-US"/>
              <a:pPr>
                <a:defRPr/>
              </a:pPr>
              <a:t>‹#›</a:t>
            </a:fld>
            <a:endParaRPr lang="en-US" altLang="en-US"/>
          </a:p>
        </p:txBody>
      </p:sp>
    </p:spTree>
    <p:extLst>
      <p:ext uri="{BB962C8B-B14F-4D97-AF65-F5344CB8AC3E}">
        <p14:creationId xmlns:p14="http://schemas.microsoft.com/office/powerpoint/2010/main" val="243331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812A1-1940-42E3-B767-2C04D9BD91EF}"/>
              </a:ext>
            </a:extLst>
          </p:cNvPr>
          <p:cNvSpPr>
            <a:spLocks noGrp="1"/>
          </p:cNvSpPr>
          <p:nvPr>
            <p:ph type="dt" sz="half" idx="10"/>
          </p:nvPr>
        </p:nvSpPr>
        <p:spPr/>
        <p:txBody>
          <a:bodyPr/>
          <a:lstStyle>
            <a:lvl1pPr>
              <a:defRPr/>
            </a:lvl1pPr>
          </a:lstStyle>
          <a:p>
            <a:pPr>
              <a:defRPr/>
            </a:pPr>
            <a:fld id="{9C882D62-4404-4C97-96BE-F7096A9A94D2}" type="datetime1">
              <a:rPr lang="en-US"/>
              <a:pPr>
                <a:defRPr/>
              </a:pPr>
              <a:t>1/24/2018</a:t>
            </a:fld>
            <a:endParaRPr lang="en-US"/>
          </a:p>
        </p:txBody>
      </p:sp>
      <p:sp>
        <p:nvSpPr>
          <p:cNvPr id="5" name="Footer Placeholder 4">
            <a:extLst>
              <a:ext uri="{FF2B5EF4-FFF2-40B4-BE49-F238E27FC236}">
                <a16:creationId xmlns:a16="http://schemas.microsoft.com/office/drawing/2014/main" id="{409DE423-EAE6-4C83-BA44-E6829A051E9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C1D1BCF-9319-4B05-8E3F-51EFE2369180}"/>
              </a:ext>
            </a:extLst>
          </p:cNvPr>
          <p:cNvSpPr>
            <a:spLocks noGrp="1"/>
          </p:cNvSpPr>
          <p:nvPr>
            <p:ph type="sldNum" sz="quarter" idx="12"/>
          </p:nvPr>
        </p:nvSpPr>
        <p:spPr/>
        <p:txBody>
          <a:bodyPr/>
          <a:lstStyle>
            <a:lvl1pPr>
              <a:defRPr/>
            </a:lvl1pPr>
          </a:lstStyle>
          <a:p>
            <a:pPr>
              <a:defRPr/>
            </a:pPr>
            <a:fld id="{99522843-B38E-4944-BEB0-B939E963BCB1}" type="slidenum">
              <a:rPr lang="en-US" altLang="en-US"/>
              <a:pPr>
                <a:defRPr/>
              </a:pPr>
              <a:t>‹#›</a:t>
            </a:fld>
            <a:endParaRPr lang="en-US" altLang="en-US"/>
          </a:p>
        </p:txBody>
      </p:sp>
    </p:spTree>
    <p:extLst>
      <p:ext uri="{BB962C8B-B14F-4D97-AF65-F5344CB8AC3E}">
        <p14:creationId xmlns:p14="http://schemas.microsoft.com/office/powerpoint/2010/main" val="156196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492B7-4C8A-4326-B327-C4A2038250C6}"/>
              </a:ext>
            </a:extLst>
          </p:cNvPr>
          <p:cNvSpPr>
            <a:spLocks noGrp="1"/>
          </p:cNvSpPr>
          <p:nvPr>
            <p:ph type="dt" sz="half" idx="10"/>
          </p:nvPr>
        </p:nvSpPr>
        <p:spPr/>
        <p:txBody>
          <a:bodyPr/>
          <a:lstStyle>
            <a:lvl1pPr>
              <a:defRPr/>
            </a:lvl1pPr>
          </a:lstStyle>
          <a:p>
            <a:pPr>
              <a:defRPr/>
            </a:pPr>
            <a:fld id="{E3AC9E89-00CE-4A75-BF3A-87DCC2191B18}" type="datetime1">
              <a:rPr lang="en-US"/>
              <a:pPr>
                <a:defRPr/>
              </a:pPr>
              <a:t>1/24/2018</a:t>
            </a:fld>
            <a:endParaRPr lang="en-US"/>
          </a:p>
        </p:txBody>
      </p:sp>
      <p:sp>
        <p:nvSpPr>
          <p:cNvPr id="5" name="Footer Placeholder 4">
            <a:extLst>
              <a:ext uri="{FF2B5EF4-FFF2-40B4-BE49-F238E27FC236}">
                <a16:creationId xmlns:a16="http://schemas.microsoft.com/office/drawing/2014/main" id="{CD60A4FA-F2F0-4675-A069-6095C38B92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41C8FFC-AEB7-4EEF-BE70-8E8287CFBA70}"/>
              </a:ext>
            </a:extLst>
          </p:cNvPr>
          <p:cNvSpPr>
            <a:spLocks noGrp="1"/>
          </p:cNvSpPr>
          <p:nvPr>
            <p:ph type="sldNum" sz="quarter" idx="12"/>
          </p:nvPr>
        </p:nvSpPr>
        <p:spPr/>
        <p:txBody>
          <a:bodyPr/>
          <a:lstStyle>
            <a:lvl1pPr>
              <a:defRPr/>
            </a:lvl1pPr>
          </a:lstStyle>
          <a:p>
            <a:pPr>
              <a:defRPr/>
            </a:pPr>
            <a:fld id="{4F07A808-8B51-4890-95B4-2397BF9B52C7}" type="slidenum">
              <a:rPr lang="en-US" altLang="en-US"/>
              <a:pPr>
                <a:defRPr/>
              </a:pPr>
              <a:t>‹#›</a:t>
            </a:fld>
            <a:endParaRPr lang="en-US" altLang="en-US"/>
          </a:p>
        </p:txBody>
      </p:sp>
    </p:spTree>
    <p:extLst>
      <p:ext uri="{BB962C8B-B14F-4D97-AF65-F5344CB8AC3E}">
        <p14:creationId xmlns:p14="http://schemas.microsoft.com/office/powerpoint/2010/main" val="151325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AFACA-9A39-47D3-B243-255457E568EA}"/>
              </a:ext>
            </a:extLst>
          </p:cNvPr>
          <p:cNvSpPr>
            <a:spLocks noGrp="1"/>
          </p:cNvSpPr>
          <p:nvPr>
            <p:ph type="dt" sz="half" idx="10"/>
          </p:nvPr>
        </p:nvSpPr>
        <p:spPr/>
        <p:txBody>
          <a:bodyPr/>
          <a:lstStyle>
            <a:lvl1pPr>
              <a:defRPr/>
            </a:lvl1pPr>
          </a:lstStyle>
          <a:p>
            <a:pPr>
              <a:defRPr/>
            </a:pPr>
            <a:fld id="{65A82BB8-6872-4B90-A083-EC23343697AA}" type="datetime1">
              <a:rPr lang="en-US"/>
              <a:pPr>
                <a:defRPr/>
              </a:pPr>
              <a:t>1/24/2018</a:t>
            </a:fld>
            <a:endParaRPr lang="en-US"/>
          </a:p>
        </p:txBody>
      </p:sp>
      <p:sp>
        <p:nvSpPr>
          <p:cNvPr id="5" name="Footer Placeholder 4">
            <a:extLst>
              <a:ext uri="{FF2B5EF4-FFF2-40B4-BE49-F238E27FC236}">
                <a16:creationId xmlns:a16="http://schemas.microsoft.com/office/drawing/2014/main" id="{EB1A39DA-212C-4121-A9C7-8FAD90977E7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F7C9C3-1C01-4E47-BCBD-74D09F57F2A1}"/>
              </a:ext>
            </a:extLst>
          </p:cNvPr>
          <p:cNvSpPr>
            <a:spLocks noGrp="1"/>
          </p:cNvSpPr>
          <p:nvPr>
            <p:ph type="sldNum" sz="quarter" idx="12"/>
          </p:nvPr>
        </p:nvSpPr>
        <p:spPr/>
        <p:txBody>
          <a:bodyPr/>
          <a:lstStyle>
            <a:lvl1pPr>
              <a:defRPr/>
            </a:lvl1pPr>
          </a:lstStyle>
          <a:p>
            <a:pPr>
              <a:defRPr/>
            </a:pPr>
            <a:fld id="{5396B250-61CC-4124-9B15-6C50C865000C}" type="slidenum">
              <a:rPr lang="en-US" altLang="en-US"/>
              <a:pPr>
                <a:defRPr/>
              </a:pPr>
              <a:t>‹#›</a:t>
            </a:fld>
            <a:endParaRPr lang="en-US" altLang="en-US"/>
          </a:p>
        </p:txBody>
      </p:sp>
    </p:spTree>
    <p:extLst>
      <p:ext uri="{BB962C8B-B14F-4D97-AF65-F5344CB8AC3E}">
        <p14:creationId xmlns:p14="http://schemas.microsoft.com/office/powerpoint/2010/main" val="371341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15FBB-1203-4C3F-B831-C8ADE2BC9FDB}"/>
              </a:ext>
            </a:extLst>
          </p:cNvPr>
          <p:cNvSpPr>
            <a:spLocks noGrp="1"/>
          </p:cNvSpPr>
          <p:nvPr>
            <p:ph type="dt" sz="half" idx="10"/>
          </p:nvPr>
        </p:nvSpPr>
        <p:spPr/>
        <p:txBody>
          <a:bodyPr/>
          <a:lstStyle>
            <a:lvl1pPr>
              <a:defRPr/>
            </a:lvl1pPr>
          </a:lstStyle>
          <a:p>
            <a:pPr>
              <a:defRPr/>
            </a:pPr>
            <a:fld id="{B425E434-42E9-4287-BB75-8F52E146214D}" type="datetime1">
              <a:rPr lang="en-US"/>
              <a:pPr>
                <a:defRPr/>
              </a:pPr>
              <a:t>1/24/2018</a:t>
            </a:fld>
            <a:endParaRPr lang="en-US"/>
          </a:p>
        </p:txBody>
      </p:sp>
      <p:sp>
        <p:nvSpPr>
          <p:cNvPr id="5" name="Footer Placeholder 4">
            <a:extLst>
              <a:ext uri="{FF2B5EF4-FFF2-40B4-BE49-F238E27FC236}">
                <a16:creationId xmlns:a16="http://schemas.microsoft.com/office/drawing/2014/main" id="{AD1C44B8-ACC6-43D8-B982-B7A52E7FBD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A4A216-72D9-408B-BF7A-1151C3ECC7A6}"/>
              </a:ext>
            </a:extLst>
          </p:cNvPr>
          <p:cNvSpPr>
            <a:spLocks noGrp="1"/>
          </p:cNvSpPr>
          <p:nvPr>
            <p:ph type="sldNum" sz="quarter" idx="12"/>
          </p:nvPr>
        </p:nvSpPr>
        <p:spPr/>
        <p:txBody>
          <a:bodyPr/>
          <a:lstStyle>
            <a:lvl1pPr>
              <a:defRPr/>
            </a:lvl1pPr>
          </a:lstStyle>
          <a:p>
            <a:pPr>
              <a:defRPr/>
            </a:pPr>
            <a:fld id="{20A631FB-46DE-41A5-9A9C-F7FE78FE523C}" type="slidenum">
              <a:rPr lang="en-US" altLang="en-US"/>
              <a:pPr>
                <a:defRPr/>
              </a:pPr>
              <a:t>‹#›</a:t>
            </a:fld>
            <a:endParaRPr lang="en-US" altLang="en-US"/>
          </a:p>
        </p:txBody>
      </p:sp>
    </p:spTree>
    <p:extLst>
      <p:ext uri="{BB962C8B-B14F-4D97-AF65-F5344CB8AC3E}">
        <p14:creationId xmlns:p14="http://schemas.microsoft.com/office/powerpoint/2010/main" val="151093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5488D07-2265-4ED4-A9A1-C1FC9F5EAE9A}"/>
              </a:ext>
            </a:extLst>
          </p:cNvPr>
          <p:cNvSpPr>
            <a:spLocks noGrp="1"/>
          </p:cNvSpPr>
          <p:nvPr>
            <p:ph type="dt" sz="half" idx="10"/>
          </p:nvPr>
        </p:nvSpPr>
        <p:spPr/>
        <p:txBody>
          <a:bodyPr/>
          <a:lstStyle>
            <a:lvl1pPr>
              <a:defRPr/>
            </a:lvl1pPr>
          </a:lstStyle>
          <a:p>
            <a:pPr>
              <a:defRPr/>
            </a:pPr>
            <a:fld id="{9F71D9F5-310A-4BE7-B311-DE66A60BA716}" type="datetime1">
              <a:rPr lang="en-US"/>
              <a:pPr>
                <a:defRPr/>
              </a:pPr>
              <a:t>1/24/2018</a:t>
            </a:fld>
            <a:endParaRPr lang="en-US"/>
          </a:p>
        </p:txBody>
      </p:sp>
      <p:sp>
        <p:nvSpPr>
          <p:cNvPr id="6" name="Footer Placeholder 4">
            <a:extLst>
              <a:ext uri="{FF2B5EF4-FFF2-40B4-BE49-F238E27FC236}">
                <a16:creationId xmlns:a16="http://schemas.microsoft.com/office/drawing/2014/main" id="{32A4007B-19C3-4C33-895B-36234DA19D6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0483B1E-5980-4433-AAB1-AAFBC06E6902}"/>
              </a:ext>
            </a:extLst>
          </p:cNvPr>
          <p:cNvSpPr>
            <a:spLocks noGrp="1"/>
          </p:cNvSpPr>
          <p:nvPr>
            <p:ph type="sldNum" sz="quarter" idx="12"/>
          </p:nvPr>
        </p:nvSpPr>
        <p:spPr/>
        <p:txBody>
          <a:bodyPr/>
          <a:lstStyle>
            <a:lvl1pPr>
              <a:defRPr/>
            </a:lvl1pPr>
          </a:lstStyle>
          <a:p>
            <a:pPr>
              <a:defRPr/>
            </a:pPr>
            <a:fld id="{43E513B7-7FC3-460D-9452-86ED2503D631}" type="slidenum">
              <a:rPr lang="en-US" altLang="en-US"/>
              <a:pPr>
                <a:defRPr/>
              </a:pPr>
              <a:t>‹#›</a:t>
            </a:fld>
            <a:endParaRPr lang="en-US" altLang="en-US"/>
          </a:p>
        </p:txBody>
      </p:sp>
    </p:spTree>
    <p:extLst>
      <p:ext uri="{BB962C8B-B14F-4D97-AF65-F5344CB8AC3E}">
        <p14:creationId xmlns:p14="http://schemas.microsoft.com/office/powerpoint/2010/main" val="306161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C0F8DED-7540-4F18-BF44-3DE57B9E796C}"/>
              </a:ext>
            </a:extLst>
          </p:cNvPr>
          <p:cNvSpPr>
            <a:spLocks noGrp="1"/>
          </p:cNvSpPr>
          <p:nvPr>
            <p:ph type="dt" sz="half" idx="10"/>
          </p:nvPr>
        </p:nvSpPr>
        <p:spPr/>
        <p:txBody>
          <a:bodyPr/>
          <a:lstStyle>
            <a:lvl1pPr>
              <a:defRPr/>
            </a:lvl1pPr>
          </a:lstStyle>
          <a:p>
            <a:pPr>
              <a:defRPr/>
            </a:pPr>
            <a:fld id="{3A8B90B0-7887-4F79-AC8C-DCA7EE8E3F3C}" type="datetime1">
              <a:rPr lang="en-US"/>
              <a:pPr>
                <a:defRPr/>
              </a:pPr>
              <a:t>1/24/2018</a:t>
            </a:fld>
            <a:endParaRPr lang="en-US"/>
          </a:p>
        </p:txBody>
      </p:sp>
      <p:sp>
        <p:nvSpPr>
          <p:cNvPr id="8" name="Footer Placeholder 4">
            <a:extLst>
              <a:ext uri="{FF2B5EF4-FFF2-40B4-BE49-F238E27FC236}">
                <a16:creationId xmlns:a16="http://schemas.microsoft.com/office/drawing/2014/main" id="{C609A21A-758A-42AB-84FE-0E8CB64D365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33CA034-9DEB-46BB-BDBC-75B1B20FF599}"/>
              </a:ext>
            </a:extLst>
          </p:cNvPr>
          <p:cNvSpPr>
            <a:spLocks noGrp="1"/>
          </p:cNvSpPr>
          <p:nvPr>
            <p:ph type="sldNum" sz="quarter" idx="12"/>
          </p:nvPr>
        </p:nvSpPr>
        <p:spPr/>
        <p:txBody>
          <a:bodyPr/>
          <a:lstStyle>
            <a:lvl1pPr>
              <a:defRPr/>
            </a:lvl1pPr>
          </a:lstStyle>
          <a:p>
            <a:pPr>
              <a:defRPr/>
            </a:pPr>
            <a:fld id="{2021D3D2-EFE2-433A-910A-E3D3A4A15A43}" type="slidenum">
              <a:rPr lang="en-US" altLang="en-US"/>
              <a:pPr>
                <a:defRPr/>
              </a:pPr>
              <a:t>‹#›</a:t>
            </a:fld>
            <a:endParaRPr lang="en-US" altLang="en-US"/>
          </a:p>
        </p:txBody>
      </p:sp>
    </p:spTree>
    <p:extLst>
      <p:ext uri="{BB962C8B-B14F-4D97-AF65-F5344CB8AC3E}">
        <p14:creationId xmlns:p14="http://schemas.microsoft.com/office/powerpoint/2010/main" val="3658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A1780BB-ACDA-4B8F-8664-2851FE2BC85F}"/>
              </a:ext>
            </a:extLst>
          </p:cNvPr>
          <p:cNvSpPr>
            <a:spLocks noGrp="1"/>
          </p:cNvSpPr>
          <p:nvPr>
            <p:ph type="dt" sz="half" idx="10"/>
          </p:nvPr>
        </p:nvSpPr>
        <p:spPr/>
        <p:txBody>
          <a:bodyPr/>
          <a:lstStyle>
            <a:lvl1pPr>
              <a:defRPr/>
            </a:lvl1pPr>
          </a:lstStyle>
          <a:p>
            <a:pPr>
              <a:defRPr/>
            </a:pPr>
            <a:fld id="{43EEFAEA-5DDF-4F46-854A-E42196A0D5B5}" type="datetime1">
              <a:rPr lang="en-US"/>
              <a:pPr>
                <a:defRPr/>
              </a:pPr>
              <a:t>1/24/2018</a:t>
            </a:fld>
            <a:endParaRPr lang="en-US"/>
          </a:p>
        </p:txBody>
      </p:sp>
      <p:sp>
        <p:nvSpPr>
          <p:cNvPr id="4" name="Footer Placeholder 4">
            <a:extLst>
              <a:ext uri="{FF2B5EF4-FFF2-40B4-BE49-F238E27FC236}">
                <a16:creationId xmlns:a16="http://schemas.microsoft.com/office/drawing/2014/main" id="{4B02C590-581D-4747-93B9-1A9BF9D03B4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715CA3F-E8D2-4A2D-9DC1-BB976DDF8D80}"/>
              </a:ext>
            </a:extLst>
          </p:cNvPr>
          <p:cNvSpPr>
            <a:spLocks noGrp="1"/>
          </p:cNvSpPr>
          <p:nvPr>
            <p:ph type="sldNum" sz="quarter" idx="12"/>
          </p:nvPr>
        </p:nvSpPr>
        <p:spPr/>
        <p:txBody>
          <a:bodyPr/>
          <a:lstStyle>
            <a:lvl1pPr>
              <a:defRPr/>
            </a:lvl1pPr>
          </a:lstStyle>
          <a:p>
            <a:pPr>
              <a:defRPr/>
            </a:pPr>
            <a:fld id="{87FC80D2-D87D-460D-8B73-32B8D79F98B9}" type="slidenum">
              <a:rPr lang="en-US" altLang="en-US"/>
              <a:pPr>
                <a:defRPr/>
              </a:pPr>
              <a:t>‹#›</a:t>
            </a:fld>
            <a:endParaRPr lang="en-US" altLang="en-US"/>
          </a:p>
        </p:txBody>
      </p:sp>
    </p:spTree>
    <p:extLst>
      <p:ext uri="{BB962C8B-B14F-4D97-AF65-F5344CB8AC3E}">
        <p14:creationId xmlns:p14="http://schemas.microsoft.com/office/powerpoint/2010/main" val="303573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06BFC9-3623-4E73-A794-D496B0EE2B9A}"/>
              </a:ext>
            </a:extLst>
          </p:cNvPr>
          <p:cNvSpPr>
            <a:spLocks noGrp="1"/>
          </p:cNvSpPr>
          <p:nvPr>
            <p:ph type="dt" sz="half" idx="10"/>
          </p:nvPr>
        </p:nvSpPr>
        <p:spPr/>
        <p:txBody>
          <a:bodyPr/>
          <a:lstStyle>
            <a:lvl1pPr>
              <a:defRPr/>
            </a:lvl1pPr>
          </a:lstStyle>
          <a:p>
            <a:pPr>
              <a:defRPr/>
            </a:pPr>
            <a:fld id="{B9BF750F-39C5-488A-8AED-D2B9CF180FE9}" type="datetime1">
              <a:rPr lang="en-US"/>
              <a:pPr>
                <a:defRPr/>
              </a:pPr>
              <a:t>1/24/2018</a:t>
            </a:fld>
            <a:endParaRPr lang="en-US"/>
          </a:p>
        </p:txBody>
      </p:sp>
      <p:sp>
        <p:nvSpPr>
          <p:cNvPr id="3" name="Footer Placeholder 4">
            <a:extLst>
              <a:ext uri="{FF2B5EF4-FFF2-40B4-BE49-F238E27FC236}">
                <a16:creationId xmlns:a16="http://schemas.microsoft.com/office/drawing/2014/main" id="{40A324A2-65CB-4039-8701-0195BB1B2DC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FFDCAA9-03EF-4FF0-893E-D7C0FE7F40D7}"/>
              </a:ext>
            </a:extLst>
          </p:cNvPr>
          <p:cNvSpPr>
            <a:spLocks noGrp="1"/>
          </p:cNvSpPr>
          <p:nvPr>
            <p:ph type="sldNum" sz="quarter" idx="12"/>
          </p:nvPr>
        </p:nvSpPr>
        <p:spPr/>
        <p:txBody>
          <a:bodyPr/>
          <a:lstStyle>
            <a:lvl1pPr>
              <a:defRPr/>
            </a:lvl1pPr>
          </a:lstStyle>
          <a:p>
            <a:pPr>
              <a:defRPr/>
            </a:pPr>
            <a:fld id="{742F35EF-A507-4B07-A685-D02AA262C1E2}" type="slidenum">
              <a:rPr lang="en-US" altLang="en-US"/>
              <a:pPr>
                <a:defRPr/>
              </a:pPr>
              <a:t>‹#›</a:t>
            </a:fld>
            <a:endParaRPr lang="en-US" altLang="en-US"/>
          </a:p>
        </p:txBody>
      </p:sp>
    </p:spTree>
    <p:extLst>
      <p:ext uri="{BB962C8B-B14F-4D97-AF65-F5344CB8AC3E}">
        <p14:creationId xmlns:p14="http://schemas.microsoft.com/office/powerpoint/2010/main" val="268013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17AB42D-C94A-4191-99F8-30B798994C1F}"/>
              </a:ext>
            </a:extLst>
          </p:cNvPr>
          <p:cNvSpPr>
            <a:spLocks noGrp="1"/>
          </p:cNvSpPr>
          <p:nvPr>
            <p:ph type="dt" sz="half" idx="10"/>
          </p:nvPr>
        </p:nvSpPr>
        <p:spPr/>
        <p:txBody>
          <a:bodyPr/>
          <a:lstStyle>
            <a:lvl1pPr>
              <a:defRPr/>
            </a:lvl1pPr>
          </a:lstStyle>
          <a:p>
            <a:pPr>
              <a:defRPr/>
            </a:pPr>
            <a:fld id="{A95DE481-A876-4E0E-98C0-BE1B1022D8D3}" type="datetime1">
              <a:rPr lang="en-US"/>
              <a:pPr>
                <a:defRPr/>
              </a:pPr>
              <a:t>1/24/2018</a:t>
            </a:fld>
            <a:endParaRPr lang="en-US"/>
          </a:p>
        </p:txBody>
      </p:sp>
      <p:sp>
        <p:nvSpPr>
          <p:cNvPr id="6" name="Footer Placeholder 4">
            <a:extLst>
              <a:ext uri="{FF2B5EF4-FFF2-40B4-BE49-F238E27FC236}">
                <a16:creationId xmlns:a16="http://schemas.microsoft.com/office/drawing/2014/main" id="{F40CFBCF-7D48-47E1-BC75-2ACAF0F0E7C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B2CCDD5-8D66-468A-AC37-5D0480AAEAEE}"/>
              </a:ext>
            </a:extLst>
          </p:cNvPr>
          <p:cNvSpPr>
            <a:spLocks noGrp="1"/>
          </p:cNvSpPr>
          <p:nvPr>
            <p:ph type="sldNum" sz="quarter" idx="12"/>
          </p:nvPr>
        </p:nvSpPr>
        <p:spPr/>
        <p:txBody>
          <a:bodyPr/>
          <a:lstStyle>
            <a:lvl1pPr>
              <a:defRPr/>
            </a:lvl1pPr>
          </a:lstStyle>
          <a:p>
            <a:pPr>
              <a:defRPr/>
            </a:pPr>
            <a:fld id="{7231EA50-62D9-454C-954D-CB29BCD97924}" type="slidenum">
              <a:rPr lang="en-US" altLang="en-US"/>
              <a:pPr>
                <a:defRPr/>
              </a:pPr>
              <a:t>‹#›</a:t>
            </a:fld>
            <a:endParaRPr lang="en-US" altLang="en-US"/>
          </a:p>
        </p:txBody>
      </p:sp>
    </p:spTree>
    <p:extLst>
      <p:ext uri="{BB962C8B-B14F-4D97-AF65-F5344CB8AC3E}">
        <p14:creationId xmlns:p14="http://schemas.microsoft.com/office/powerpoint/2010/main" val="241162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E134A98-203F-4080-967D-435096ECD1F0}"/>
              </a:ext>
            </a:extLst>
          </p:cNvPr>
          <p:cNvSpPr>
            <a:spLocks noGrp="1"/>
          </p:cNvSpPr>
          <p:nvPr>
            <p:ph type="dt" sz="half" idx="10"/>
          </p:nvPr>
        </p:nvSpPr>
        <p:spPr/>
        <p:txBody>
          <a:bodyPr/>
          <a:lstStyle>
            <a:lvl1pPr>
              <a:defRPr/>
            </a:lvl1pPr>
          </a:lstStyle>
          <a:p>
            <a:pPr>
              <a:defRPr/>
            </a:pPr>
            <a:fld id="{A94B9AAF-A598-46EF-A88F-8359FE3199D6}" type="datetime1">
              <a:rPr lang="en-US"/>
              <a:pPr>
                <a:defRPr/>
              </a:pPr>
              <a:t>1/24/2018</a:t>
            </a:fld>
            <a:endParaRPr lang="en-US"/>
          </a:p>
        </p:txBody>
      </p:sp>
      <p:sp>
        <p:nvSpPr>
          <p:cNvPr id="6" name="Footer Placeholder 4">
            <a:extLst>
              <a:ext uri="{FF2B5EF4-FFF2-40B4-BE49-F238E27FC236}">
                <a16:creationId xmlns:a16="http://schemas.microsoft.com/office/drawing/2014/main" id="{9EABF05A-CB86-4399-A1C6-0C7DAE06B34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ED7E2E-19A2-4175-B9E3-FFFE62054B99}"/>
              </a:ext>
            </a:extLst>
          </p:cNvPr>
          <p:cNvSpPr>
            <a:spLocks noGrp="1"/>
          </p:cNvSpPr>
          <p:nvPr>
            <p:ph type="sldNum" sz="quarter" idx="12"/>
          </p:nvPr>
        </p:nvSpPr>
        <p:spPr/>
        <p:txBody>
          <a:bodyPr/>
          <a:lstStyle>
            <a:lvl1pPr>
              <a:defRPr/>
            </a:lvl1pPr>
          </a:lstStyle>
          <a:p>
            <a:pPr>
              <a:defRPr/>
            </a:pPr>
            <a:fld id="{1543B7BE-F1B5-4794-AB0A-B0FC9E28AC3C}" type="slidenum">
              <a:rPr lang="en-US" altLang="en-US"/>
              <a:pPr>
                <a:defRPr/>
              </a:pPr>
              <a:t>‹#›</a:t>
            </a:fld>
            <a:endParaRPr lang="en-US" altLang="en-US"/>
          </a:p>
        </p:txBody>
      </p:sp>
    </p:spTree>
    <p:extLst>
      <p:ext uri="{BB962C8B-B14F-4D97-AF65-F5344CB8AC3E}">
        <p14:creationId xmlns:p14="http://schemas.microsoft.com/office/powerpoint/2010/main" val="390467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F3F69B3-4F92-4DC2-BBB9-B225363DA39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42A6ABC-2036-4F08-A6E9-77DA6E9F888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894E6AE-34DA-45ED-BBE9-D15ABE79697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F974070A-4990-43C6-8C2D-18401419BD36}" type="datetime1">
              <a:rPr lang="en-US"/>
              <a:pPr>
                <a:defRPr/>
              </a:pPr>
              <a:t>1/24/2018</a:t>
            </a:fld>
            <a:endParaRPr lang="en-US"/>
          </a:p>
        </p:txBody>
      </p:sp>
      <p:sp>
        <p:nvSpPr>
          <p:cNvPr id="5" name="Footer Placeholder 4">
            <a:extLst>
              <a:ext uri="{FF2B5EF4-FFF2-40B4-BE49-F238E27FC236}">
                <a16:creationId xmlns:a16="http://schemas.microsoft.com/office/drawing/2014/main" id="{7A5712E3-06CB-4642-BA98-0E4B6552087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6095E4C-6041-4931-A093-5113F507824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F79B1E5A-445F-412E-82DA-AD78D6D670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061B39CC-B7C2-4409-A595-203643C536E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492488" y="1151288"/>
            <a:ext cx="3982278" cy="526607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Text Box 4">
            <a:extLst>
              <a:ext uri="{FF2B5EF4-FFF2-40B4-BE49-F238E27FC236}">
                <a16:creationId xmlns:a16="http://schemas.microsoft.com/office/drawing/2014/main" id="{0220BEEB-B7EC-4224-87DF-DEAE1577626D}"/>
              </a:ext>
            </a:extLst>
          </p:cNvPr>
          <p:cNvSpPr txBox="1">
            <a:spLocks noChangeArrowheads="1"/>
          </p:cNvSpPr>
          <p:nvPr/>
        </p:nvSpPr>
        <p:spPr bwMode="auto">
          <a:xfrm>
            <a:off x="868018" y="2269435"/>
            <a:ext cx="23958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b="1" dirty="0">
                <a:solidFill>
                  <a:schemeClr val="tx2"/>
                </a:solidFill>
              </a:rPr>
              <a:t>Index:</a:t>
            </a:r>
          </a:p>
          <a:p>
            <a:pPr eaLnBrk="1" hangingPunct="1">
              <a:spcBef>
                <a:spcPct val="20000"/>
              </a:spcBef>
              <a:buFontTx/>
              <a:buAutoNum type="alphaLcPeriod"/>
            </a:pPr>
            <a:r>
              <a:rPr lang="en-US" altLang="en-US" sz="2400" dirty="0">
                <a:solidFill>
                  <a:schemeClr val="tx2"/>
                </a:solidFill>
              </a:rPr>
              <a:t>Heat Energy</a:t>
            </a:r>
          </a:p>
          <a:p>
            <a:pPr eaLnBrk="1" hangingPunct="1">
              <a:spcBef>
                <a:spcPct val="20000"/>
              </a:spcBef>
              <a:buFontTx/>
              <a:buAutoNum type="alphaLcPeriod"/>
            </a:pPr>
            <a:r>
              <a:rPr lang="en-US" altLang="en-US" sz="2400" dirty="0">
                <a:solidFill>
                  <a:schemeClr val="tx2"/>
                </a:solidFill>
              </a:rPr>
              <a:t>Heat Transfer</a:t>
            </a:r>
          </a:p>
          <a:p>
            <a:pPr eaLnBrk="1" hangingPunct="1">
              <a:spcBef>
                <a:spcPct val="20000"/>
              </a:spcBef>
              <a:buFontTx/>
              <a:buAutoNum type="alphaLcPeriod"/>
            </a:pPr>
            <a:r>
              <a:rPr lang="en-US" altLang="en-US" sz="2400" dirty="0">
                <a:solidFill>
                  <a:schemeClr val="tx2"/>
                </a:solidFill>
              </a:rPr>
              <a:t>Pressure</a:t>
            </a:r>
          </a:p>
          <a:p>
            <a:pPr eaLnBrk="1" hangingPunct="1">
              <a:spcBef>
                <a:spcPct val="20000"/>
              </a:spcBef>
              <a:buFontTx/>
              <a:buAutoNum type="alphaLcPeriod"/>
            </a:pPr>
            <a:r>
              <a:rPr lang="en-US" altLang="en-US" sz="2400" dirty="0">
                <a:solidFill>
                  <a:schemeClr val="tx2"/>
                </a:solidFill>
              </a:rPr>
              <a:t>Temperature</a:t>
            </a:r>
          </a:p>
          <a:p>
            <a:pPr marL="0" indent="0" eaLnBrk="1" hangingPunct="1">
              <a:spcBef>
                <a:spcPct val="20000"/>
              </a:spcBef>
            </a:pPr>
            <a:endParaRPr lang="en-US" altLang="en-US" sz="2400" dirty="0">
              <a:solidFill>
                <a:schemeClr val="tx2"/>
              </a:solidFill>
            </a:endParaRPr>
          </a:p>
        </p:txBody>
      </p:sp>
      <p:sp>
        <p:nvSpPr>
          <p:cNvPr id="4100" name="Rectangle 2051">
            <a:extLst>
              <a:ext uri="{FF2B5EF4-FFF2-40B4-BE49-F238E27FC236}">
                <a16:creationId xmlns:a16="http://schemas.microsoft.com/office/drawing/2014/main" id="{524CD1C5-358F-4E2F-82B9-FBB8300CC635}"/>
              </a:ext>
            </a:extLst>
          </p:cNvPr>
          <p:cNvSpPr>
            <a:spLocks noChangeArrowheads="1"/>
          </p:cNvSpPr>
          <p:nvPr/>
        </p:nvSpPr>
        <p:spPr bwMode="auto">
          <a:xfrm>
            <a:off x="0" y="0"/>
            <a:ext cx="9144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182880" rIns="457200" bIns="18288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i="1" dirty="0">
                <a:solidFill>
                  <a:schemeClr val="tx2"/>
                </a:solidFill>
              </a:rPr>
              <a:t>Module 1:  Basic Refrigeration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CF380EF8-A7DA-4A1A-8D81-8B067A90850F}"/>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Transfer Methods</a:t>
            </a:r>
          </a:p>
        </p:txBody>
      </p:sp>
      <p:graphicFrame>
        <p:nvGraphicFramePr>
          <p:cNvPr id="11268" name="Object 10">
            <a:extLst>
              <a:ext uri="{FF2B5EF4-FFF2-40B4-BE49-F238E27FC236}">
                <a16:creationId xmlns:a16="http://schemas.microsoft.com/office/drawing/2014/main" id="{2F0C9418-B625-4076-9B64-EEAA8BD86B2E}"/>
              </a:ext>
            </a:extLst>
          </p:cNvPr>
          <p:cNvGraphicFramePr>
            <a:graphicFrameLocks noChangeAspect="1"/>
          </p:cNvGraphicFramePr>
          <p:nvPr>
            <p:extLst>
              <p:ext uri="{D42A27DB-BD31-4B8C-83A1-F6EECF244321}">
                <p14:modId xmlns:p14="http://schemas.microsoft.com/office/powerpoint/2010/main" val="2228265186"/>
              </p:ext>
            </p:extLst>
          </p:nvPr>
        </p:nvGraphicFramePr>
        <p:xfrm>
          <a:off x="799051" y="1447800"/>
          <a:ext cx="7545897" cy="4079875"/>
        </p:xfrm>
        <a:graphic>
          <a:graphicData uri="http://schemas.openxmlformats.org/presentationml/2006/ole">
            <mc:AlternateContent xmlns:mc="http://schemas.openxmlformats.org/markup-compatibility/2006">
              <mc:Choice xmlns:v="urn:schemas-microsoft-com:vml" Requires="v">
                <p:oleObj spid="_x0000_s31755" name="Photo Editor Photo" r:id="rId4" imgW="6516010" imgH="3524742" progId="MSPhotoEd.3">
                  <p:embed/>
                </p:oleObj>
              </mc:Choice>
              <mc:Fallback>
                <p:oleObj name="Photo Editor Photo" r:id="rId4" imgW="6516010" imgH="3524742" progId="MSPhotoEd.3">
                  <p:embed/>
                  <p:pic>
                    <p:nvPicPr>
                      <p:cNvPr id="11268" name="Object 10">
                        <a:extLst>
                          <a:ext uri="{FF2B5EF4-FFF2-40B4-BE49-F238E27FC236}">
                            <a16:creationId xmlns:a16="http://schemas.microsoft.com/office/drawing/2014/main" id="{2F0C9418-B625-4076-9B64-EEAA8BD86B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051" y="1447800"/>
                        <a:ext cx="7545897" cy="40798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3830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BF9B684-6F19-4D80-BC28-C7A46D92535D}"/>
              </a:ext>
            </a:extLst>
          </p:cNvPr>
          <p:cNvSpPr>
            <a:spLocks noChangeArrowheads="1"/>
          </p:cNvSpPr>
          <p:nvPr/>
        </p:nvSpPr>
        <p:spPr bwMode="auto">
          <a:xfrm>
            <a:off x="0" y="1143001"/>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cs typeface="Arial" panose="020B0604020202020204" pitchFamily="34" charset="0"/>
              </a:rPr>
              <a:t>Transferred </a:t>
            </a:r>
            <a:r>
              <a:rPr lang="en-US" altLang="en-US" sz="2400"/>
              <a:t>by means of molecular agitation within a material without any motion of the material.</a:t>
            </a:r>
            <a:endParaRPr lang="en-US" altLang="en-US" sz="2400">
              <a:cs typeface="Arial" panose="020B0604020202020204" pitchFamily="34" charset="0"/>
            </a:endParaRPr>
          </a:p>
        </p:txBody>
      </p:sp>
      <p:sp>
        <p:nvSpPr>
          <p:cNvPr id="12291" name="Text Box 4">
            <a:extLst>
              <a:ext uri="{FF2B5EF4-FFF2-40B4-BE49-F238E27FC236}">
                <a16:creationId xmlns:a16="http://schemas.microsoft.com/office/drawing/2014/main" id="{91C1F765-8934-4490-9F46-E22668F6F398}"/>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Conduction</a:t>
            </a:r>
          </a:p>
        </p:txBody>
      </p:sp>
      <p:pic>
        <p:nvPicPr>
          <p:cNvPr id="12292" name="Picture 7">
            <a:extLst>
              <a:ext uri="{FF2B5EF4-FFF2-40B4-BE49-F238E27FC236}">
                <a16:creationId xmlns:a16="http://schemas.microsoft.com/office/drawing/2014/main" id="{326149D3-024E-4DE7-8CF7-6CBFAC138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097" y="2590800"/>
            <a:ext cx="7427805" cy="289718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74CE4366-2E1E-4F1F-90CC-F60EC47CE866}"/>
              </a:ext>
            </a:extLst>
          </p:cNvPr>
          <p:cNvSpPr>
            <a:spLocks noChangeArrowheads="1"/>
          </p:cNvSpPr>
          <p:nvPr/>
        </p:nvSpPr>
        <p:spPr bwMode="auto">
          <a:xfrm>
            <a:off x="381000" y="1393092"/>
            <a:ext cx="5334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Arial" panose="020B0604020202020204" pitchFamily="34" charset="0"/>
                <a:cs typeface="Arial" panose="020B0604020202020204" pitchFamily="34" charset="0"/>
              </a:rPr>
              <a:t>Heat moved through a medium, such as water or air.  </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FontTx/>
              <a:buNone/>
            </a:pPr>
            <a:r>
              <a:rPr lang="en-US" altLang="en-US" sz="2400" dirty="0">
                <a:latin typeface="Arial" panose="020B0604020202020204" pitchFamily="34" charset="0"/>
                <a:cs typeface="Arial" panose="020B0604020202020204" pitchFamily="34" charset="0"/>
              </a:rPr>
              <a:t>A static condenser (pictured) on the rear of a refrigerator is a good example of the convection method of heat transfer.  As cool air passes over the warm condenser, it picks up heat.</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p:txBody>
      </p:sp>
      <p:sp>
        <p:nvSpPr>
          <p:cNvPr id="13315" name="Text Box 3">
            <a:extLst>
              <a:ext uri="{FF2B5EF4-FFF2-40B4-BE49-F238E27FC236}">
                <a16:creationId xmlns:a16="http://schemas.microsoft.com/office/drawing/2014/main" id="{70181FE0-A3B4-49E7-A4B9-5DF5F7EE5C71}"/>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Convection</a:t>
            </a:r>
            <a:endParaRPr lang="en-US" altLang="en-US" sz="2000" b="1" u="sng">
              <a:cs typeface="Arial" panose="020B0604020202020204" pitchFamily="34" charset="0"/>
            </a:endParaRPr>
          </a:p>
        </p:txBody>
      </p:sp>
      <p:pic>
        <p:nvPicPr>
          <p:cNvPr id="13317" name="Picture 6" descr="condenser 1">
            <a:extLst>
              <a:ext uri="{FF2B5EF4-FFF2-40B4-BE49-F238E27FC236}">
                <a16:creationId xmlns:a16="http://schemas.microsoft.com/office/drawing/2014/main" id="{7F3A2DB6-9756-4ECC-A6A2-E2C129EE4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981200"/>
            <a:ext cx="23907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7">
            <a:extLst>
              <a:ext uri="{FF2B5EF4-FFF2-40B4-BE49-F238E27FC236}">
                <a16:creationId xmlns:a16="http://schemas.microsoft.com/office/drawing/2014/main" id="{66EAFF93-BAB2-4BE2-9527-00462F06BB03}"/>
              </a:ext>
            </a:extLst>
          </p:cNvPr>
          <p:cNvSpPr txBox="1">
            <a:spLocks noChangeArrowheads="1"/>
          </p:cNvSpPr>
          <p:nvPr/>
        </p:nvSpPr>
        <p:spPr bwMode="auto">
          <a:xfrm>
            <a:off x="6934200" y="5767388"/>
            <a:ext cx="14382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Convection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45C083B6-08F2-4164-AB74-91D4D010465E}"/>
              </a:ext>
            </a:extLst>
          </p:cNvPr>
          <p:cNvSpPr>
            <a:spLocks noChangeArrowheads="1"/>
          </p:cNvSpPr>
          <p:nvPr/>
        </p:nvSpPr>
        <p:spPr bwMode="auto">
          <a:xfrm>
            <a:off x="1286932" y="114300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Arial" panose="020B0604020202020204" pitchFamily="34" charset="0"/>
                <a:cs typeface="Arial" panose="020B0604020202020204" pitchFamily="34" charset="0"/>
              </a:rPr>
              <a:t>Convection Assisted by a Circulating Device</a:t>
            </a:r>
          </a:p>
        </p:txBody>
      </p:sp>
      <p:sp>
        <p:nvSpPr>
          <p:cNvPr id="15363" name="Text Box 3">
            <a:extLst>
              <a:ext uri="{FF2B5EF4-FFF2-40B4-BE49-F238E27FC236}">
                <a16:creationId xmlns:a16="http://schemas.microsoft.com/office/drawing/2014/main" id="{7386BB56-6388-495B-9AAF-CCC807E32411}"/>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Forced Convection</a:t>
            </a:r>
          </a:p>
        </p:txBody>
      </p:sp>
      <p:pic>
        <p:nvPicPr>
          <p:cNvPr id="15364" name="Picture 5" descr="condenser 2">
            <a:extLst>
              <a:ext uri="{FF2B5EF4-FFF2-40B4-BE49-F238E27FC236}">
                <a16:creationId xmlns:a16="http://schemas.microsoft.com/office/drawing/2014/main" id="{31F192F6-6A05-4E3B-9540-6B28B6C51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066" y="2362200"/>
            <a:ext cx="4605868"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4545C14B-9BF7-473A-B789-EB06B6D54325}"/>
              </a:ext>
            </a:extLst>
          </p:cNvPr>
          <p:cNvSpPr>
            <a:spLocks noChangeArrowheads="1"/>
          </p:cNvSpPr>
          <p:nvPr/>
        </p:nvSpPr>
        <p:spPr bwMode="auto">
          <a:xfrm>
            <a:off x="457200" y="91440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cs typeface="Arial" panose="020B0604020202020204" pitchFamily="34" charset="0"/>
            </a:endParaRPr>
          </a:p>
        </p:txBody>
      </p:sp>
      <p:sp>
        <p:nvSpPr>
          <p:cNvPr id="14339" name="Text Box 3">
            <a:extLst>
              <a:ext uri="{FF2B5EF4-FFF2-40B4-BE49-F238E27FC236}">
                <a16:creationId xmlns:a16="http://schemas.microsoft.com/office/drawing/2014/main" id="{585E7B65-F09C-43A4-82CA-21D9956720C2}"/>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Radiation</a:t>
            </a:r>
            <a:endParaRPr lang="en-US" altLang="en-US" sz="2000" b="1" u="sng">
              <a:cs typeface="Arial" panose="020B0604020202020204" pitchFamily="34" charset="0"/>
            </a:endParaRPr>
          </a:p>
        </p:txBody>
      </p:sp>
      <p:sp>
        <p:nvSpPr>
          <p:cNvPr id="14340" name="Rectangle 5">
            <a:extLst>
              <a:ext uri="{FF2B5EF4-FFF2-40B4-BE49-F238E27FC236}">
                <a16:creationId xmlns:a16="http://schemas.microsoft.com/office/drawing/2014/main" id="{C98B3859-121B-4D35-BC51-C1AA2C82E276}"/>
              </a:ext>
            </a:extLst>
          </p:cNvPr>
          <p:cNvSpPr>
            <a:spLocks noChangeArrowheads="1"/>
          </p:cNvSpPr>
          <p:nvPr/>
        </p:nvSpPr>
        <p:spPr bwMode="auto">
          <a:xfrm>
            <a:off x="2743200" y="1682115"/>
            <a:ext cx="6324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cs typeface="Arial" panose="020B0604020202020204" pitchFamily="34" charset="0"/>
              </a:rPr>
              <a:t>Heat is transferred from one object to another by radiation without changing the temperature of the medium between the two objects. </a:t>
            </a:r>
          </a:p>
        </p:txBody>
      </p:sp>
      <p:sp>
        <p:nvSpPr>
          <p:cNvPr id="14341" name="AutoShape 6">
            <a:extLst>
              <a:ext uri="{FF2B5EF4-FFF2-40B4-BE49-F238E27FC236}">
                <a16:creationId xmlns:a16="http://schemas.microsoft.com/office/drawing/2014/main" id="{5DBE4E55-A757-4797-B0E0-7D080C258875}"/>
              </a:ext>
            </a:extLst>
          </p:cNvPr>
          <p:cNvSpPr>
            <a:spLocks noChangeArrowheads="1"/>
          </p:cNvSpPr>
          <p:nvPr/>
        </p:nvSpPr>
        <p:spPr bwMode="auto">
          <a:xfrm>
            <a:off x="482600" y="1819245"/>
            <a:ext cx="1447800" cy="1295400"/>
          </a:xfrm>
          <a:prstGeom prst="sun">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7" name="Picture 8">
            <a:extLst>
              <a:ext uri="{FF2B5EF4-FFF2-40B4-BE49-F238E27FC236}">
                <a16:creationId xmlns:a16="http://schemas.microsoft.com/office/drawing/2014/main" id="{551D050A-2F79-4783-AD0E-63CFA4358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86200"/>
            <a:ext cx="6136200" cy="27416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B74E7D6D-F9B0-4EDB-82DE-5AA50A9A913C}"/>
              </a:ext>
            </a:extLst>
          </p:cNvPr>
          <p:cNvSpPr>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u="sng"/>
              <a:t>Review # 2</a:t>
            </a:r>
          </a:p>
        </p:txBody>
      </p:sp>
      <p:sp>
        <p:nvSpPr>
          <p:cNvPr id="16387" name="Text Box 5">
            <a:extLst>
              <a:ext uri="{FF2B5EF4-FFF2-40B4-BE49-F238E27FC236}">
                <a16:creationId xmlns:a16="http://schemas.microsoft.com/office/drawing/2014/main" id="{DD2EF42C-7A82-4A82-90C1-B0FEFB836CB4}"/>
              </a:ext>
            </a:extLst>
          </p:cNvPr>
          <p:cNvSpPr txBox="1">
            <a:spLocks noChangeArrowheads="1"/>
          </p:cNvSpPr>
          <p:nvPr/>
        </p:nvSpPr>
        <p:spPr bwMode="auto">
          <a:xfrm>
            <a:off x="0" y="685800"/>
            <a:ext cx="9144000"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b="1"/>
              <a:t>Module 1: </a:t>
            </a:r>
            <a:r>
              <a:rPr lang="en-US" altLang="en-US" sz="2400"/>
              <a:t> Convection is best described as:</a:t>
            </a:r>
          </a:p>
          <a:p>
            <a:pPr eaLnBrk="1" hangingPunct="1">
              <a:spcBef>
                <a:spcPct val="20000"/>
              </a:spcBef>
            </a:pPr>
            <a:endParaRPr lang="en-US" altLang="en-US" sz="2400"/>
          </a:p>
          <a:p>
            <a:pPr eaLnBrk="1" hangingPunct="1">
              <a:spcBef>
                <a:spcPct val="20000"/>
              </a:spcBef>
              <a:buFontTx/>
              <a:buAutoNum type="alphaLcPeriod"/>
            </a:pPr>
            <a:r>
              <a:rPr lang="en-US" altLang="en-US" sz="2400"/>
              <a:t>Heat transfer</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Temperature difference between hot and cold</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Heat from the sun</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A heat transfer medium such as air or water to transfer the heat.</a:t>
            </a:r>
          </a:p>
          <a:p>
            <a:pPr eaLnBrk="1" hangingPunct="1">
              <a:spcBef>
                <a:spcPct val="20000"/>
              </a:spcBef>
              <a:buFontTx/>
              <a:buAutoNum type="alphaLcPeriod"/>
            </a:pPr>
            <a:endParaRPr lang="en-US" altLang="en-US"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387">
                                            <p:txEl>
                                              <p:pRg st="8" end="8"/>
                                            </p:txEl>
                                          </p:spTgt>
                                        </p:tgtEl>
                                        <p:attrNameLst>
                                          <p:attrName>style.color</p:attrName>
                                        </p:attrNameLst>
                                      </p:cBhvr>
                                      <p:to>
                                        <a:srgbClr val="00B050"/>
                                      </p:to>
                                    </p:animClr>
                                    <p:animClr clrSpc="rgb" dir="cw">
                                      <p:cBhvr>
                                        <p:cTn id="7" dur="500" fill="hold"/>
                                        <p:tgtEl>
                                          <p:spTgt spid="16387">
                                            <p:txEl>
                                              <p:pRg st="8" end="8"/>
                                            </p:txEl>
                                          </p:spTgt>
                                        </p:tgtEl>
                                        <p:attrNameLst>
                                          <p:attrName>fillcolor</p:attrName>
                                        </p:attrNameLst>
                                      </p:cBhvr>
                                      <p:to>
                                        <a:srgbClr val="00B050"/>
                                      </p:to>
                                    </p:animClr>
                                    <p:set>
                                      <p:cBhvr>
                                        <p:cTn id="8" dur="500" fill="hold"/>
                                        <p:tgtEl>
                                          <p:spTgt spid="16387">
                                            <p:txEl>
                                              <p:pRg st="8" end="8"/>
                                            </p:txEl>
                                          </p:spTgt>
                                        </p:tgtEl>
                                        <p:attrNameLst>
                                          <p:attrName>fill.type</p:attrName>
                                        </p:attrNameLst>
                                      </p:cBhvr>
                                      <p:to>
                                        <p:strVal val="solid"/>
                                      </p:to>
                                    </p:set>
                                    <p:set>
                                      <p:cBhvr>
                                        <p:cTn id="9" dur="500" fill="hold"/>
                                        <p:tgtEl>
                                          <p:spTgt spid="16387">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B74E7D6D-F9B0-4EDB-82DE-5AA50A9A913C}"/>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2</a:t>
            </a:r>
          </a:p>
        </p:txBody>
      </p:sp>
      <p:sp>
        <p:nvSpPr>
          <p:cNvPr id="16387" name="Text Box 5">
            <a:extLst>
              <a:ext uri="{FF2B5EF4-FFF2-40B4-BE49-F238E27FC236}">
                <a16:creationId xmlns:a16="http://schemas.microsoft.com/office/drawing/2014/main" id="{DD2EF42C-7A82-4A82-90C1-B0FEFB836CB4}"/>
              </a:ext>
            </a:extLst>
          </p:cNvPr>
          <p:cNvSpPr txBox="1">
            <a:spLocks noChangeArrowheads="1"/>
          </p:cNvSpPr>
          <p:nvPr/>
        </p:nvSpPr>
        <p:spPr bwMode="auto">
          <a:xfrm>
            <a:off x="0" y="685800"/>
            <a:ext cx="9144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lphaLcPeriod"/>
            </a:pPr>
            <a:endParaRPr lang="en-US" altLang="en-US" sz="2400"/>
          </a:p>
          <a:p>
            <a:pPr eaLnBrk="1" hangingPunct="1">
              <a:spcBef>
                <a:spcPct val="20000"/>
              </a:spcBef>
            </a:pPr>
            <a:r>
              <a:rPr lang="en-US" altLang="en-US" sz="2400"/>
              <a:t>Radiation is best described as:</a:t>
            </a:r>
          </a:p>
          <a:p>
            <a:pPr eaLnBrk="1" hangingPunct="1">
              <a:spcBef>
                <a:spcPct val="20000"/>
              </a:spcBef>
            </a:pPr>
            <a:endParaRPr lang="en-US" altLang="en-US" sz="2400"/>
          </a:p>
          <a:p>
            <a:pPr eaLnBrk="1" hangingPunct="1">
              <a:spcBef>
                <a:spcPct val="20000"/>
              </a:spcBef>
              <a:buFontTx/>
              <a:buAutoNum type="alphaLcPeriod"/>
            </a:pPr>
            <a:r>
              <a:rPr lang="en-US" altLang="en-US" sz="2400"/>
              <a:t>Heat transfer such as by the sun to the earth</a:t>
            </a:r>
          </a:p>
          <a:p>
            <a:pPr eaLnBrk="1" hangingPunct="1">
              <a:spcBef>
                <a:spcPct val="20000"/>
              </a:spcBef>
              <a:buFontTx/>
              <a:buAutoNum type="alphaLcPeriod"/>
            </a:pPr>
            <a:endParaRPr lang="en-US" altLang="en-US" sz="2400">
              <a:solidFill>
                <a:srgbClr val="FF0000"/>
              </a:solidFill>
            </a:endParaRPr>
          </a:p>
          <a:p>
            <a:pPr eaLnBrk="1" hangingPunct="1">
              <a:spcBef>
                <a:spcPct val="20000"/>
              </a:spcBef>
              <a:buFontTx/>
              <a:buAutoNum type="alphaLcPeriod"/>
            </a:pPr>
            <a:r>
              <a:rPr lang="en-US" altLang="en-US" sz="2400"/>
              <a:t>Heat transfer with the use of a fan.</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Heating of a cooler object by any means.</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Conveying heat with movement.</a:t>
            </a:r>
          </a:p>
          <a:p>
            <a:pPr eaLnBrk="1" hangingPunct="1">
              <a:spcBef>
                <a:spcPct val="20000"/>
              </a:spcBef>
              <a:buFontTx/>
              <a:buAutoNum type="alphaLcPeriod"/>
            </a:pPr>
            <a:endParaRPr lang="en-US" altLang="en-US" sz="2400"/>
          </a:p>
        </p:txBody>
      </p:sp>
    </p:spTree>
    <p:extLst>
      <p:ext uri="{BB962C8B-B14F-4D97-AF65-F5344CB8AC3E}">
        <p14:creationId xmlns:p14="http://schemas.microsoft.com/office/powerpoint/2010/main" val="278691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387">
                                            <p:txEl>
                                              <p:pRg st="3" end="3"/>
                                            </p:txEl>
                                          </p:spTgt>
                                        </p:tgtEl>
                                        <p:attrNameLst>
                                          <p:attrName>style.color</p:attrName>
                                        </p:attrNameLst>
                                      </p:cBhvr>
                                      <p:to>
                                        <a:srgbClr val="00B050"/>
                                      </p:to>
                                    </p:animClr>
                                    <p:animClr clrSpc="rgb" dir="cw">
                                      <p:cBhvr>
                                        <p:cTn id="7" dur="500" fill="hold"/>
                                        <p:tgtEl>
                                          <p:spTgt spid="16387">
                                            <p:txEl>
                                              <p:pRg st="3" end="3"/>
                                            </p:txEl>
                                          </p:spTgt>
                                        </p:tgtEl>
                                        <p:attrNameLst>
                                          <p:attrName>fillcolor</p:attrName>
                                        </p:attrNameLst>
                                      </p:cBhvr>
                                      <p:to>
                                        <a:srgbClr val="00B050"/>
                                      </p:to>
                                    </p:animClr>
                                    <p:set>
                                      <p:cBhvr>
                                        <p:cTn id="8" dur="500" fill="hold"/>
                                        <p:tgtEl>
                                          <p:spTgt spid="16387">
                                            <p:txEl>
                                              <p:pRg st="3" end="3"/>
                                            </p:txEl>
                                          </p:spTgt>
                                        </p:tgtEl>
                                        <p:attrNameLst>
                                          <p:attrName>fill.type</p:attrName>
                                        </p:attrNameLst>
                                      </p:cBhvr>
                                      <p:to>
                                        <p:strVal val="solid"/>
                                      </p:to>
                                    </p:set>
                                    <p:set>
                                      <p:cBhvr>
                                        <p:cTn id="9" dur="500" fill="hold"/>
                                        <p:tgtEl>
                                          <p:spTgt spid="1638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B74E7D6D-F9B0-4EDB-82DE-5AA50A9A913C}"/>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2</a:t>
            </a:r>
          </a:p>
        </p:txBody>
      </p:sp>
      <p:sp>
        <p:nvSpPr>
          <p:cNvPr id="16387" name="Text Box 5">
            <a:extLst>
              <a:ext uri="{FF2B5EF4-FFF2-40B4-BE49-F238E27FC236}">
                <a16:creationId xmlns:a16="http://schemas.microsoft.com/office/drawing/2014/main" id="{DD2EF42C-7A82-4A82-90C1-B0FEFB836CB4}"/>
              </a:ext>
            </a:extLst>
          </p:cNvPr>
          <p:cNvSpPr txBox="1">
            <a:spLocks noChangeArrowheads="1"/>
          </p:cNvSpPr>
          <p:nvPr/>
        </p:nvSpPr>
        <p:spPr bwMode="auto">
          <a:xfrm>
            <a:off x="0" y="990600"/>
            <a:ext cx="9144000"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t>Conduction is best described as:</a:t>
            </a:r>
          </a:p>
          <a:p>
            <a:pPr eaLnBrk="1" hangingPunct="1">
              <a:spcBef>
                <a:spcPct val="20000"/>
              </a:spcBef>
            </a:pPr>
            <a:endParaRPr lang="en-US" altLang="en-US" sz="2400"/>
          </a:p>
          <a:p>
            <a:pPr eaLnBrk="1" hangingPunct="1">
              <a:spcBef>
                <a:spcPct val="20000"/>
              </a:spcBef>
              <a:buFontTx/>
              <a:buAutoNum type="alphaLcPeriod"/>
            </a:pPr>
            <a:r>
              <a:rPr lang="en-US" altLang="en-US" sz="2400"/>
              <a:t>Heat transfer utilizing a fan</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Heat transfer within a material without any motion from the material</a:t>
            </a:r>
          </a:p>
          <a:p>
            <a:pPr eaLnBrk="1" hangingPunct="1">
              <a:spcBef>
                <a:spcPct val="20000"/>
              </a:spcBef>
              <a:buFontTx/>
              <a:buAutoNum type="alphaLcPeriod"/>
            </a:pPr>
            <a:endParaRPr lang="en-US" altLang="en-US" sz="2400">
              <a:solidFill>
                <a:srgbClr val="FF0000"/>
              </a:solidFill>
            </a:endParaRPr>
          </a:p>
          <a:p>
            <a:pPr eaLnBrk="1" hangingPunct="1">
              <a:spcBef>
                <a:spcPct val="20000"/>
              </a:spcBef>
              <a:buFontTx/>
              <a:buAutoNum type="alphaLcPeriod"/>
            </a:pPr>
            <a:r>
              <a:rPr lang="en-US" altLang="en-US" sz="2400"/>
              <a:t>Heat energy</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The least effective means of heating</a:t>
            </a:r>
            <a:endParaRPr lang="en-US" altLang="en-US" sz="2400" b="1"/>
          </a:p>
        </p:txBody>
      </p:sp>
    </p:spTree>
    <p:extLst>
      <p:ext uri="{BB962C8B-B14F-4D97-AF65-F5344CB8AC3E}">
        <p14:creationId xmlns:p14="http://schemas.microsoft.com/office/powerpoint/2010/main" val="229634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387">
                                            <p:txEl>
                                              <p:pRg st="4" end="4"/>
                                            </p:txEl>
                                          </p:spTgt>
                                        </p:tgtEl>
                                        <p:attrNameLst>
                                          <p:attrName>style.color</p:attrName>
                                        </p:attrNameLst>
                                      </p:cBhvr>
                                      <p:to>
                                        <a:srgbClr val="00B050"/>
                                      </p:to>
                                    </p:animClr>
                                    <p:animClr clrSpc="rgb" dir="cw">
                                      <p:cBhvr>
                                        <p:cTn id="7" dur="500" fill="hold"/>
                                        <p:tgtEl>
                                          <p:spTgt spid="16387">
                                            <p:txEl>
                                              <p:pRg st="4" end="4"/>
                                            </p:txEl>
                                          </p:spTgt>
                                        </p:tgtEl>
                                        <p:attrNameLst>
                                          <p:attrName>fillcolor</p:attrName>
                                        </p:attrNameLst>
                                      </p:cBhvr>
                                      <p:to>
                                        <a:srgbClr val="00B050"/>
                                      </p:to>
                                    </p:animClr>
                                    <p:set>
                                      <p:cBhvr>
                                        <p:cTn id="8" dur="500" fill="hold"/>
                                        <p:tgtEl>
                                          <p:spTgt spid="16387">
                                            <p:txEl>
                                              <p:pRg st="4" end="4"/>
                                            </p:txEl>
                                          </p:spTgt>
                                        </p:tgtEl>
                                        <p:attrNameLst>
                                          <p:attrName>fill.type</p:attrName>
                                        </p:attrNameLst>
                                      </p:cBhvr>
                                      <p:to>
                                        <p:strVal val="solid"/>
                                      </p:to>
                                    </p:set>
                                    <p:set>
                                      <p:cBhvr>
                                        <p:cTn id="9" dur="500" fill="hold"/>
                                        <p:tgtEl>
                                          <p:spTgt spid="1638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497CC157-B393-4D36-9C41-564AA72E3AEE}"/>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Forms of Matter</a:t>
            </a:r>
          </a:p>
        </p:txBody>
      </p:sp>
      <p:pic>
        <p:nvPicPr>
          <p:cNvPr id="17412" name="Picture 9">
            <a:extLst>
              <a:ext uri="{FF2B5EF4-FFF2-40B4-BE49-F238E27FC236}">
                <a16:creationId xmlns:a16="http://schemas.microsoft.com/office/drawing/2014/main" id="{1EDCC33C-D521-4ACC-B2D1-F81E936459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2222"/>
          <a:stretch/>
        </p:blipFill>
        <p:spPr bwMode="auto">
          <a:xfrm>
            <a:off x="533400" y="1219200"/>
            <a:ext cx="2743200" cy="15240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a:extLst>
              <a:ext uri="{FF2B5EF4-FFF2-40B4-BE49-F238E27FC236}">
                <a16:creationId xmlns:a16="http://schemas.microsoft.com/office/drawing/2014/main" id="{C45CF522-0957-4F90-B958-43528F6B40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027" b="38195"/>
          <a:stretch/>
        </p:blipFill>
        <p:spPr bwMode="auto">
          <a:xfrm>
            <a:off x="3581400" y="2895600"/>
            <a:ext cx="2743200" cy="15240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a:extLst>
              <a:ext uri="{FF2B5EF4-FFF2-40B4-BE49-F238E27FC236}">
                <a16:creationId xmlns:a16="http://schemas.microsoft.com/office/drawing/2014/main" id="{F4D46DE4-BB4E-49CF-A324-FC208518DD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194"/>
          <a:stretch/>
        </p:blipFill>
        <p:spPr bwMode="auto">
          <a:xfrm>
            <a:off x="6400800" y="4267200"/>
            <a:ext cx="2743200" cy="20193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CFFDAB08-BDDC-4DA3-B6B0-296EE358F8F1}"/>
              </a:ext>
            </a:extLst>
          </p:cNvPr>
          <p:cNvSpPr>
            <a:spLocks noChangeArrowheads="1"/>
          </p:cNvSpPr>
          <p:nvPr/>
        </p:nvSpPr>
        <p:spPr bwMode="auto">
          <a:xfrm>
            <a:off x="0" y="866775"/>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cs typeface="Arial" panose="020B0604020202020204" pitchFamily="34" charset="0"/>
              </a:rPr>
              <a:t>Any molecule can be made to vibrate, swim, or fly depending on two things – </a:t>
            </a:r>
            <a:r>
              <a:rPr lang="en-US" altLang="en-US" sz="2400" b="1" i="1">
                <a:latin typeface="Arial" panose="020B0604020202020204" pitchFamily="34" charset="0"/>
                <a:cs typeface="Arial" panose="020B0604020202020204" pitchFamily="34" charset="0"/>
              </a:rPr>
              <a:t>temperature and pressure</a:t>
            </a:r>
            <a:r>
              <a:rPr lang="en-US" altLang="en-US" sz="2400">
                <a:latin typeface="Arial" panose="020B0604020202020204" pitchFamily="34" charset="0"/>
                <a:cs typeface="Arial" panose="020B0604020202020204" pitchFamily="34" charset="0"/>
              </a:rPr>
              <a:t>. </a:t>
            </a:r>
          </a:p>
          <a:p>
            <a:pPr eaLnBrk="1" hangingPunct="1">
              <a:spcBef>
                <a:spcPct val="0"/>
              </a:spcBef>
              <a:buFontTx/>
              <a:buNone/>
            </a:pPr>
            <a:endParaRPr lang="en-US" altLang="en-US" sz="2400">
              <a:latin typeface="Arial" panose="020B0604020202020204" pitchFamily="34" charset="0"/>
              <a:cs typeface="Arial" panose="020B0604020202020204" pitchFamily="34" charset="0"/>
            </a:endParaRPr>
          </a:p>
          <a:p>
            <a:pPr eaLnBrk="1" hangingPunct="1">
              <a:spcBef>
                <a:spcPct val="0"/>
              </a:spcBef>
              <a:buFontTx/>
              <a:buNone/>
            </a:pPr>
            <a:r>
              <a:rPr lang="en-US" altLang="en-US" sz="2400">
                <a:latin typeface="Arial" panose="020B0604020202020204" pitchFamily="34" charset="0"/>
                <a:cs typeface="Arial" panose="020B0604020202020204" pitchFamily="34" charset="0"/>
              </a:rPr>
              <a:t>This phenomenon is known as a change of state. </a:t>
            </a:r>
          </a:p>
        </p:txBody>
      </p:sp>
      <p:sp>
        <p:nvSpPr>
          <p:cNvPr id="18435" name="Text Box 3">
            <a:extLst>
              <a:ext uri="{FF2B5EF4-FFF2-40B4-BE49-F238E27FC236}">
                <a16:creationId xmlns:a16="http://schemas.microsoft.com/office/drawing/2014/main" id="{52F75954-07B0-4141-8445-FE4D74BBE0B7}"/>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dirty="0">
                <a:cs typeface="Arial" panose="020B0604020202020204" pitchFamily="34" charset="0"/>
              </a:rPr>
              <a:t>Forms of Matter</a:t>
            </a:r>
          </a:p>
        </p:txBody>
      </p:sp>
    </p:spTree>
    <p:extLst>
      <p:ext uri="{BB962C8B-B14F-4D97-AF65-F5344CB8AC3E}">
        <p14:creationId xmlns:p14="http://schemas.microsoft.com/office/powerpoint/2010/main" val="355280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026A0824-732D-4A9F-90BB-F5C473EBA404}"/>
              </a:ext>
            </a:extLst>
          </p:cNvPr>
          <p:cNvSpPr>
            <a:spLocks noChangeArrowheads="1"/>
          </p:cNvSpPr>
          <p:nvPr/>
        </p:nvSpPr>
        <p:spPr bwMode="auto">
          <a:xfrm>
            <a:off x="0" y="0"/>
            <a:ext cx="9144000" cy="652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182880" rIns="45720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altLang="en-US" sz="2400" dirty="0">
                <a:latin typeface="Arial" panose="020B0604020202020204" pitchFamily="34" charset="0"/>
                <a:cs typeface="Arial" panose="020B0604020202020204" pitchFamily="34" charset="0"/>
              </a:rPr>
              <a:t>There are five basic laws of nature that we will be referring to throughout this module. </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None/>
            </a:pPr>
            <a:r>
              <a:rPr lang="en-US" altLang="en-US" sz="2400" b="1" i="1" dirty="0">
                <a:latin typeface="Arial" panose="020B0604020202020204" pitchFamily="34" charset="0"/>
                <a:cs typeface="Arial" panose="020B0604020202020204" pitchFamily="34" charset="0"/>
              </a:rPr>
              <a:t>Law 1</a:t>
            </a:r>
            <a:r>
              <a:rPr lang="en-US" altLang="en-US" sz="2400" i="1"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Heat exists in the air at all temperatures. </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FontTx/>
              <a:buNone/>
            </a:pPr>
            <a:r>
              <a:rPr lang="en-US" altLang="en-US" sz="2400" b="1" i="1" dirty="0">
                <a:latin typeface="Arial" panose="020B0604020202020204" pitchFamily="34" charset="0"/>
                <a:cs typeface="Arial" panose="020B0604020202020204" pitchFamily="34" charset="0"/>
              </a:rPr>
              <a:t>Law 2</a:t>
            </a:r>
            <a:r>
              <a:rPr lang="en-US" altLang="en-US" sz="2400" i="1"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Heat flows from a higher temperature to a lower temperature.</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FontTx/>
              <a:buNone/>
            </a:pPr>
            <a:r>
              <a:rPr lang="en-US" altLang="en-US" sz="2400" b="1" i="1" dirty="0">
                <a:latin typeface="Arial" panose="020B0604020202020204" pitchFamily="34" charset="0"/>
                <a:cs typeface="Arial" panose="020B0604020202020204" pitchFamily="34" charset="0"/>
              </a:rPr>
              <a:t>Law 3</a:t>
            </a:r>
            <a:r>
              <a:rPr lang="en-US" altLang="en-US" sz="2400" i="1"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All gases become warmer when compressed.</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FontTx/>
              <a:buNone/>
            </a:pPr>
            <a:r>
              <a:rPr lang="en-US" altLang="en-US" sz="2400" b="1" i="1" dirty="0">
                <a:latin typeface="Arial" panose="020B0604020202020204" pitchFamily="34" charset="0"/>
                <a:cs typeface="Arial" panose="020B0604020202020204" pitchFamily="34" charset="0"/>
              </a:rPr>
              <a:t>Law 4</a:t>
            </a:r>
            <a:r>
              <a:rPr lang="en-US" altLang="en-US" sz="2400" i="1"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Matter can exist as a solid (ice), liquid (water), or gaseous (vapor) state.</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a:p>
            <a:pPr eaLnBrk="1" hangingPunct="1">
              <a:spcBef>
                <a:spcPct val="0"/>
              </a:spcBef>
              <a:buNone/>
            </a:pPr>
            <a:r>
              <a:rPr lang="en-US" altLang="en-US" sz="2400" b="1" i="1" dirty="0">
                <a:latin typeface="Arial" panose="020B0604020202020204" pitchFamily="34" charset="0"/>
                <a:cs typeface="Arial" panose="020B0604020202020204" pitchFamily="34" charset="0"/>
              </a:rPr>
              <a:t>Law 5</a:t>
            </a:r>
            <a:r>
              <a:rPr lang="en-US" altLang="en-US" sz="2400" i="1"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The temperature a material changes states depends on the pressure of the container.</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animEffect transition="in" filter="fade">
                                      <p:cBhvr>
                                        <p:cTn id="7" dur="500"/>
                                        <p:tgtEl>
                                          <p:spTgt spid="614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xEl>
                                              <p:pRg st="5" end="5"/>
                                            </p:txEl>
                                          </p:spTgt>
                                        </p:tgtEl>
                                        <p:attrNameLst>
                                          <p:attrName>style.visibility</p:attrName>
                                        </p:attrNameLst>
                                      </p:cBhvr>
                                      <p:to>
                                        <p:strVal val="visible"/>
                                      </p:to>
                                    </p:set>
                                    <p:animEffect transition="in" filter="fade">
                                      <p:cBhvr>
                                        <p:cTn id="12" dur="500"/>
                                        <p:tgtEl>
                                          <p:spTgt spid="614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animEffect transition="in" filter="fade">
                                      <p:cBhvr>
                                        <p:cTn id="17" dur="500"/>
                                        <p:tgtEl>
                                          <p:spTgt spid="614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xEl>
                                              <p:pRg st="9" end="9"/>
                                            </p:txEl>
                                          </p:spTgt>
                                        </p:tgtEl>
                                        <p:attrNameLst>
                                          <p:attrName>style.visibility</p:attrName>
                                        </p:attrNameLst>
                                      </p:cBhvr>
                                      <p:to>
                                        <p:strVal val="visible"/>
                                      </p:to>
                                    </p:set>
                                    <p:animEffect transition="in" filter="fade">
                                      <p:cBhvr>
                                        <p:cTn id="22" dur="500"/>
                                        <p:tgtEl>
                                          <p:spTgt spid="6146">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6">
                                            <p:txEl>
                                              <p:pRg st="11" end="11"/>
                                            </p:txEl>
                                          </p:spTgt>
                                        </p:tgtEl>
                                        <p:attrNameLst>
                                          <p:attrName>style.visibility</p:attrName>
                                        </p:attrNameLst>
                                      </p:cBhvr>
                                      <p:to>
                                        <p:strVal val="visible"/>
                                      </p:to>
                                    </p:set>
                                    <p:animEffect transition="in" filter="fade">
                                      <p:cBhvr>
                                        <p:cTn id="27" dur="500"/>
                                        <p:tgtEl>
                                          <p:spTgt spid="61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CFFDAB08-BDDC-4DA3-B6B0-296EE358F8F1}"/>
              </a:ext>
            </a:extLst>
          </p:cNvPr>
          <p:cNvSpPr>
            <a:spLocks noChangeArrowheads="1"/>
          </p:cNvSpPr>
          <p:nvPr/>
        </p:nvSpPr>
        <p:spPr bwMode="auto">
          <a:xfrm>
            <a:off x="0" y="1295400"/>
            <a:ext cx="9144000" cy="511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i="1" dirty="0">
                <a:latin typeface="Arial" panose="020B0604020202020204" pitchFamily="34" charset="0"/>
                <a:cs typeface="Arial" panose="020B0604020202020204" pitchFamily="34" charset="0"/>
              </a:rPr>
              <a:t>The 4 Changes of State:</a:t>
            </a:r>
          </a:p>
          <a:p>
            <a:pPr eaLnBrk="1" hangingPunct="1">
              <a:buFontTx/>
              <a:buNone/>
            </a:pPr>
            <a:endParaRPr lang="en-US" altLang="en-US" sz="2400" b="1" i="1" dirty="0">
              <a:latin typeface="Arial" panose="020B0604020202020204" pitchFamily="34" charset="0"/>
              <a:cs typeface="Arial" panose="020B0604020202020204" pitchFamily="34" charset="0"/>
            </a:endParaRPr>
          </a:p>
          <a:p>
            <a:pPr eaLnBrk="1" hangingPunct="1">
              <a:buFontTx/>
              <a:buNone/>
            </a:pPr>
            <a:r>
              <a:rPr lang="en-US" altLang="en-US" sz="2400" b="1" i="1" dirty="0">
                <a:latin typeface="Arial" panose="020B0604020202020204" pitchFamily="34" charset="0"/>
                <a:cs typeface="Arial" panose="020B0604020202020204" pitchFamily="34" charset="0"/>
              </a:rPr>
              <a:t>Melting</a:t>
            </a:r>
            <a:r>
              <a:rPr lang="en-US" altLang="en-US" sz="2400" dirty="0">
                <a:latin typeface="Arial" panose="020B0604020202020204" pitchFamily="34" charset="0"/>
                <a:cs typeface="Arial" panose="020B0604020202020204" pitchFamily="34" charset="0"/>
              </a:rPr>
              <a:t> - changing from a solid to a liquid</a:t>
            </a:r>
          </a:p>
          <a:p>
            <a:pPr eaLnBrk="1" hangingPunct="1">
              <a:buFontTx/>
              <a:buNone/>
            </a:pPr>
            <a:endParaRPr lang="en-US" altLang="en-US" sz="2400" b="1" i="1" dirty="0">
              <a:latin typeface="Arial" panose="020B0604020202020204" pitchFamily="34" charset="0"/>
              <a:cs typeface="Arial" panose="020B0604020202020204" pitchFamily="34" charset="0"/>
            </a:endParaRPr>
          </a:p>
          <a:p>
            <a:pPr eaLnBrk="1" hangingPunct="1">
              <a:buFontTx/>
              <a:buNone/>
            </a:pPr>
            <a:r>
              <a:rPr lang="en-US" altLang="en-US" sz="2400" b="1" i="1" dirty="0">
                <a:latin typeface="Arial" panose="020B0604020202020204" pitchFamily="34" charset="0"/>
                <a:cs typeface="Arial" panose="020B0604020202020204" pitchFamily="34" charset="0"/>
              </a:rPr>
              <a:t>Fusion</a:t>
            </a:r>
            <a:r>
              <a:rPr lang="en-US" altLang="en-US" sz="2400" dirty="0">
                <a:latin typeface="Arial" panose="020B0604020202020204" pitchFamily="34" charset="0"/>
                <a:cs typeface="Arial" panose="020B0604020202020204" pitchFamily="34" charset="0"/>
              </a:rPr>
              <a:t> - changing from a liquid to a solid</a:t>
            </a:r>
          </a:p>
          <a:p>
            <a:pPr eaLnBrk="1" hangingPunct="1">
              <a:buFontTx/>
              <a:buNone/>
            </a:pPr>
            <a:endParaRPr lang="en-US" altLang="en-US" sz="2400" b="1" i="1" dirty="0">
              <a:latin typeface="Arial" panose="020B0604020202020204" pitchFamily="34" charset="0"/>
              <a:cs typeface="Arial" panose="020B0604020202020204" pitchFamily="34" charset="0"/>
            </a:endParaRPr>
          </a:p>
          <a:p>
            <a:pPr eaLnBrk="1" hangingPunct="1">
              <a:buFontTx/>
              <a:buNone/>
            </a:pPr>
            <a:r>
              <a:rPr lang="en-US" altLang="en-US" sz="2400" b="1" i="1" dirty="0">
                <a:latin typeface="Arial" panose="020B0604020202020204" pitchFamily="34" charset="0"/>
                <a:cs typeface="Arial" panose="020B0604020202020204" pitchFamily="34" charset="0"/>
              </a:rPr>
              <a:t>Vaporizing (or evaporation)</a:t>
            </a:r>
            <a:r>
              <a:rPr lang="en-US" altLang="en-US" sz="2400" dirty="0">
                <a:latin typeface="Arial" panose="020B0604020202020204" pitchFamily="34" charset="0"/>
                <a:cs typeface="Arial" panose="020B0604020202020204" pitchFamily="34" charset="0"/>
              </a:rPr>
              <a:t> - changing from a liquid to a vapor</a:t>
            </a:r>
          </a:p>
          <a:p>
            <a:pPr eaLnBrk="1" hangingPunct="1">
              <a:buFontTx/>
              <a:buNone/>
            </a:pPr>
            <a:endParaRPr lang="en-US" altLang="en-US" sz="2400" b="1" i="1" dirty="0">
              <a:latin typeface="Arial" panose="020B0604020202020204" pitchFamily="34" charset="0"/>
              <a:cs typeface="Arial" panose="020B0604020202020204" pitchFamily="34" charset="0"/>
            </a:endParaRPr>
          </a:p>
          <a:p>
            <a:pPr eaLnBrk="1" hangingPunct="1">
              <a:buFontTx/>
              <a:buNone/>
            </a:pPr>
            <a:r>
              <a:rPr lang="en-US" altLang="en-US" sz="2400" b="1" i="1" dirty="0">
                <a:latin typeface="Arial" panose="020B0604020202020204" pitchFamily="34" charset="0"/>
                <a:cs typeface="Arial" panose="020B0604020202020204" pitchFamily="34" charset="0"/>
              </a:rPr>
              <a:t>Condensing (or condensation)</a:t>
            </a:r>
            <a:r>
              <a:rPr lang="en-US" altLang="en-US" sz="2400" dirty="0">
                <a:latin typeface="Arial" panose="020B0604020202020204" pitchFamily="34" charset="0"/>
                <a:cs typeface="Arial" panose="020B0604020202020204" pitchFamily="34" charset="0"/>
              </a:rPr>
              <a:t> - changing from a vapor to a liquid</a:t>
            </a: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p:txBody>
      </p:sp>
      <p:sp>
        <p:nvSpPr>
          <p:cNvPr id="18435" name="Text Box 3">
            <a:extLst>
              <a:ext uri="{FF2B5EF4-FFF2-40B4-BE49-F238E27FC236}">
                <a16:creationId xmlns:a16="http://schemas.microsoft.com/office/drawing/2014/main" id="{52F75954-07B0-4141-8445-FE4D74BBE0B7}"/>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Changes of State</a:t>
            </a:r>
          </a:p>
        </p:txBody>
      </p:sp>
    </p:spTree>
    <p:extLst>
      <p:ext uri="{BB962C8B-B14F-4D97-AF65-F5344CB8AC3E}">
        <p14:creationId xmlns:p14="http://schemas.microsoft.com/office/powerpoint/2010/main" val="223288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CFFDAB08-BDDC-4DA3-B6B0-296EE358F8F1}"/>
              </a:ext>
            </a:extLst>
          </p:cNvPr>
          <p:cNvSpPr>
            <a:spLocks noChangeArrowheads="1"/>
          </p:cNvSpPr>
          <p:nvPr/>
        </p:nvSpPr>
        <p:spPr bwMode="auto">
          <a:xfrm>
            <a:off x="0" y="1371600"/>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None/>
            </a:pPr>
            <a:r>
              <a:rPr lang="en-US" altLang="en-US" sz="2400">
                <a:latin typeface="Arial" panose="020B0604020202020204" pitchFamily="34" charset="0"/>
                <a:cs typeface="Arial" panose="020B0604020202020204" pitchFamily="34" charset="0"/>
              </a:rPr>
              <a:t>Most substances can exist in the solid, liquid, or gaseous state and can be changed from one state to another by adding or removing heat.  </a:t>
            </a:r>
          </a:p>
        </p:txBody>
      </p:sp>
      <p:sp>
        <p:nvSpPr>
          <p:cNvPr id="18435" name="Text Box 3">
            <a:extLst>
              <a:ext uri="{FF2B5EF4-FFF2-40B4-BE49-F238E27FC236}">
                <a16:creationId xmlns:a16="http://schemas.microsoft.com/office/drawing/2014/main" id="{52F75954-07B0-4141-8445-FE4D74BBE0B7}"/>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Changes of State</a:t>
            </a:r>
          </a:p>
        </p:txBody>
      </p:sp>
    </p:spTree>
    <p:extLst>
      <p:ext uri="{BB962C8B-B14F-4D97-AF65-F5344CB8AC3E}">
        <p14:creationId xmlns:p14="http://schemas.microsoft.com/office/powerpoint/2010/main" val="150402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CFFDAB08-BDDC-4DA3-B6B0-296EE358F8F1}"/>
              </a:ext>
            </a:extLst>
          </p:cNvPr>
          <p:cNvSpPr>
            <a:spLocks noChangeArrowheads="1"/>
          </p:cNvSpPr>
          <p:nvPr/>
        </p:nvSpPr>
        <p:spPr bwMode="auto">
          <a:xfrm>
            <a:off x="0" y="99060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Arial" panose="020B0604020202020204" pitchFamily="34" charset="0"/>
                <a:cs typeface="Arial" panose="020B0604020202020204" pitchFamily="34" charset="0"/>
              </a:rPr>
              <a:t>A refrigeration system is dependent upon the refrigerant changing state.  </a:t>
            </a:r>
          </a:p>
          <a:p>
            <a:pPr eaLnBrk="1" hangingPunct="1">
              <a:spcBef>
                <a:spcPct val="50000"/>
              </a:spcBef>
              <a:buFontTx/>
              <a:buNone/>
            </a:pPr>
            <a:r>
              <a:rPr lang="en-US" altLang="en-US" sz="2400">
                <a:latin typeface="Arial" panose="020B0604020202020204" pitchFamily="34" charset="0"/>
                <a:cs typeface="Arial" panose="020B0604020202020204" pitchFamily="34" charset="0"/>
              </a:rPr>
              <a:t>The two changes of state of prime importance are </a:t>
            </a:r>
            <a:r>
              <a:rPr lang="en-US" altLang="en-US" sz="2400" b="1" i="1">
                <a:latin typeface="Arial" panose="020B0604020202020204" pitchFamily="34" charset="0"/>
                <a:cs typeface="Arial" panose="020B0604020202020204" pitchFamily="34" charset="0"/>
              </a:rPr>
              <a:t>evaporation </a:t>
            </a:r>
            <a:r>
              <a:rPr lang="en-US" altLang="en-US" sz="2400">
                <a:latin typeface="Arial" panose="020B0604020202020204" pitchFamily="34" charset="0"/>
                <a:cs typeface="Arial" panose="020B0604020202020204" pitchFamily="34" charset="0"/>
              </a:rPr>
              <a:t>(liquid to a vapor)</a:t>
            </a:r>
            <a:r>
              <a:rPr lang="en-US" altLang="en-US" sz="2400" b="1" i="1">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and</a:t>
            </a:r>
            <a:r>
              <a:rPr lang="en-US" altLang="en-US" sz="2400" b="1" i="1">
                <a:latin typeface="Arial" panose="020B0604020202020204" pitchFamily="34" charset="0"/>
                <a:cs typeface="Arial" panose="020B0604020202020204" pitchFamily="34" charset="0"/>
              </a:rPr>
              <a:t> condensation </a:t>
            </a:r>
            <a:r>
              <a:rPr lang="en-US" altLang="en-US" sz="2400">
                <a:latin typeface="Arial" panose="020B0604020202020204" pitchFamily="34" charset="0"/>
                <a:cs typeface="Arial" panose="020B0604020202020204" pitchFamily="34" charset="0"/>
              </a:rPr>
              <a:t>(vapor to a liquid).</a:t>
            </a:r>
          </a:p>
        </p:txBody>
      </p:sp>
      <p:sp>
        <p:nvSpPr>
          <p:cNvPr id="18435" name="Text Box 3">
            <a:extLst>
              <a:ext uri="{FF2B5EF4-FFF2-40B4-BE49-F238E27FC236}">
                <a16:creationId xmlns:a16="http://schemas.microsoft.com/office/drawing/2014/main" id="{52F75954-07B0-4141-8445-FE4D74BBE0B7}"/>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Changes of State</a:t>
            </a:r>
          </a:p>
        </p:txBody>
      </p:sp>
      <p:pic>
        <p:nvPicPr>
          <p:cNvPr id="18436" name="Picture 4">
            <a:extLst>
              <a:ext uri="{FF2B5EF4-FFF2-40B4-BE49-F238E27FC236}">
                <a16:creationId xmlns:a16="http://schemas.microsoft.com/office/drawing/2014/main" id="{910F47A1-4443-40FB-AE25-C7D04033C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7239000"/>
            <a:ext cx="260032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10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Text Box 4">
            <a:extLst>
              <a:ext uri="{FF2B5EF4-FFF2-40B4-BE49-F238E27FC236}">
                <a16:creationId xmlns:a16="http://schemas.microsoft.com/office/drawing/2014/main" id="{A2DBCE23-2137-4892-BFAA-0C63D8336211}"/>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Sublimation</a:t>
            </a:r>
          </a:p>
        </p:txBody>
      </p:sp>
      <p:sp>
        <p:nvSpPr>
          <p:cNvPr id="19460" name="Rectangle 5">
            <a:extLst>
              <a:ext uri="{FF2B5EF4-FFF2-40B4-BE49-F238E27FC236}">
                <a16:creationId xmlns:a16="http://schemas.microsoft.com/office/drawing/2014/main" id="{7CC04486-45BA-4224-93C5-D2895733AB05}"/>
              </a:ext>
            </a:extLst>
          </p:cNvPr>
          <p:cNvSpPr>
            <a:spLocks noChangeArrowheads="1"/>
          </p:cNvSpPr>
          <p:nvPr/>
        </p:nvSpPr>
        <p:spPr bwMode="auto">
          <a:xfrm>
            <a:off x="0" y="914400"/>
            <a:ext cx="914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buFont typeface="Arial" panose="020B0604020202020204" pitchFamily="34" charset="0"/>
              <a:buChar char="•"/>
            </a:pPr>
            <a:r>
              <a:rPr lang="en-US" altLang="en-US" sz="2400" dirty="0">
                <a:cs typeface="Arial" panose="020B0604020202020204" pitchFamily="34" charset="0"/>
              </a:rPr>
              <a:t>A solid changing directly to a vapor state – bypassing liquid state.  </a:t>
            </a:r>
          </a:p>
          <a:p>
            <a:pPr marL="342900" indent="-342900" eaLnBrk="1" hangingPunct="1">
              <a:spcBef>
                <a:spcPct val="50000"/>
              </a:spcBef>
              <a:buFont typeface="Arial" panose="020B0604020202020204" pitchFamily="34" charset="0"/>
              <a:buChar char="•"/>
            </a:pPr>
            <a:r>
              <a:rPr lang="en-US" altLang="en-US" sz="2400" dirty="0"/>
              <a:t>Sublimation causes freezer walls and shelves to remain free of ice, although ice-cubes will continually sublime. </a:t>
            </a:r>
            <a:endParaRPr lang="en-US" altLang="en-US" sz="2400" dirty="0">
              <a:cs typeface="Arial" panose="020B0604020202020204" pitchFamily="34" charset="0"/>
            </a:endParaRPr>
          </a:p>
        </p:txBody>
      </p:sp>
      <p:grpSp>
        <p:nvGrpSpPr>
          <p:cNvPr id="2" name="Group 1">
            <a:extLst>
              <a:ext uri="{FF2B5EF4-FFF2-40B4-BE49-F238E27FC236}">
                <a16:creationId xmlns:a16="http://schemas.microsoft.com/office/drawing/2014/main" id="{AACF24F3-B64A-4BD9-A842-58E09A8C5D57}"/>
              </a:ext>
            </a:extLst>
          </p:cNvPr>
          <p:cNvGrpSpPr/>
          <p:nvPr/>
        </p:nvGrpSpPr>
        <p:grpSpPr>
          <a:xfrm>
            <a:off x="1198654" y="3048000"/>
            <a:ext cx="6746691" cy="3581400"/>
            <a:chOff x="2516188" y="4648200"/>
            <a:chExt cx="3732212" cy="1981200"/>
          </a:xfrm>
        </p:grpSpPr>
        <p:pic>
          <p:nvPicPr>
            <p:cNvPr id="19462" name="Picture 7" descr="dry ice">
              <a:extLst>
                <a:ext uri="{FF2B5EF4-FFF2-40B4-BE49-F238E27FC236}">
                  <a16:creationId xmlns:a16="http://schemas.microsoft.com/office/drawing/2014/main" id="{65446DEF-CFD5-4D0A-95BF-72D2797D0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372100"/>
              <a:ext cx="1676400" cy="1257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9463" name="Picture 8" descr="r00013v-1">
              <a:extLst>
                <a:ext uri="{FF2B5EF4-FFF2-40B4-BE49-F238E27FC236}">
                  <a16:creationId xmlns:a16="http://schemas.microsoft.com/office/drawing/2014/main" id="{9451F8F7-D55B-42E1-BE78-202B53E89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4648200"/>
              <a:ext cx="1903412"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464" name="Text Box 9">
              <a:extLst>
                <a:ext uri="{FF2B5EF4-FFF2-40B4-BE49-F238E27FC236}">
                  <a16:creationId xmlns:a16="http://schemas.microsoft.com/office/drawing/2014/main" id="{59D08E2E-BF98-4C24-969E-6774A9336942}"/>
                </a:ext>
              </a:extLst>
            </p:cNvPr>
            <p:cNvSpPr txBox="1">
              <a:spLocks noChangeArrowheads="1"/>
            </p:cNvSpPr>
            <p:nvPr/>
          </p:nvSpPr>
          <p:spPr bwMode="auto">
            <a:xfrm>
              <a:off x="4718050" y="4989513"/>
              <a:ext cx="13874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Sublimation</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4DF29FD9-3B0A-420F-A700-A869F4E86D7D}"/>
              </a:ext>
            </a:extLst>
          </p:cNvPr>
          <p:cNvSpPr>
            <a:spLocks noChangeArrowheads="1"/>
          </p:cNvSpPr>
          <p:nvPr/>
        </p:nvSpPr>
        <p:spPr bwMode="auto">
          <a:xfrm>
            <a:off x="0" y="914400"/>
            <a:ext cx="9144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eaLnBrk="1" hangingPunct="1">
              <a:spcBef>
                <a:spcPct val="0"/>
              </a:spcBef>
            </a:pPr>
            <a:r>
              <a:rPr lang="en-US" altLang="en-US" sz="2400">
                <a:latin typeface="Arial" panose="020B0604020202020204" pitchFamily="34" charset="0"/>
                <a:cs typeface="Arial" panose="020B0604020202020204" pitchFamily="34" charset="0"/>
              </a:rPr>
              <a:t>Specific Heat –  The relationship between heat energy and temperature of a substance.</a:t>
            </a:r>
          </a:p>
          <a:p>
            <a:pPr marL="342900" indent="-342900" eaLnBrk="1" hangingPunct="1">
              <a:spcBef>
                <a:spcPct val="0"/>
              </a:spcBef>
            </a:pPr>
            <a:endParaRPr lang="en-US" altLang="en-US" sz="2400">
              <a:latin typeface="Arial" panose="020B0604020202020204" pitchFamily="34" charset="0"/>
              <a:cs typeface="Arial" panose="020B0604020202020204" pitchFamily="34" charset="0"/>
            </a:endParaRPr>
          </a:p>
          <a:p>
            <a:pPr marL="342900" indent="-342900" eaLnBrk="1" hangingPunct="1">
              <a:spcBef>
                <a:spcPct val="0"/>
              </a:spcBef>
            </a:pPr>
            <a:r>
              <a:rPr lang="en-US" altLang="en-US" sz="2400">
                <a:latin typeface="Arial" panose="020B0604020202020204" pitchFamily="34" charset="0"/>
                <a:cs typeface="Arial" panose="020B0604020202020204" pitchFamily="34" charset="0"/>
              </a:rPr>
              <a:t>Sensible Heat – Heat that can be measured with a thermometer.</a:t>
            </a:r>
          </a:p>
          <a:p>
            <a:pPr marL="342900" indent="-342900" eaLnBrk="1" hangingPunct="1">
              <a:spcBef>
                <a:spcPct val="0"/>
              </a:spcBef>
            </a:pPr>
            <a:endParaRPr lang="en-US" altLang="en-US" sz="2400">
              <a:latin typeface="Arial" panose="020B0604020202020204" pitchFamily="34" charset="0"/>
              <a:cs typeface="Arial" panose="020B0604020202020204" pitchFamily="34" charset="0"/>
            </a:endParaRPr>
          </a:p>
          <a:p>
            <a:pPr marL="342900" indent="-342900" eaLnBrk="1" hangingPunct="1">
              <a:spcBef>
                <a:spcPct val="0"/>
              </a:spcBef>
            </a:pPr>
            <a:r>
              <a:rPr lang="en-US" altLang="en-US" sz="2400">
                <a:latin typeface="Arial" panose="020B0604020202020204" pitchFamily="34" charset="0"/>
                <a:cs typeface="Arial" panose="020B0604020202020204" pitchFamily="34" charset="0"/>
              </a:rPr>
              <a:t>Latent Heat – Hidden heat that cannot be measured with a thermometer.</a:t>
            </a:r>
          </a:p>
        </p:txBody>
      </p:sp>
      <p:sp>
        <p:nvSpPr>
          <p:cNvPr id="20483" name="Text Box 3">
            <a:extLst>
              <a:ext uri="{FF2B5EF4-FFF2-40B4-BE49-F238E27FC236}">
                <a16:creationId xmlns:a16="http://schemas.microsoft.com/office/drawing/2014/main" id="{FCCB08FB-E341-45E7-ABB1-9DFD7DFEF8EA}"/>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3 Types of Heat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2">
                                            <p:txEl>
                                              <p:pRg st="2" end="2"/>
                                            </p:txEl>
                                          </p:spTgt>
                                        </p:tgtEl>
                                        <p:attrNameLst>
                                          <p:attrName>style.visibility</p:attrName>
                                        </p:attrNameLst>
                                      </p:cBhvr>
                                      <p:to>
                                        <p:strVal val="visible"/>
                                      </p:to>
                                    </p:set>
                                    <p:animEffect transition="in" filter="fade">
                                      <p:cBhvr>
                                        <p:cTn id="12" dur="500"/>
                                        <p:tgtEl>
                                          <p:spTgt spid="204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2">
                                            <p:txEl>
                                              <p:pRg st="4" end="4"/>
                                            </p:txEl>
                                          </p:spTgt>
                                        </p:tgtEl>
                                        <p:attrNameLst>
                                          <p:attrName>style.visibility</p:attrName>
                                        </p:attrNameLst>
                                      </p:cBhvr>
                                      <p:to>
                                        <p:strVal val="visible"/>
                                      </p:to>
                                    </p:set>
                                    <p:animEffect transition="in" filter="fade">
                                      <p:cBhvr>
                                        <p:cTn id="17"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a:extLst>
              <a:ext uri="{FF2B5EF4-FFF2-40B4-BE49-F238E27FC236}">
                <a16:creationId xmlns:a16="http://schemas.microsoft.com/office/drawing/2014/main" id="{FCCB08FB-E341-45E7-ABB1-9DFD7DFEF8EA}"/>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Specific Heat</a:t>
            </a:r>
          </a:p>
        </p:txBody>
      </p:sp>
      <p:sp>
        <p:nvSpPr>
          <p:cNvPr id="2" name="Rectangle 1">
            <a:extLst>
              <a:ext uri="{FF2B5EF4-FFF2-40B4-BE49-F238E27FC236}">
                <a16:creationId xmlns:a16="http://schemas.microsoft.com/office/drawing/2014/main" id="{96056AA7-2BC6-4C3C-8EBB-1B49C2B218C1}"/>
              </a:ext>
            </a:extLst>
          </p:cNvPr>
          <p:cNvSpPr/>
          <p:nvPr/>
        </p:nvSpPr>
        <p:spPr>
          <a:xfrm>
            <a:off x="0" y="1066800"/>
            <a:ext cx="9144000" cy="1938992"/>
          </a:xfrm>
          <a:prstGeom prst="rect">
            <a:avLst/>
          </a:prstGeom>
        </p:spPr>
        <p:txBody>
          <a:bodyPr wrap="square" lIns="457200" rIns="457200">
            <a:spAutoFit/>
          </a:bodyPr>
          <a:lstStyle/>
          <a:p>
            <a:r>
              <a:rPr lang="en-US" sz="2400" dirty="0"/>
              <a:t>Every substance has a specific heat value:</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Water – 1 BTU raises 1 lbs. of water 1° F.</a:t>
            </a:r>
          </a:p>
          <a:p>
            <a:pPr marL="800100" lvl="1" indent="-342900">
              <a:buFont typeface="Arial" panose="020B0604020202020204" pitchFamily="34" charset="0"/>
              <a:buChar char="•"/>
            </a:pPr>
            <a:r>
              <a:rPr lang="en-US" sz="2400" dirty="0"/>
              <a:t>Copper - .092 BTU raises 1 lbs. of copper 1° F.</a:t>
            </a:r>
          </a:p>
          <a:p>
            <a:pPr marL="800100" lvl="1" indent="-342900">
              <a:buFont typeface="Arial" panose="020B0604020202020204" pitchFamily="34" charset="0"/>
              <a:buChar char="•"/>
            </a:pPr>
            <a:r>
              <a:rPr lang="en-US" sz="2400" dirty="0"/>
              <a:t>Concrete - .2 BTU’s raises 1 lbs. concrete 1° F.</a:t>
            </a:r>
          </a:p>
        </p:txBody>
      </p:sp>
    </p:spTree>
    <p:extLst>
      <p:ext uri="{BB962C8B-B14F-4D97-AF65-F5344CB8AC3E}">
        <p14:creationId xmlns:p14="http://schemas.microsoft.com/office/powerpoint/2010/main" val="211669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a:extLst>
              <a:ext uri="{FF2B5EF4-FFF2-40B4-BE49-F238E27FC236}">
                <a16:creationId xmlns:a16="http://schemas.microsoft.com/office/drawing/2014/main" id="{FCCB08FB-E341-45E7-ABB1-9DFD7DFEF8EA}"/>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Specific Heat</a:t>
            </a:r>
          </a:p>
        </p:txBody>
      </p:sp>
      <p:sp>
        <p:nvSpPr>
          <p:cNvPr id="2" name="Rectangle 1">
            <a:extLst>
              <a:ext uri="{FF2B5EF4-FFF2-40B4-BE49-F238E27FC236}">
                <a16:creationId xmlns:a16="http://schemas.microsoft.com/office/drawing/2014/main" id="{96056AA7-2BC6-4C3C-8EBB-1B49C2B218C1}"/>
              </a:ext>
            </a:extLst>
          </p:cNvPr>
          <p:cNvSpPr/>
          <p:nvPr/>
        </p:nvSpPr>
        <p:spPr>
          <a:xfrm>
            <a:off x="0" y="1066800"/>
            <a:ext cx="9144000" cy="2308324"/>
          </a:xfrm>
          <a:prstGeom prst="rect">
            <a:avLst/>
          </a:prstGeom>
        </p:spPr>
        <p:txBody>
          <a:bodyPr wrap="square" lIns="457200" rIns="457200">
            <a:spAutoFit/>
          </a:bodyPr>
          <a:lstStyle/>
          <a:p>
            <a:r>
              <a:rPr lang="en-US" sz="2400" dirty="0"/>
              <a:t>If a pound of water absorbed 20 Btu, its temperature would rise 20 degrees F. </a:t>
            </a:r>
          </a:p>
          <a:p>
            <a:pPr marL="342900" indent="-342900">
              <a:buFont typeface="Arial" panose="020B0604020202020204" pitchFamily="34" charset="0"/>
              <a:buChar char="•"/>
            </a:pPr>
            <a:endParaRPr lang="en-US" sz="2400" dirty="0"/>
          </a:p>
          <a:p>
            <a:r>
              <a:rPr lang="en-US" sz="2400" dirty="0"/>
              <a:t>If a pound of copper absorbed the same 20 Btu its temperature would rise 217 degrees F. </a:t>
            </a:r>
          </a:p>
          <a:p>
            <a:endParaRPr lang="en-US" sz="2400" dirty="0"/>
          </a:p>
        </p:txBody>
      </p:sp>
    </p:spTree>
    <p:extLst>
      <p:ext uri="{BB962C8B-B14F-4D97-AF65-F5344CB8AC3E}">
        <p14:creationId xmlns:p14="http://schemas.microsoft.com/office/powerpoint/2010/main" val="223333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4DF29FD9-3B0A-420F-A700-A869F4E86D7D}"/>
              </a:ext>
            </a:extLst>
          </p:cNvPr>
          <p:cNvSpPr>
            <a:spLocks noChangeArrowheads="1"/>
          </p:cNvSpPr>
          <p:nvPr/>
        </p:nvSpPr>
        <p:spPr bwMode="auto">
          <a:xfrm>
            <a:off x="0" y="914400"/>
            <a:ext cx="9144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eaLnBrk="1" hangingPunct="1">
              <a:spcBef>
                <a:spcPct val="0"/>
              </a:spcBef>
            </a:pPr>
            <a:r>
              <a:rPr lang="en-US" altLang="en-US" sz="2400" dirty="0">
                <a:latin typeface="Arial" panose="020B0604020202020204" pitchFamily="34" charset="0"/>
                <a:cs typeface="Arial" panose="020B0604020202020204" pitchFamily="34" charset="0"/>
              </a:rPr>
              <a:t>Heat which causes a change in the temperature of a substance.</a:t>
            </a:r>
          </a:p>
          <a:p>
            <a:pPr marL="342900" indent="-342900" eaLnBrk="1" hangingPunct="1">
              <a:spcBef>
                <a:spcPct val="0"/>
              </a:spcBef>
            </a:pPr>
            <a:endParaRPr lang="en-US" altLang="en-US" sz="2400" dirty="0">
              <a:latin typeface="Arial" panose="020B0604020202020204" pitchFamily="34" charset="0"/>
              <a:cs typeface="Arial" panose="020B0604020202020204" pitchFamily="34" charset="0"/>
            </a:endParaRPr>
          </a:p>
          <a:p>
            <a:pPr marL="342900" indent="-342900" eaLnBrk="1" hangingPunct="1">
              <a:spcBef>
                <a:spcPct val="0"/>
              </a:spcBef>
            </a:pPr>
            <a:r>
              <a:rPr lang="en-US" altLang="en-US" sz="2400" dirty="0">
                <a:latin typeface="Arial" panose="020B0604020202020204" pitchFamily="34" charset="0"/>
                <a:cs typeface="Arial" panose="020B0604020202020204" pitchFamily="34" charset="0"/>
              </a:rPr>
              <a:t>If one pound of water at 60°F is heated to 90°F, the change in temperature can be detected with a thermometer or by feeling the water.  </a:t>
            </a:r>
          </a:p>
          <a:p>
            <a:pPr marL="342900" indent="-342900" eaLnBrk="1" hangingPunct="1">
              <a:spcBef>
                <a:spcPct val="0"/>
              </a:spcBef>
            </a:pPr>
            <a:endParaRPr lang="en-US" altLang="en-US" sz="2400" dirty="0">
              <a:latin typeface="Arial" panose="020B0604020202020204" pitchFamily="34" charset="0"/>
              <a:cs typeface="Arial" panose="020B0604020202020204" pitchFamily="34" charset="0"/>
            </a:endParaRPr>
          </a:p>
          <a:p>
            <a:pPr marL="342900" indent="-342900" eaLnBrk="1" hangingPunct="1">
              <a:spcBef>
                <a:spcPct val="0"/>
              </a:spcBef>
            </a:pPr>
            <a:r>
              <a:rPr lang="en-US" altLang="en-US" sz="2400" dirty="0">
                <a:latin typeface="Arial" panose="020B0604020202020204" pitchFamily="34" charset="0"/>
                <a:cs typeface="Arial" panose="020B0604020202020204" pitchFamily="34" charset="0"/>
              </a:rPr>
              <a:t>Thirty (30) BTUs have been added, which is sensible heat.</a:t>
            </a:r>
          </a:p>
          <a:p>
            <a:pPr marL="342900" indent="-342900" eaLnBrk="1" hangingPunct="1">
              <a:spcBef>
                <a:spcPct val="50000"/>
              </a:spcBef>
            </a:pPr>
            <a:r>
              <a:rPr lang="en-US" altLang="en-US" sz="2400" dirty="0">
                <a:latin typeface="Arial" panose="020B0604020202020204" pitchFamily="34" charset="0"/>
                <a:cs typeface="Arial" panose="020B0604020202020204" pitchFamily="34" charset="0"/>
              </a:rPr>
              <a:t>A gallon of water and a quart of water may both be at the same temperature, but the gallon of water will contain more heat energy because it has four times the volume.</a:t>
            </a:r>
          </a:p>
        </p:txBody>
      </p:sp>
      <p:sp>
        <p:nvSpPr>
          <p:cNvPr id="20483" name="Text Box 3">
            <a:extLst>
              <a:ext uri="{FF2B5EF4-FFF2-40B4-BE49-F238E27FC236}">
                <a16:creationId xmlns:a16="http://schemas.microsoft.com/office/drawing/2014/main" id="{FCCB08FB-E341-45E7-ABB1-9DFD7DFEF8EA}"/>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Sensible Heat</a:t>
            </a:r>
          </a:p>
        </p:txBody>
      </p:sp>
    </p:spTree>
    <p:extLst>
      <p:ext uri="{BB962C8B-B14F-4D97-AF65-F5344CB8AC3E}">
        <p14:creationId xmlns:p14="http://schemas.microsoft.com/office/powerpoint/2010/main" val="213399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2">
                                            <p:txEl>
                                              <p:pRg st="2" end="2"/>
                                            </p:txEl>
                                          </p:spTgt>
                                        </p:tgtEl>
                                        <p:attrNameLst>
                                          <p:attrName>style.visibility</p:attrName>
                                        </p:attrNameLst>
                                      </p:cBhvr>
                                      <p:to>
                                        <p:strVal val="visible"/>
                                      </p:to>
                                    </p:set>
                                    <p:animEffect transition="in" filter="fade">
                                      <p:cBhvr>
                                        <p:cTn id="12" dur="500"/>
                                        <p:tgtEl>
                                          <p:spTgt spid="204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2">
                                            <p:txEl>
                                              <p:pRg st="4" end="4"/>
                                            </p:txEl>
                                          </p:spTgt>
                                        </p:tgtEl>
                                        <p:attrNameLst>
                                          <p:attrName>style.visibility</p:attrName>
                                        </p:attrNameLst>
                                      </p:cBhvr>
                                      <p:to>
                                        <p:strVal val="visible"/>
                                      </p:to>
                                    </p:set>
                                    <p:animEffect transition="in" filter="fade">
                                      <p:cBhvr>
                                        <p:cTn id="17" dur="500"/>
                                        <p:tgtEl>
                                          <p:spTgt spid="2048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2">
                                            <p:txEl>
                                              <p:pRg st="5" end="5"/>
                                            </p:txEl>
                                          </p:spTgt>
                                        </p:tgtEl>
                                        <p:attrNameLst>
                                          <p:attrName>style.visibility</p:attrName>
                                        </p:attrNameLst>
                                      </p:cBhvr>
                                      <p:to>
                                        <p:strVal val="visible"/>
                                      </p:to>
                                    </p:set>
                                    <p:animEffect transition="in" filter="fade">
                                      <p:cBhvr>
                                        <p:cTn id="22" dur="500"/>
                                        <p:tgtEl>
                                          <p:spTgt spid="2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747ADFB8-61F9-43C5-8C63-439A5C3E7B95}"/>
              </a:ext>
            </a:extLst>
          </p:cNvPr>
          <p:cNvSpPr>
            <a:spLocks noChangeArrowheads="1"/>
          </p:cNvSpPr>
          <p:nvPr/>
        </p:nvSpPr>
        <p:spPr bwMode="auto">
          <a:xfrm>
            <a:off x="0" y="1031875"/>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eaLnBrk="1" hangingPunct="1">
              <a:spcBef>
                <a:spcPct val="0"/>
              </a:spcBef>
            </a:pPr>
            <a:r>
              <a:rPr lang="en-US" altLang="en-US" sz="2400">
                <a:latin typeface="Arial" panose="020B0604020202020204" pitchFamily="34" charset="0"/>
                <a:cs typeface="Arial" panose="020B0604020202020204" pitchFamily="34" charset="0"/>
              </a:rPr>
              <a:t>Heat which brings about a change of state with no change in temperature – AKA hidden heat because it cannot be measured with a thermometer.</a:t>
            </a:r>
          </a:p>
          <a:p>
            <a:pPr marL="342900" indent="-342900" eaLnBrk="1" hangingPunct="1">
              <a:spcBef>
                <a:spcPct val="50000"/>
              </a:spcBef>
            </a:pPr>
            <a:r>
              <a:rPr lang="en-US" altLang="en-US" sz="2400">
                <a:latin typeface="Arial" panose="020B0604020202020204" pitchFamily="34" charset="0"/>
                <a:cs typeface="Arial" panose="020B0604020202020204" pitchFamily="34" charset="0"/>
              </a:rPr>
              <a:t>Heat energy causes the substance to change states: </a:t>
            </a:r>
          </a:p>
          <a:p>
            <a:pPr marL="1085850" lvl="1" indent="-342900" eaLnBrk="1" hangingPunct="1">
              <a:spcBef>
                <a:spcPct val="50000"/>
              </a:spcBef>
              <a:buFont typeface="Courier New" panose="02070309020205020404" pitchFamily="49" charset="0"/>
              <a:buChar char="o"/>
            </a:pPr>
            <a:r>
              <a:rPr lang="en-US" altLang="en-US" sz="2000">
                <a:latin typeface="Arial" panose="020B0604020202020204" pitchFamily="34" charset="0"/>
                <a:cs typeface="Arial" panose="020B0604020202020204" pitchFamily="34" charset="0"/>
              </a:rPr>
              <a:t>Ice to Water – Heat added but temp remains at 32°.</a:t>
            </a:r>
          </a:p>
          <a:p>
            <a:pPr marL="1085850" lvl="1" indent="-342900" eaLnBrk="1" hangingPunct="1">
              <a:spcBef>
                <a:spcPct val="50000"/>
              </a:spcBef>
              <a:buFont typeface="Courier New" panose="02070309020205020404" pitchFamily="49" charset="0"/>
              <a:buChar char="o"/>
            </a:pPr>
            <a:r>
              <a:rPr lang="en-US" altLang="en-US" sz="2000">
                <a:latin typeface="Arial" panose="020B0604020202020204" pitchFamily="34" charset="0"/>
                <a:cs typeface="Arial" panose="020B0604020202020204" pitchFamily="34" charset="0"/>
              </a:rPr>
              <a:t>Water to Steam – Heat added but temp remains at 212°.</a:t>
            </a:r>
          </a:p>
          <a:p>
            <a:pPr marL="1085850" lvl="1" indent="-342900" eaLnBrk="1" hangingPunct="1">
              <a:spcBef>
                <a:spcPct val="50000"/>
              </a:spcBef>
              <a:buFont typeface="Courier New" panose="02070309020205020404" pitchFamily="49" charset="0"/>
              <a:buChar char="o"/>
            </a:pPr>
            <a:r>
              <a:rPr lang="en-US" altLang="en-US" sz="2000">
                <a:latin typeface="Arial" panose="020B0604020202020204" pitchFamily="34" charset="0"/>
                <a:cs typeface="Arial" panose="020B0604020202020204" pitchFamily="34" charset="0"/>
              </a:rPr>
              <a:t>Steam to Water – Heat removed but temp remains at 212°. </a:t>
            </a:r>
          </a:p>
        </p:txBody>
      </p:sp>
      <p:sp>
        <p:nvSpPr>
          <p:cNvPr id="21507" name="Text Box 6">
            <a:extLst>
              <a:ext uri="{FF2B5EF4-FFF2-40B4-BE49-F238E27FC236}">
                <a16:creationId xmlns:a16="http://schemas.microsoft.com/office/drawing/2014/main" id="{721BD503-757D-4798-8F4B-9B15E4645CA3}"/>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Latent Heat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fade">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fade">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fade">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fade">
                                      <p:cBhvr>
                                        <p:cTn id="22" dur="500"/>
                                        <p:tgtEl>
                                          <p:spTgt spid="21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6">
                                            <p:txEl>
                                              <p:pRg st="4" end="4"/>
                                            </p:txEl>
                                          </p:spTgt>
                                        </p:tgtEl>
                                        <p:attrNameLst>
                                          <p:attrName>style.visibility</p:attrName>
                                        </p:attrNameLst>
                                      </p:cBhvr>
                                      <p:to>
                                        <p:strVal val="visible"/>
                                      </p:to>
                                    </p:set>
                                    <p:animEffect transition="in" filter="fade">
                                      <p:cBhvr>
                                        <p:cTn id="27" dur="500"/>
                                        <p:tgtEl>
                                          <p:spTgt spid="215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24209ED5-A492-451D-BA48-661A52AE702C}"/>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3</a:t>
            </a:r>
          </a:p>
        </p:txBody>
      </p:sp>
      <p:sp>
        <p:nvSpPr>
          <p:cNvPr id="22531" name="Text Box 5">
            <a:extLst>
              <a:ext uri="{FF2B5EF4-FFF2-40B4-BE49-F238E27FC236}">
                <a16:creationId xmlns:a16="http://schemas.microsoft.com/office/drawing/2014/main" id="{3744B9B9-5055-482A-9868-71A6777EF955}"/>
              </a:ext>
            </a:extLst>
          </p:cNvPr>
          <p:cNvSpPr txBox="1">
            <a:spLocks noChangeArrowheads="1"/>
          </p:cNvSpPr>
          <p:nvPr/>
        </p:nvSpPr>
        <p:spPr bwMode="auto">
          <a:xfrm>
            <a:off x="0" y="1118342"/>
            <a:ext cx="9144000"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t>Most matter can be in the form of?</a:t>
            </a:r>
          </a:p>
          <a:p>
            <a:pPr eaLnBrk="1" hangingPunct="1">
              <a:spcBef>
                <a:spcPct val="20000"/>
              </a:spcBef>
            </a:pPr>
            <a:endParaRPr lang="en-US" altLang="en-US" sz="2400"/>
          </a:p>
          <a:p>
            <a:pPr eaLnBrk="1" hangingPunct="1">
              <a:spcBef>
                <a:spcPct val="20000"/>
              </a:spcBef>
              <a:buFontTx/>
              <a:buAutoNum type="alphaLcPeriod"/>
            </a:pPr>
            <a:r>
              <a:rPr lang="en-US" altLang="en-US" sz="2400"/>
              <a:t>Gas, heat and mass</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Solid, liquid and gas</a:t>
            </a:r>
          </a:p>
          <a:p>
            <a:pPr eaLnBrk="1" hangingPunct="1">
              <a:spcBef>
                <a:spcPct val="20000"/>
              </a:spcBef>
              <a:buFontTx/>
              <a:buAutoNum type="alphaLcPeriod"/>
            </a:pPr>
            <a:endParaRPr lang="en-US" altLang="en-US" sz="2400">
              <a:solidFill>
                <a:srgbClr val="FF0000"/>
              </a:solidFill>
            </a:endParaRPr>
          </a:p>
          <a:p>
            <a:pPr eaLnBrk="1" hangingPunct="1">
              <a:spcBef>
                <a:spcPct val="20000"/>
              </a:spcBef>
              <a:buFontTx/>
              <a:buAutoNum type="alphaLcPeriod"/>
            </a:pPr>
            <a:r>
              <a:rPr lang="en-US" altLang="en-US" sz="2400"/>
              <a:t>Solid, liquid and energy</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Conduction, convection and radiation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2531">
                                            <p:txEl>
                                              <p:pRg st="4" end="4"/>
                                            </p:txEl>
                                          </p:spTgt>
                                        </p:tgtEl>
                                        <p:attrNameLst>
                                          <p:attrName>style.color</p:attrName>
                                        </p:attrNameLst>
                                      </p:cBhvr>
                                      <p:to>
                                        <a:srgbClr val="00B050"/>
                                      </p:to>
                                    </p:animClr>
                                    <p:animClr clrSpc="rgb" dir="cw">
                                      <p:cBhvr>
                                        <p:cTn id="7" dur="500" fill="hold"/>
                                        <p:tgtEl>
                                          <p:spTgt spid="22531">
                                            <p:txEl>
                                              <p:pRg st="4" end="4"/>
                                            </p:txEl>
                                          </p:spTgt>
                                        </p:tgtEl>
                                        <p:attrNameLst>
                                          <p:attrName>fillcolor</p:attrName>
                                        </p:attrNameLst>
                                      </p:cBhvr>
                                      <p:to>
                                        <a:srgbClr val="00B050"/>
                                      </p:to>
                                    </p:animClr>
                                    <p:set>
                                      <p:cBhvr>
                                        <p:cTn id="8" dur="500" fill="hold"/>
                                        <p:tgtEl>
                                          <p:spTgt spid="22531">
                                            <p:txEl>
                                              <p:pRg st="4" end="4"/>
                                            </p:txEl>
                                          </p:spTgt>
                                        </p:tgtEl>
                                        <p:attrNameLst>
                                          <p:attrName>fill.type</p:attrName>
                                        </p:attrNameLst>
                                      </p:cBhvr>
                                      <p:to>
                                        <p:strVal val="solid"/>
                                      </p:to>
                                    </p:set>
                                    <p:set>
                                      <p:cBhvr>
                                        <p:cTn id="9" dur="500" fill="hold"/>
                                        <p:tgtEl>
                                          <p:spTgt spid="22531">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8C275452-30E1-4387-986B-5A8D049EFCFC}"/>
              </a:ext>
            </a:extLst>
          </p:cNvPr>
          <p:cNvSpPr>
            <a:spLocks noChangeArrowheads="1"/>
          </p:cNvSpPr>
          <p:nvPr/>
        </p:nvSpPr>
        <p:spPr bwMode="auto">
          <a:xfrm>
            <a:off x="0" y="914400"/>
            <a:ext cx="91440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Arial" panose="020B0604020202020204" pitchFamily="34" charset="0"/>
                <a:cs typeface="Arial" panose="020B0604020202020204" pitchFamily="34" charset="0"/>
              </a:rPr>
              <a:t>Refrigeration is the process of removing heat – so we need to understand heat. </a:t>
            </a:r>
          </a:p>
          <a:p>
            <a:pPr eaLnBrk="1" hangingPunct="1">
              <a:spcBef>
                <a:spcPct val="50000"/>
              </a:spcBef>
              <a:buFontTx/>
              <a:buNone/>
            </a:pPr>
            <a:endParaRPr lang="en-US" altLang="en-US" sz="2400" b="1" i="1">
              <a:latin typeface="Arial" panose="020B0604020202020204" pitchFamily="34" charset="0"/>
              <a:cs typeface="Arial" panose="020B0604020202020204" pitchFamily="34" charset="0"/>
            </a:endParaRPr>
          </a:p>
        </p:txBody>
      </p:sp>
      <p:pic>
        <p:nvPicPr>
          <p:cNvPr id="7172" name="Picture 4">
            <a:extLst>
              <a:ext uri="{FF2B5EF4-FFF2-40B4-BE49-F238E27FC236}">
                <a16:creationId xmlns:a16="http://schemas.microsoft.com/office/drawing/2014/main" id="{A6F120FE-4C72-4771-A6D9-151057D71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987" y="2057400"/>
            <a:ext cx="3502025" cy="441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24209ED5-A492-451D-BA48-661A52AE702C}"/>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3</a:t>
            </a:r>
          </a:p>
        </p:txBody>
      </p:sp>
      <p:sp>
        <p:nvSpPr>
          <p:cNvPr id="22531" name="Text Box 5">
            <a:extLst>
              <a:ext uri="{FF2B5EF4-FFF2-40B4-BE49-F238E27FC236}">
                <a16:creationId xmlns:a16="http://schemas.microsoft.com/office/drawing/2014/main" id="{3744B9B9-5055-482A-9868-71A6777EF955}"/>
              </a:ext>
            </a:extLst>
          </p:cNvPr>
          <p:cNvSpPr txBox="1">
            <a:spLocks noChangeArrowheads="1"/>
          </p:cNvSpPr>
          <p:nvPr/>
        </p:nvSpPr>
        <p:spPr bwMode="auto">
          <a:xfrm>
            <a:off x="0" y="1066800"/>
            <a:ext cx="9144000"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t>Module 1</a:t>
            </a:r>
            <a:r>
              <a:rPr lang="en-US" altLang="en-US" sz="2400"/>
              <a:t>: Latent heat is:</a:t>
            </a:r>
          </a:p>
          <a:p>
            <a:pPr eaLnBrk="1" hangingPunct="1">
              <a:spcBef>
                <a:spcPct val="50000"/>
              </a:spcBef>
            </a:pPr>
            <a:endParaRPr lang="en-US" altLang="en-US" sz="2400"/>
          </a:p>
          <a:p>
            <a:pPr eaLnBrk="1" hangingPunct="1">
              <a:spcBef>
                <a:spcPct val="20000"/>
              </a:spcBef>
              <a:buFontTx/>
              <a:buAutoNum type="alphaLcPeriod"/>
            </a:pPr>
            <a:r>
              <a:rPr lang="en-US" altLang="en-US" sz="2400"/>
              <a:t>Heat used to change a state from solid to liquid but not visible on a thermometer</a:t>
            </a:r>
          </a:p>
          <a:p>
            <a:pPr eaLnBrk="1" hangingPunct="1">
              <a:spcBef>
                <a:spcPct val="20000"/>
              </a:spcBef>
              <a:buFontTx/>
              <a:buAutoNum type="alphaLcPeriod"/>
            </a:pPr>
            <a:endParaRPr lang="en-US" altLang="en-US" sz="2400">
              <a:solidFill>
                <a:srgbClr val="FF0000"/>
              </a:solidFill>
            </a:endParaRPr>
          </a:p>
          <a:p>
            <a:pPr eaLnBrk="1" hangingPunct="1">
              <a:spcBef>
                <a:spcPct val="20000"/>
              </a:spcBef>
              <a:buFontTx/>
              <a:buAutoNum type="alphaLcPeriod"/>
            </a:pPr>
            <a:r>
              <a:rPr lang="en-US" altLang="en-US" sz="2400"/>
              <a:t>Heat that changes state from convection to radiation</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Heat that actually cools more than it heats.</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All of the above</a:t>
            </a:r>
          </a:p>
        </p:txBody>
      </p:sp>
    </p:spTree>
    <p:extLst>
      <p:ext uri="{BB962C8B-B14F-4D97-AF65-F5344CB8AC3E}">
        <p14:creationId xmlns:p14="http://schemas.microsoft.com/office/powerpoint/2010/main" val="149149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2531">
                                            <p:txEl>
                                              <p:pRg st="2" end="2"/>
                                            </p:txEl>
                                          </p:spTgt>
                                        </p:tgtEl>
                                        <p:attrNameLst>
                                          <p:attrName>style.color</p:attrName>
                                        </p:attrNameLst>
                                      </p:cBhvr>
                                      <p:to>
                                        <a:srgbClr val="00B050"/>
                                      </p:to>
                                    </p:animClr>
                                    <p:animClr clrSpc="rgb" dir="cw">
                                      <p:cBhvr>
                                        <p:cTn id="7" dur="500" fill="hold"/>
                                        <p:tgtEl>
                                          <p:spTgt spid="22531">
                                            <p:txEl>
                                              <p:pRg st="2" end="2"/>
                                            </p:txEl>
                                          </p:spTgt>
                                        </p:tgtEl>
                                        <p:attrNameLst>
                                          <p:attrName>fillcolor</p:attrName>
                                        </p:attrNameLst>
                                      </p:cBhvr>
                                      <p:to>
                                        <a:srgbClr val="00B050"/>
                                      </p:to>
                                    </p:animClr>
                                    <p:set>
                                      <p:cBhvr>
                                        <p:cTn id="8" dur="500" fill="hold"/>
                                        <p:tgtEl>
                                          <p:spTgt spid="22531">
                                            <p:txEl>
                                              <p:pRg st="2" end="2"/>
                                            </p:txEl>
                                          </p:spTgt>
                                        </p:tgtEl>
                                        <p:attrNameLst>
                                          <p:attrName>fill.type</p:attrName>
                                        </p:attrNameLst>
                                      </p:cBhvr>
                                      <p:to>
                                        <p:strVal val="solid"/>
                                      </p:to>
                                    </p:set>
                                    <p:set>
                                      <p:cBhvr>
                                        <p:cTn id="9" dur="500" fill="hold"/>
                                        <p:tgtEl>
                                          <p:spTgt spid="22531">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24209ED5-A492-451D-BA48-661A52AE702C}"/>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3</a:t>
            </a:r>
          </a:p>
        </p:txBody>
      </p:sp>
      <p:sp>
        <p:nvSpPr>
          <p:cNvPr id="22531" name="Text Box 5">
            <a:extLst>
              <a:ext uri="{FF2B5EF4-FFF2-40B4-BE49-F238E27FC236}">
                <a16:creationId xmlns:a16="http://schemas.microsoft.com/office/drawing/2014/main" id="{3744B9B9-5055-482A-9868-71A6777EF955}"/>
              </a:ext>
            </a:extLst>
          </p:cNvPr>
          <p:cNvSpPr txBox="1">
            <a:spLocks noChangeArrowheads="1"/>
          </p:cNvSpPr>
          <p:nvPr/>
        </p:nvSpPr>
        <p:spPr bwMode="auto">
          <a:xfrm>
            <a:off x="0" y="1066800"/>
            <a:ext cx="9144000"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t>Sensible heat:</a:t>
            </a:r>
          </a:p>
          <a:p>
            <a:pPr eaLnBrk="1" hangingPunct="1">
              <a:spcBef>
                <a:spcPct val="20000"/>
              </a:spcBef>
            </a:pPr>
            <a:endParaRPr lang="en-US" altLang="en-US" sz="2400"/>
          </a:p>
          <a:p>
            <a:pPr eaLnBrk="1" hangingPunct="1">
              <a:spcBef>
                <a:spcPct val="20000"/>
              </a:spcBef>
              <a:buFontTx/>
              <a:buAutoNum type="alphaLcPeriod"/>
            </a:pPr>
            <a:r>
              <a:rPr lang="en-US" altLang="en-US" sz="2400"/>
              <a:t>Is the same as latent heat</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Can be measured with a thermometer</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Can only be measured in Fahrenheit</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Is expressed in BTU’s.</a:t>
            </a:r>
          </a:p>
        </p:txBody>
      </p:sp>
    </p:spTree>
    <p:extLst>
      <p:ext uri="{BB962C8B-B14F-4D97-AF65-F5344CB8AC3E}">
        <p14:creationId xmlns:p14="http://schemas.microsoft.com/office/powerpoint/2010/main" val="359064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2531">
                                            <p:txEl>
                                              <p:pRg st="4" end="4"/>
                                            </p:txEl>
                                          </p:spTgt>
                                        </p:tgtEl>
                                        <p:attrNameLst>
                                          <p:attrName>style.color</p:attrName>
                                        </p:attrNameLst>
                                      </p:cBhvr>
                                      <p:to>
                                        <a:srgbClr val="00B050"/>
                                      </p:to>
                                    </p:animClr>
                                    <p:animClr clrSpc="rgb" dir="cw">
                                      <p:cBhvr>
                                        <p:cTn id="7" dur="500" fill="hold"/>
                                        <p:tgtEl>
                                          <p:spTgt spid="22531">
                                            <p:txEl>
                                              <p:pRg st="4" end="4"/>
                                            </p:txEl>
                                          </p:spTgt>
                                        </p:tgtEl>
                                        <p:attrNameLst>
                                          <p:attrName>fillcolor</p:attrName>
                                        </p:attrNameLst>
                                      </p:cBhvr>
                                      <p:to>
                                        <a:srgbClr val="00B050"/>
                                      </p:to>
                                    </p:animClr>
                                    <p:set>
                                      <p:cBhvr>
                                        <p:cTn id="8" dur="500" fill="hold"/>
                                        <p:tgtEl>
                                          <p:spTgt spid="22531">
                                            <p:txEl>
                                              <p:pRg st="4" end="4"/>
                                            </p:txEl>
                                          </p:spTgt>
                                        </p:tgtEl>
                                        <p:attrNameLst>
                                          <p:attrName>fill.type</p:attrName>
                                        </p:attrNameLst>
                                      </p:cBhvr>
                                      <p:to>
                                        <p:strVal val="solid"/>
                                      </p:to>
                                    </p:set>
                                    <p:set>
                                      <p:cBhvr>
                                        <p:cTn id="9" dur="500" fill="hold"/>
                                        <p:tgtEl>
                                          <p:spTgt spid="22531">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B1374A77-12C1-4919-AF64-0A795C9DB78E}"/>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Pressure</a:t>
            </a:r>
          </a:p>
        </p:txBody>
      </p:sp>
      <p:sp>
        <p:nvSpPr>
          <p:cNvPr id="25603" name="Rectangle 5">
            <a:extLst>
              <a:ext uri="{FF2B5EF4-FFF2-40B4-BE49-F238E27FC236}">
                <a16:creationId xmlns:a16="http://schemas.microsoft.com/office/drawing/2014/main" id="{55759A36-C177-4169-AC37-FE1667563F12}"/>
              </a:ext>
            </a:extLst>
          </p:cNvPr>
          <p:cNvSpPr>
            <a:spLocks noChangeArrowheads="1"/>
          </p:cNvSpPr>
          <p:nvPr/>
        </p:nvSpPr>
        <p:spPr bwMode="auto">
          <a:xfrm>
            <a:off x="-50800" y="1143000"/>
            <a:ext cx="9169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buFont typeface="Arial" panose="020B0604020202020204" pitchFamily="34" charset="0"/>
              <a:buChar char="•"/>
            </a:pPr>
            <a:r>
              <a:rPr lang="en-US" altLang="en-US" sz="2400"/>
              <a:t>Pressure is a measurement of how hard something is pushing against a given area. </a:t>
            </a:r>
          </a:p>
          <a:p>
            <a:pPr marL="342900" indent="-342900" eaLnBrk="1" hangingPunct="1">
              <a:buFont typeface="Arial" panose="020B0604020202020204" pitchFamily="34" charset="0"/>
              <a:buChar char="•"/>
            </a:pPr>
            <a:endParaRPr lang="en-US" altLang="en-US" sz="2400"/>
          </a:p>
          <a:p>
            <a:pPr marL="342900" indent="-342900" eaLnBrk="1" hangingPunct="1">
              <a:buFont typeface="Arial" panose="020B0604020202020204" pitchFamily="34" charset="0"/>
              <a:buChar char="•"/>
            </a:pPr>
            <a:r>
              <a:rPr lang="en-US" altLang="en-US" sz="2400"/>
              <a:t>Materials always exert pressure on the surfaces supporting or containing them.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fade">
                                      <p:cBhvr>
                                        <p:cTn id="12"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B1374A77-12C1-4919-AF64-0A795C9DB78E}"/>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Pressure</a:t>
            </a:r>
          </a:p>
        </p:txBody>
      </p:sp>
      <p:sp>
        <p:nvSpPr>
          <p:cNvPr id="25603" name="Rectangle 5">
            <a:extLst>
              <a:ext uri="{FF2B5EF4-FFF2-40B4-BE49-F238E27FC236}">
                <a16:creationId xmlns:a16="http://schemas.microsoft.com/office/drawing/2014/main" id="{55759A36-C177-4169-AC37-FE1667563F12}"/>
              </a:ext>
            </a:extLst>
          </p:cNvPr>
          <p:cNvSpPr>
            <a:spLocks noChangeArrowheads="1"/>
          </p:cNvSpPr>
          <p:nvPr/>
        </p:nvSpPr>
        <p:spPr bwMode="auto">
          <a:xfrm>
            <a:off x="0" y="1299150"/>
            <a:ext cx="6553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A </a:t>
            </a:r>
            <a:r>
              <a:rPr lang="en-US" altLang="en-US" sz="2400" b="1" i="1"/>
              <a:t>solid </a:t>
            </a:r>
            <a:r>
              <a:rPr lang="en-US" altLang="en-US" sz="2400"/>
              <a:t>exerts pressure downward on what ever is supporting it.</a:t>
            </a:r>
          </a:p>
          <a:p>
            <a:pPr eaLnBrk="1" hangingPunct="1"/>
            <a:endParaRPr lang="en-US" altLang="en-US" sz="2400"/>
          </a:p>
          <a:p>
            <a:pPr eaLnBrk="1" hangingPunct="1"/>
            <a:endParaRPr lang="en-US" altLang="en-US" sz="2400"/>
          </a:p>
          <a:p>
            <a:pPr eaLnBrk="1" hangingPunct="1">
              <a:spcBef>
                <a:spcPct val="50000"/>
              </a:spcBef>
            </a:pPr>
            <a:r>
              <a:rPr lang="en-US" altLang="en-US" sz="2400"/>
              <a:t>A </a:t>
            </a:r>
            <a:r>
              <a:rPr lang="en-US" altLang="en-US" sz="2400" b="1" i="1"/>
              <a:t>liquid</a:t>
            </a:r>
            <a:r>
              <a:rPr lang="en-US" altLang="en-US" sz="2400"/>
              <a:t> exerts pressure on its container sides and bottom.</a:t>
            </a:r>
          </a:p>
          <a:p>
            <a:pPr eaLnBrk="1" hangingPunct="1">
              <a:spcBef>
                <a:spcPct val="50000"/>
              </a:spcBef>
            </a:pPr>
            <a:endParaRPr lang="en-US" altLang="en-US" sz="2400"/>
          </a:p>
          <a:p>
            <a:pPr eaLnBrk="1" hangingPunct="1">
              <a:spcBef>
                <a:spcPct val="50000"/>
              </a:spcBef>
            </a:pPr>
            <a:endParaRPr lang="en-US" altLang="en-US" sz="2400"/>
          </a:p>
          <a:p>
            <a:pPr eaLnBrk="1" hangingPunct="1">
              <a:spcBef>
                <a:spcPct val="50000"/>
              </a:spcBef>
            </a:pPr>
            <a:r>
              <a:rPr lang="en-US" altLang="en-US" sz="2400"/>
              <a:t>A </a:t>
            </a:r>
            <a:r>
              <a:rPr lang="en-US" altLang="en-US" sz="2400" b="1" i="1"/>
              <a:t>gas</a:t>
            </a:r>
            <a:r>
              <a:rPr lang="en-US" altLang="en-US" sz="2400"/>
              <a:t> exerts pressure on all sides of its container.</a:t>
            </a:r>
          </a:p>
        </p:txBody>
      </p:sp>
      <p:pic>
        <p:nvPicPr>
          <p:cNvPr id="25604" name="Picture 6">
            <a:extLst>
              <a:ext uri="{FF2B5EF4-FFF2-40B4-BE49-F238E27FC236}">
                <a16:creationId xmlns:a16="http://schemas.microsoft.com/office/drawing/2014/main" id="{5DC2C5F3-A769-4E69-ADF4-F8274B9950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08" t="66154" r="50769"/>
          <a:stretch/>
        </p:blipFill>
        <p:spPr bwMode="auto">
          <a:xfrm>
            <a:off x="7200900" y="4643207"/>
            <a:ext cx="914400" cy="16764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52F9D59B-D0E1-4654-95A8-027591F256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08" t="35385" r="50769" b="40000"/>
          <a:stretch/>
        </p:blipFill>
        <p:spPr bwMode="auto">
          <a:xfrm>
            <a:off x="7200900" y="2705077"/>
            <a:ext cx="914400" cy="1219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FE33B795-DA8F-4761-9F67-C46D20BFB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63" t="2564" r="45383" b="74359"/>
          <a:stretch/>
        </p:blipFill>
        <p:spPr bwMode="auto">
          <a:xfrm>
            <a:off x="7086600" y="1066800"/>
            <a:ext cx="1143000" cy="11430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72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fade">
                                      <p:cBhvr>
                                        <p:cTn id="15" dur="500"/>
                                        <p:tgtEl>
                                          <p:spTgt spid="2560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fade">
                                      <p:cBhvr>
                                        <p:cTn id="23" dur="500"/>
                                        <p:tgtEl>
                                          <p:spTgt spid="2560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4"/>
                                        </p:tgtEl>
                                        <p:attrNameLst>
                                          <p:attrName>style.visibility</p:attrName>
                                        </p:attrNameLst>
                                      </p:cBhvr>
                                      <p:to>
                                        <p:strVal val="visible"/>
                                      </p:to>
                                    </p:set>
                                    <p:animEffect transition="in" filter="fade">
                                      <p:cBhvr>
                                        <p:cTn id="26"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A9630550-267B-494B-89D0-8A5AA6057A92}"/>
              </a:ext>
            </a:extLst>
          </p:cNvPr>
          <p:cNvSpPr>
            <a:spLocks noChangeArrowheads="1"/>
          </p:cNvSpPr>
          <p:nvPr/>
        </p:nvSpPr>
        <p:spPr bwMode="auto">
          <a:xfrm>
            <a:off x="-12700" y="135833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t>A pressure of 14.7 psi has been adopted as the pressure exerted at sea level by the weight of a one square inch column of air having an altitude equal to the full depth of the atmosphere (approximately 600 miles). </a:t>
            </a:r>
          </a:p>
        </p:txBody>
      </p:sp>
      <p:pic>
        <p:nvPicPr>
          <p:cNvPr id="26627" name="Picture 4">
            <a:extLst>
              <a:ext uri="{FF2B5EF4-FFF2-40B4-BE49-F238E27FC236}">
                <a16:creationId xmlns:a16="http://schemas.microsoft.com/office/drawing/2014/main" id="{EE8BBAD2-D390-4494-BEC6-BC5B8E98EE2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438400" y="3352800"/>
            <a:ext cx="4267200" cy="30305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26628" name="Rectangle 5">
            <a:extLst>
              <a:ext uri="{FF2B5EF4-FFF2-40B4-BE49-F238E27FC236}">
                <a16:creationId xmlns:a16="http://schemas.microsoft.com/office/drawing/2014/main" id="{1F404044-BB50-48E4-91CA-04BB07FFC3B2}"/>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Atmospheric Pressure</a:t>
            </a:r>
          </a:p>
        </p:txBody>
      </p:sp>
    </p:spTree>
    <p:extLst>
      <p:ext uri="{BB962C8B-B14F-4D97-AF65-F5344CB8AC3E}">
        <p14:creationId xmlns:p14="http://schemas.microsoft.com/office/powerpoint/2010/main" val="113417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9">
            <a:extLst>
              <a:ext uri="{FF2B5EF4-FFF2-40B4-BE49-F238E27FC236}">
                <a16:creationId xmlns:a16="http://schemas.microsoft.com/office/drawing/2014/main" id="{65A51C4A-ED28-4C3A-B412-4ACAF82874D2}"/>
              </a:ext>
            </a:extLst>
          </p:cNvPr>
          <p:cNvGraphicFramePr>
            <a:graphicFrameLocks noChangeAspect="1"/>
          </p:cNvGraphicFramePr>
          <p:nvPr>
            <p:extLst>
              <p:ext uri="{D42A27DB-BD31-4B8C-83A1-F6EECF244321}">
                <p14:modId xmlns:p14="http://schemas.microsoft.com/office/powerpoint/2010/main" val="3904833422"/>
              </p:ext>
            </p:extLst>
          </p:nvPr>
        </p:nvGraphicFramePr>
        <p:xfrm>
          <a:off x="2590800" y="1295400"/>
          <a:ext cx="3846513" cy="3886200"/>
        </p:xfrm>
        <a:graphic>
          <a:graphicData uri="http://schemas.openxmlformats.org/presentationml/2006/ole">
            <mc:AlternateContent xmlns:mc="http://schemas.openxmlformats.org/markup-compatibility/2006">
              <mc:Choice xmlns:v="urn:schemas-microsoft-com:vml" Requires="v">
                <p:oleObj spid="_x0000_s68619" name="Photo Editor Photo" r:id="rId3" imgW="5428571" imgH="5485714" progId="MSPhotoEd.3">
                  <p:embed/>
                </p:oleObj>
              </mc:Choice>
              <mc:Fallback>
                <p:oleObj name="Photo Editor Photo" r:id="rId3" imgW="5428571" imgH="5485714" progId="MSPhotoEd.3">
                  <p:embed/>
                  <p:pic>
                    <p:nvPicPr>
                      <p:cNvPr id="7" name="Object 9">
                        <a:extLst>
                          <a:ext uri="{FF2B5EF4-FFF2-40B4-BE49-F238E27FC236}">
                            <a16:creationId xmlns:a16="http://schemas.microsoft.com/office/drawing/2014/main" id="{F1DCF35E-9ECD-4615-BBA0-61FA27C33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95400"/>
                        <a:ext cx="38465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Circle: Hollow 11">
            <a:extLst>
              <a:ext uri="{FF2B5EF4-FFF2-40B4-BE49-F238E27FC236}">
                <a16:creationId xmlns:a16="http://schemas.microsoft.com/office/drawing/2014/main" id="{41308DAD-FF1A-42A4-8995-EB3ABE3AD7EE}"/>
              </a:ext>
            </a:extLst>
          </p:cNvPr>
          <p:cNvSpPr/>
          <p:nvPr/>
        </p:nvSpPr>
        <p:spPr>
          <a:xfrm>
            <a:off x="1466057" y="190500"/>
            <a:ext cx="6096000" cy="6096000"/>
          </a:xfrm>
          <a:prstGeom prst="donut">
            <a:avLst>
              <a:gd name="adj" fmla="val 2811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D08912F2-182B-49F8-BA28-9F9562017476}"/>
              </a:ext>
            </a:extLst>
          </p:cNvPr>
          <p:cNvSpPr/>
          <p:nvPr/>
        </p:nvSpPr>
        <p:spPr>
          <a:xfrm rot="2708465">
            <a:off x="3131462" y="4007895"/>
            <a:ext cx="533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9D628-F3EB-46BC-9FD3-58CCD7943CC0}"/>
              </a:ext>
            </a:extLst>
          </p:cNvPr>
          <p:cNvSpPr/>
          <p:nvPr/>
        </p:nvSpPr>
        <p:spPr>
          <a:xfrm rot="1078339">
            <a:off x="3765390" y="4355858"/>
            <a:ext cx="533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8B4902-29DB-49AF-8F93-82B31918FF23}"/>
              </a:ext>
            </a:extLst>
          </p:cNvPr>
          <p:cNvSpPr/>
          <p:nvPr/>
        </p:nvSpPr>
        <p:spPr>
          <a:xfrm rot="2708465">
            <a:off x="5341262" y="4005562"/>
            <a:ext cx="533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Rectangle 4">
            <a:extLst>
              <a:ext uri="{FF2B5EF4-FFF2-40B4-BE49-F238E27FC236}">
                <a16:creationId xmlns:a16="http://schemas.microsoft.com/office/drawing/2014/main" id="{26276114-3849-462B-A68B-9068BFC943CD}"/>
              </a:ext>
            </a:extLst>
          </p:cNvPr>
          <p:cNvSpPr>
            <a:spLocks noChangeArrowheads="1"/>
          </p:cNvSpPr>
          <p:nvPr/>
        </p:nvSpPr>
        <p:spPr bwMode="auto">
          <a:xfrm>
            <a:off x="0" y="5352256"/>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t>Compound Gauge - reads pressures above and below atmospheric pressures. </a:t>
            </a:r>
          </a:p>
        </p:txBody>
      </p:sp>
      <p:sp>
        <p:nvSpPr>
          <p:cNvPr id="28675" name="Text Box 5">
            <a:extLst>
              <a:ext uri="{FF2B5EF4-FFF2-40B4-BE49-F238E27FC236}">
                <a16:creationId xmlns:a16="http://schemas.microsoft.com/office/drawing/2014/main" id="{606032C4-FE9A-4B3E-8F37-CD8123C80659}"/>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Gauges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9">
            <a:extLst>
              <a:ext uri="{FF2B5EF4-FFF2-40B4-BE49-F238E27FC236}">
                <a16:creationId xmlns:a16="http://schemas.microsoft.com/office/drawing/2014/main" id="{F1DCF35E-9ECD-4615-BBA0-61FA27C33E4A}"/>
              </a:ext>
            </a:extLst>
          </p:cNvPr>
          <p:cNvGraphicFramePr>
            <a:graphicFrameLocks noChangeAspect="1"/>
          </p:cNvGraphicFramePr>
          <p:nvPr>
            <p:extLst>
              <p:ext uri="{D42A27DB-BD31-4B8C-83A1-F6EECF244321}">
                <p14:modId xmlns:p14="http://schemas.microsoft.com/office/powerpoint/2010/main" val="1103760615"/>
              </p:ext>
            </p:extLst>
          </p:nvPr>
        </p:nvGraphicFramePr>
        <p:xfrm>
          <a:off x="5105400" y="1219200"/>
          <a:ext cx="3846513" cy="3886200"/>
        </p:xfrm>
        <a:graphic>
          <a:graphicData uri="http://schemas.openxmlformats.org/presentationml/2006/ole">
            <mc:AlternateContent xmlns:mc="http://schemas.openxmlformats.org/markup-compatibility/2006">
              <mc:Choice xmlns:v="urn:schemas-microsoft-com:vml" Requires="v">
                <p:oleObj spid="_x0000_s69643" name="Photo Editor Photo" r:id="rId3" imgW="5428571" imgH="5485714" progId="MSPhotoEd.3">
                  <p:embed/>
                </p:oleObj>
              </mc:Choice>
              <mc:Fallback>
                <p:oleObj name="Photo Editor Photo" r:id="rId3" imgW="5428571" imgH="5485714" progId="MSPhotoEd.3">
                  <p:embed/>
                  <p:pic>
                    <p:nvPicPr>
                      <p:cNvPr id="7" name="Object 9">
                        <a:extLst>
                          <a:ext uri="{FF2B5EF4-FFF2-40B4-BE49-F238E27FC236}">
                            <a16:creationId xmlns:a16="http://schemas.microsoft.com/office/drawing/2014/main" id="{F1DCF35E-9ECD-4615-BBA0-61FA27C33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219200"/>
                        <a:ext cx="38465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Circle: Hollow 2">
            <a:extLst>
              <a:ext uri="{FF2B5EF4-FFF2-40B4-BE49-F238E27FC236}">
                <a16:creationId xmlns:a16="http://schemas.microsoft.com/office/drawing/2014/main" id="{277930B3-0C4A-478A-A8E0-798DFCABDCDB}"/>
              </a:ext>
            </a:extLst>
          </p:cNvPr>
          <p:cNvSpPr/>
          <p:nvPr/>
        </p:nvSpPr>
        <p:spPr>
          <a:xfrm>
            <a:off x="3980657" y="114300"/>
            <a:ext cx="6096000" cy="6096000"/>
          </a:xfrm>
          <a:prstGeom prst="donut">
            <a:avLst>
              <a:gd name="adj" fmla="val 2811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1129A27E-BC2D-45A0-A54B-E99443A96928}"/>
              </a:ext>
            </a:extLst>
          </p:cNvPr>
          <p:cNvSpPr/>
          <p:nvPr/>
        </p:nvSpPr>
        <p:spPr>
          <a:xfrm rot="2708465">
            <a:off x="5646062" y="3931695"/>
            <a:ext cx="533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F858A9-1E1E-4B0C-A0A0-DE407DD588C3}"/>
              </a:ext>
            </a:extLst>
          </p:cNvPr>
          <p:cNvSpPr/>
          <p:nvPr/>
        </p:nvSpPr>
        <p:spPr>
          <a:xfrm rot="1078339">
            <a:off x="6279990" y="4279658"/>
            <a:ext cx="533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A55C4F-90E8-40E1-8D18-D771210D5F7F}"/>
              </a:ext>
            </a:extLst>
          </p:cNvPr>
          <p:cNvSpPr/>
          <p:nvPr/>
        </p:nvSpPr>
        <p:spPr>
          <a:xfrm rot="2708465">
            <a:off x="7855862" y="3929362"/>
            <a:ext cx="533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Rectangle 4">
            <a:extLst>
              <a:ext uri="{FF2B5EF4-FFF2-40B4-BE49-F238E27FC236}">
                <a16:creationId xmlns:a16="http://schemas.microsoft.com/office/drawing/2014/main" id="{26276114-3849-462B-A68B-9068BFC943CD}"/>
              </a:ext>
            </a:extLst>
          </p:cNvPr>
          <p:cNvSpPr>
            <a:spLocks noChangeArrowheads="1"/>
          </p:cNvSpPr>
          <p:nvPr/>
        </p:nvSpPr>
        <p:spPr bwMode="auto">
          <a:xfrm>
            <a:off x="0" y="1828800"/>
            <a:ext cx="5105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Above atmospheric pressure (0psig), the gauge is calibrated to read in pounds per square inch gauge. </a:t>
            </a:r>
          </a:p>
          <a:p>
            <a:pPr eaLnBrk="1" hangingPunct="1"/>
            <a:endParaRPr lang="en-US" altLang="en-US" sz="2400"/>
          </a:p>
          <a:p>
            <a:pPr eaLnBrk="1" hangingPunct="1"/>
            <a:r>
              <a:rPr lang="en-US" altLang="en-US" sz="2400"/>
              <a:t>Below atmospheric pressure, it is calibrated to read in inches of mercury (Hg) vacuum (0” - 30’ Hg). </a:t>
            </a:r>
          </a:p>
        </p:txBody>
      </p:sp>
      <p:sp>
        <p:nvSpPr>
          <p:cNvPr id="28675" name="Text Box 5">
            <a:extLst>
              <a:ext uri="{FF2B5EF4-FFF2-40B4-BE49-F238E27FC236}">
                <a16:creationId xmlns:a16="http://schemas.microsoft.com/office/drawing/2014/main" id="{606032C4-FE9A-4B3E-8F37-CD8123C80659}"/>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Gauges</a:t>
            </a:r>
          </a:p>
        </p:txBody>
      </p:sp>
    </p:spTree>
    <p:extLst>
      <p:ext uri="{BB962C8B-B14F-4D97-AF65-F5344CB8AC3E}">
        <p14:creationId xmlns:p14="http://schemas.microsoft.com/office/powerpoint/2010/main" val="361757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9">
            <a:extLst>
              <a:ext uri="{FF2B5EF4-FFF2-40B4-BE49-F238E27FC236}">
                <a16:creationId xmlns:a16="http://schemas.microsoft.com/office/drawing/2014/main" id="{F1DCF35E-9ECD-4615-BBA0-61FA27C33E4A}"/>
              </a:ext>
            </a:extLst>
          </p:cNvPr>
          <p:cNvGraphicFramePr>
            <a:graphicFrameLocks noChangeAspect="1"/>
          </p:cNvGraphicFramePr>
          <p:nvPr/>
        </p:nvGraphicFramePr>
        <p:xfrm>
          <a:off x="5105400" y="1219200"/>
          <a:ext cx="3846513" cy="3886200"/>
        </p:xfrm>
        <a:graphic>
          <a:graphicData uri="http://schemas.openxmlformats.org/presentationml/2006/ole">
            <mc:AlternateContent xmlns:mc="http://schemas.openxmlformats.org/markup-compatibility/2006">
              <mc:Choice xmlns:v="urn:schemas-microsoft-com:vml" Requires="v">
                <p:oleObj spid="_x0000_s70667" name="Photo Editor Photo" r:id="rId3" imgW="5428571" imgH="5485714" progId="MSPhotoEd.3">
                  <p:embed/>
                </p:oleObj>
              </mc:Choice>
              <mc:Fallback>
                <p:oleObj name="Photo Editor Photo" r:id="rId3" imgW="5428571" imgH="5485714" progId="MSPhotoEd.3">
                  <p:embed/>
                  <p:pic>
                    <p:nvPicPr>
                      <p:cNvPr id="7" name="Object 9">
                        <a:extLst>
                          <a:ext uri="{FF2B5EF4-FFF2-40B4-BE49-F238E27FC236}">
                            <a16:creationId xmlns:a16="http://schemas.microsoft.com/office/drawing/2014/main" id="{F1DCF35E-9ECD-4615-BBA0-61FA27C33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219200"/>
                        <a:ext cx="38465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4" name="Rectangle 4">
            <a:extLst>
              <a:ext uri="{FF2B5EF4-FFF2-40B4-BE49-F238E27FC236}">
                <a16:creationId xmlns:a16="http://schemas.microsoft.com/office/drawing/2014/main" id="{26276114-3849-462B-A68B-9068BFC943CD}"/>
              </a:ext>
            </a:extLst>
          </p:cNvPr>
          <p:cNvSpPr>
            <a:spLocks noChangeArrowheads="1"/>
          </p:cNvSpPr>
          <p:nvPr/>
        </p:nvSpPr>
        <p:spPr bwMode="auto">
          <a:xfrm>
            <a:off x="0" y="1828800"/>
            <a:ext cx="5105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Above atmospheric pressure (0psig), the gauge is calibrated to read in pounds per square inch gauge. </a:t>
            </a:r>
          </a:p>
          <a:p>
            <a:pPr eaLnBrk="1" hangingPunct="1"/>
            <a:endParaRPr lang="en-US" altLang="en-US" sz="2400"/>
          </a:p>
          <a:p>
            <a:pPr eaLnBrk="1" hangingPunct="1"/>
            <a:r>
              <a:rPr lang="en-US" altLang="en-US" sz="2400"/>
              <a:t>Below atmospheric pressure, it is calibrated to read in inches of mercury (Hg) vacuum (0” - 30’ Hg). </a:t>
            </a:r>
          </a:p>
        </p:txBody>
      </p:sp>
      <p:sp>
        <p:nvSpPr>
          <p:cNvPr id="28675" name="Text Box 5">
            <a:extLst>
              <a:ext uri="{FF2B5EF4-FFF2-40B4-BE49-F238E27FC236}">
                <a16:creationId xmlns:a16="http://schemas.microsoft.com/office/drawing/2014/main" id="{606032C4-FE9A-4B3E-8F37-CD8123C80659}"/>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Gauges</a:t>
            </a:r>
          </a:p>
        </p:txBody>
      </p:sp>
    </p:spTree>
    <p:extLst>
      <p:ext uri="{BB962C8B-B14F-4D97-AF65-F5344CB8AC3E}">
        <p14:creationId xmlns:p14="http://schemas.microsoft.com/office/powerpoint/2010/main" val="936654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65F7E9A0-7C1A-4892-96A2-C89C75BFDA86}"/>
              </a:ext>
            </a:extLst>
          </p:cNvPr>
          <p:cNvSpPr>
            <a:spLocks noChangeArrowheads="1"/>
          </p:cNvSpPr>
          <p:nvPr/>
        </p:nvSpPr>
        <p:spPr bwMode="auto">
          <a:xfrm>
            <a:off x="0" y="5696439"/>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Pressure below atmospheric pressure (0 </a:t>
            </a:r>
            <a:r>
              <a:rPr lang="en-US" altLang="en-US" sz="2400" err="1"/>
              <a:t>psig</a:t>
            </a:r>
            <a:r>
              <a:rPr lang="en-US" altLang="en-US" sz="2400"/>
              <a:t>) but greater than absolute zero (30” Hg vac.) is called a partial vacuum.</a:t>
            </a:r>
          </a:p>
        </p:txBody>
      </p:sp>
      <p:sp>
        <p:nvSpPr>
          <p:cNvPr id="29699" name="Text Box 5">
            <a:extLst>
              <a:ext uri="{FF2B5EF4-FFF2-40B4-BE49-F238E27FC236}">
                <a16:creationId xmlns:a16="http://schemas.microsoft.com/office/drawing/2014/main" id="{3E451F02-4FC7-4E00-8FA5-FCB5FFAA7396}"/>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Absolute vs. Gauge Pressure</a:t>
            </a:r>
          </a:p>
        </p:txBody>
      </p:sp>
      <p:pic>
        <p:nvPicPr>
          <p:cNvPr id="29700" name="Picture 6">
            <a:extLst>
              <a:ext uri="{FF2B5EF4-FFF2-40B4-BE49-F238E27FC236}">
                <a16:creationId xmlns:a16="http://schemas.microsoft.com/office/drawing/2014/main" id="{67E28586-79F3-42C5-B7C5-449E5C7C808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18623" b="42728"/>
          <a:stretch/>
        </p:blipFill>
        <p:spPr bwMode="auto">
          <a:xfrm>
            <a:off x="1295400" y="2554356"/>
            <a:ext cx="6544635" cy="277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C8F71B06-74D4-4E9D-831B-2DE45A7AD070}"/>
              </a:ext>
            </a:extLst>
          </p:cNvPr>
          <p:cNvSpPr/>
          <p:nvPr/>
        </p:nvSpPr>
        <p:spPr>
          <a:xfrm>
            <a:off x="3200400" y="3429000"/>
            <a:ext cx="1524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865830-8926-4466-A03D-B28238AC0963}"/>
              </a:ext>
            </a:extLst>
          </p:cNvPr>
          <p:cNvSpPr txBox="1"/>
          <p:nvPr/>
        </p:nvSpPr>
        <p:spPr>
          <a:xfrm>
            <a:off x="3276600" y="3059668"/>
            <a:ext cx="1143000" cy="369332"/>
          </a:xfrm>
          <a:prstGeom prst="rect">
            <a:avLst/>
          </a:prstGeom>
          <a:noFill/>
        </p:spPr>
        <p:txBody>
          <a:bodyPr wrap="square" rtlCol="0">
            <a:spAutoFit/>
          </a:bodyPr>
          <a:lstStyle/>
          <a:p>
            <a:r>
              <a:rPr lang="en-US"/>
              <a:t>14.7 PSI</a:t>
            </a:r>
          </a:p>
        </p:txBody>
      </p:sp>
      <p:sp>
        <p:nvSpPr>
          <p:cNvPr id="4" name="Rectangle 3">
            <a:extLst>
              <a:ext uri="{FF2B5EF4-FFF2-40B4-BE49-F238E27FC236}">
                <a16:creationId xmlns:a16="http://schemas.microsoft.com/office/drawing/2014/main" id="{542EC458-6C57-4E64-AF15-A68B602D61E0}"/>
              </a:ext>
            </a:extLst>
          </p:cNvPr>
          <p:cNvSpPr/>
          <p:nvPr/>
        </p:nvSpPr>
        <p:spPr>
          <a:xfrm>
            <a:off x="1676400" y="3505200"/>
            <a:ext cx="5791200" cy="42845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D73D47-3E26-4A82-8F8D-FFE0CBABA548}"/>
              </a:ext>
            </a:extLst>
          </p:cNvPr>
          <p:cNvSpPr/>
          <p:nvPr/>
        </p:nvSpPr>
        <p:spPr>
          <a:xfrm>
            <a:off x="1686339" y="4458135"/>
            <a:ext cx="5791200" cy="34246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5C123D-C640-4A8B-8EA7-FEC3DF87FFB0}"/>
              </a:ext>
            </a:extLst>
          </p:cNvPr>
          <p:cNvSpPr/>
          <p:nvPr/>
        </p:nvSpPr>
        <p:spPr>
          <a:xfrm>
            <a:off x="4758216" y="3200400"/>
            <a:ext cx="2404583" cy="30480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2E7D8E-1C20-4C64-B282-7D7113CE05FA}"/>
              </a:ext>
            </a:extLst>
          </p:cNvPr>
          <p:cNvSpPr/>
          <p:nvPr/>
        </p:nvSpPr>
        <p:spPr>
          <a:xfrm>
            <a:off x="4935869" y="4797286"/>
            <a:ext cx="2150731" cy="308113"/>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0F13FC-0657-46E6-BE50-8A78BFC3AD83}"/>
              </a:ext>
            </a:extLst>
          </p:cNvPr>
          <p:cNvSpPr/>
          <p:nvPr/>
        </p:nvSpPr>
        <p:spPr>
          <a:xfrm>
            <a:off x="1684849" y="3445476"/>
            <a:ext cx="270952"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4ED4A3-A89F-46BF-9DA2-BB06885D721F}"/>
              </a:ext>
            </a:extLst>
          </p:cNvPr>
          <p:cNvSpPr txBox="1"/>
          <p:nvPr/>
        </p:nvSpPr>
        <p:spPr>
          <a:xfrm>
            <a:off x="5594274" y="5148648"/>
            <a:ext cx="732466" cy="369332"/>
          </a:xfrm>
          <a:prstGeom prst="rect">
            <a:avLst/>
          </a:prstGeom>
          <a:noFill/>
        </p:spPr>
        <p:txBody>
          <a:bodyPr wrap="square" rtlCol="0">
            <a:spAutoFit/>
          </a:bodyPr>
          <a:lstStyle/>
          <a:p>
            <a:r>
              <a:rPr lang="en-US">
                <a:solidFill>
                  <a:srgbClr val="0070C0"/>
                </a:solidFill>
              </a:rPr>
              <a:t>PSIG</a:t>
            </a:r>
          </a:p>
        </p:txBody>
      </p:sp>
      <p:sp>
        <p:nvSpPr>
          <p:cNvPr id="16" name="TextBox 15">
            <a:extLst>
              <a:ext uri="{FF2B5EF4-FFF2-40B4-BE49-F238E27FC236}">
                <a16:creationId xmlns:a16="http://schemas.microsoft.com/office/drawing/2014/main" id="{7BEAAF27-0533-4180-A91A-6E1CB0127458}"/>
              </a:ext>
            </a:extLst>
          </p:cNvPr>
          <p:cNvSpPr txBox="1"/>
          <p:nvPr/>
        </p:nvSpPr>
        <p:spPr>
          <a:xfrm>
            <a:off x="5632327" y="2823059"/>
            <a:ext cx="844673" cy="369332"/>
          </a:xfrm>
          <a:prstGeom prst="rect">
            <a:avLst/>
          </a:prstGeom>
          <a:noFill/>
        </p:spPr>
        <p:txBody>
          <a:bodyPr wrap="square" rtlCol="0">
            <a:spAutoFit/>
          </a:bodyPr>
          <a:lstStyle/>
          <a:p>
            <a:r>
              <a:rPr lang="en-US">
                <a:solidFill>
                  <a:srgbClr val="0070C0"/>
                </a:solidFill>
              </a:rPr>
              <a:t>PSIA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29698"/>
                                        </p:tgtEl>
                                        <p:attrNameLst>
                                          <p:attrName>style.visibility</p:attrName>
                                        </p:attrNameLst>
                                      </p:cBhvr>
                                      <p:to>
                                        <p:strVal val="visible"/>
                                      </p:to>
                                    </p:set>
                                    <p:animEffect transition="in" filter="fade">
                                      <p:cBhvr>
                                        <p:cTn id="63"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 grpId="0" animBg="1"/>
      <p:bldP spid="2" grpId="1" animBg="1"/>
      <p:bldP spid="4" grpId="0" animBg="1"/>
      <p:bldP spid="4" grpId="1" animBg="1"/>
      <p:bldP spid="8" grpId="0" animBg="1"/>
      <p:bldP spid="8" grpId="1" animBg="1"/>
      <p:bldP spid="9" grpId="0" animBg="1"/>
      <p:bldP spid="9" grpId="1" animBg="1"/>
      <p:bldP spid="10" grpId="0" animBg="1"/>
      <p:bldP spid="10" grpId="1" animBg="1"/>
      <p:bldP spid="14" grpId="0" animBg="1"/>
      <p:bldP spid="14" grpId="1"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0C31FE05-6F3F-4E3D-A46E-4A9125B9B888}"/>
              </a:ext>
            </a:extLst>
          </p:cNvPr>
          <p:cNvSpPr>
            <a:spLocks noChangeArrowheads="1"/>
          </p:cNvSpPr>
          <p:nvPr/>
        </p:nvSpPr>
        <p:spPr bwMode="auto">
          <a:xfrm>
            <a:off x="0" y="1295400"/>
            <a:ext cx="914400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cs typeface="Arial" panose="020B0604020202020204" pitchFamily="34" charset="0"/>
              </a:rPr>
              <a:t>Boyle's Gas Law states:</a:t>
            </a:r>
          </a:p>
          <a:p>
            <a:pPr eaLnBrk="1" hangingPunct="1">
              <a:buFontTx/>
              <a:buNone/>
            </a:pPr>
            <a:r>
              <a:rPr lang="en-US" altLang="en-US" sz="2400">
                <a:latin typeface="Arial" panose="020B0604020202020204" pitchFamily="34" charset="0"/>
                <a:cs typeface="Arial" panose="020B0604020202020204" pitchFamily="34" charset="0"/>
              </a:rPr>
              <a:t>“</a:t>
            </a:r>
            <a:r>
              <a:rPr lang="en-US" altLang="en-US" sz="2400" i="1">
                <a:latin typeface="Arial" panose="020B0604020202020204" pitchFamily="34" charset="0"/>
                <a:cs typeface="Arial" panose="020B0604020202020204" pitchFamily="34" charset="0"/>
              </a:rPr>
              <a:t>The volume of a gas varies inversely with the pressure providing the temperature remains constant</a:t>
            </a:r>
            <a:r>
              <a:rPr lang="en-US" altLang="en-US" sz="2400">
                <a:latin typeface="Arial" panose="020B0604020202020204" pitchFamily="34" charset="0"/>
                <a:cs typeface="Arial" panose="020B0604020202020204" pitchFamily="34" charset="0"/>
              </a:rPr>
              <a:t>”.</a:t>
            </a:r>
          </a:p>
          <a:p>
            <a:pPr eaLnBrk="1" hangingPunct="1">
              <a:spcBef>
                <a:spcPct val="50000"/>
              </a:spcBef>
              <a:buFontTx/>
              <a:buNone/>
            </a:pPr>
            <a:r>
              <a:rPr lang="en-US" altLang="en-US" sz="2400">
                <a:latin typeface="Arial" panose="020B0604020202020204" pitchFamily="34" charset="0"/>
                <a:cs typeface="Arial" panose="020B0604020202020204" pitchFamily="34" charset="0"/>
              </a:rPr>
              <a:t>In other words, as the pressure of a gas increases, its volume decreases. </a:t>
            </a:r>
          </a:p>
          <a:p>
            <a:pPr eaLnBrk="1" hangingPunct="1">
              <a:spcBef>
                <a:spcPct val="50000"/>
              </a:spcBef>
              <a:buFontTx/>
              <a:buNone/>
            </a:pPr>
            <a:r>
              <a:rPr lang="en-US" altLang="en-US" sz="2400">
                <a:latin typeface="Arial" panose="020B0604020202020204" pitchFamily="34" charset="0"/>
                <a:cs typeface="Arial" panose="020B0604020202020204" pitchFamily="34" charset="0"/>
              </a:rPr>
              <a:t>Ex - A gas compressed to half its original volume will have a pressure twice as great as that at which it started.</a:t>
            </a:r>
            <a:endParaRPr lang="it-IT" altLang="en-US" sz="2400" b="1">
              <a:latin typeface="Arial" panose="020B0604020202020204" pitchFamily="34" charset="0"/>
              <a:cs typeface="Arial" panose="020B0604020202020204" pitchFamily="34" charset="0"/>
            </a:endParaRPr>
          </a:p>
        </p:txBody>
      </p:sp>
      <p:sp>
        <p:nvSpPr>
          <p:cNvPr id="30723" name="Rectangle 3">
            <a:extLst>
              <a:ext uri="{FF2B5EF4-FFF2-40B4-BE49-F238E27FC236}">
                <a16:creationId xmlns:a16="http://schemas.microsoft.com/office/drawing/2014/main" id="{ED8D8952-DF71-4BA9-B400-770CEF43DD65}"/>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Pressure-Temperature Relationship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fade">
                                      <p:cBhvr>
                                        <p:cTn id="7" dur="500"/>
                                        <p:tgtEl>
                                          <p:spTgt spid="307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Effect transition="in" filter="fade">
                                      <p:cBhvr>
                                        <p:cTn id="10" dur="500"/>
                                        <p:tgtEl>
                                          <p:spTgt spid="307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Effect transition="in" filter="fade">
                                      <p:cBhvr>
                                        <p:cTn id="15" dur="500"/>
                                        <p:tgtEl>
                                          <p:spTgt spid="307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fade">
                                      <p:cBhvr>
                                        <p:cTn id="20" dur="500"/>
                                        <p:tgtEl>
                                          <p:spTgt spid="30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a:extLst>
              <a:ext uri="{FF2B5EF4-FFF2-40B4-BE49-F238E27FC236}">
                <a16:creationId xmlns:a16="http://schemas.microsoft.com/office/drawing/2014/main" id="{F8CCF503-79C6-4B4E-8F6E-480E1A9B88AC}"/>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Heat Energy</a:t>
            </a:r>
          </a:p>
        </p:txBody>
      </p:sp>
      <p:pic>
        <p:nvPicPr>
          <p:cNvPr id="7172" name="Picture 4">
            <a:extLst>
              <a:ext uri="{FF2B5EF4-FFF2-40B4-BE49-F238E27FC236}">
                <a16:creationId xmlns:a16="http://schemas.microsoft.com/office/drawing/2014/main" id="{A6F120FE-4C72-4771-A6D9-151057D71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3817" y="4419600"/>
            <a:ext cx="20542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F566EE32-77FA-4B08-98B5-22C99BCCF3CE}"/>
              </a:ext>
            </a:extLst>
          </p:cNvPr>
          <p:cNvSpPr/>
          <p:nvPr/>
        </p:nvSpPr>
        <p:spPr>
          <a:xfrm>
            <a:off x="178025" y="1165072"/>
            <a:ext cx="8820317" cy="1200329"/>
          </a:xfrm>
          <a:prstGeom prst="rect">
            <a:avLst/>
          </a:prstGeom>
        </p:spPr>
        <p:txBody>
          <a:bodyPr wrap="square">
            <a:spAutoFit/>
          </a:bodyPr>
          <a:lstStyle/>
          <a:p>
            <a:pPr marL="457200" indent="-457200">
              <a:buFont typeface="Arial" panose="020B0604020202020204" pitchFamily="34" charset="0"/>
              <a:buChar char="•"/>
            </a:pPr>
            <a:r>
              <a:rPr lang="en-US" sz="2400"/>
              <a:t>Simply put, heat is a measurement of energy. </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It’s the vibrational energy of the molecules.</a:t>
            </a:r>
          </a:p>
        </p:txBody>
      </p:sp>
      <p:sp>
        <p:nvSpPr>
          <p:cNvPr id="6" name="Oval 5">
            <a:extLst>
              <a:ext uri="{FF2B5EF4-FFF2-40B4-BE49-F238E27FC236}">
                <a16:creationId xmlns:a16="http://schemas.microsoft.com/office/drawing/2014/main" id="{205C9C82-E3CC-453B-9179-AEA64648C190}"/>
              </a:ext>
            </a:extLst>
          </p:cNvPr>
          <p:cNvSpPr/>
          <p:nvPr/>
        </p:nvSpPr>
        <p:spPr>
          <a:xfrm>
            <a:off x="1248782" y="5358999"/>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728BD0-CD84-4C1A-9D0C-5BD2E29E6F23}"/>
              </a:ext>
            </a:extLst>
          </p:cNvPr>
          <p:cNvSpPr/>
          <p:nvPr/>
        </p:nvSpPr>
        <p:spPr>
          <a:xfrm>
            <a:off x="1471590" y="5378829"/>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161DD09-DF13-4200-BC43-8FCFFBA0E25A}"/>
              </a:ext>
            </a:extLst>
          </p:cNvPr>
          <p:cNvSpPr/>
          <p:nvPr/>
        </p:nvSpPr>
        <p:spPr>
          <a:xfrm>
            <a:off x="1568956" y="5196796"/>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F2E51CA-D761-4B05-A4DB-4FB6CE32B33F}"/>
              </a:ext>
            </a:extLst>
          </p:cNvPr>
          <p:cNvSpPr/>
          <p:nvPr/>
        </p:nvSpPr>
        <p:spPr>
          <a:xfrm>
            <a:off x="1292788" y="5123327"/>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B30B084-3BD2-4D75-A9A1-C05B4AB39F99}"/>
              </a:ext>
            </a:extLst>
          </p:cNvPr>
          <p:cNvSpPr/>
          <p:nvPr/>
        </p:nvSpPr>
        <p:spPr>
          <a:xfrm>
            <a:off x="1218927" y="5583365"/>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D4DC369-FABD-4862-AB48-E3F717B3934A}"/>
              </a:ext>
            </a:extLst>
          </p:cNvPr>
          <p:cNvSpPr/>
          <p:nvPr/>
        </p:nvSpPr>
        <p:spPr>
          <a:xfrm>
            <a:off x="1040125" y="5327863"/>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a:extLst>
              <a:ext uri="{FF2B5EF4-FFF2-40B4-BE49-F238E27FC236}">
                <a16:creationId xmlns:a16="http://schemas.microsoft.com/office/drawing/2014/main" id="{BF4C0FCF-82A9-4265-9E96-0817D5517599}"/>
              </a:ext>
            </a:extLst>
          </p:cNvPr>
          <p:cNvSpPr/>
          <p:nvPr/>
        </p:nvSpPr>
        <p:spPr>
          <a:xfrm rot="19484885">
            <a:off x="981037" y="4901145"/>
            <a:ext cx="887910" cy="1031352"/>
          </a:xfrm>
          <a:prstGeom prst="teardrop">
            <a:avLst>
              <a:gd name="adj" fmla="val 160172"/>
            </a:avLst>
          </a:prstGeom>
          <a:noFill/>
          <a:ln>
            <a:solidFill>
              <a:srgbClr val="0307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1458E51-680D-4438-8E4F-DBAB9E3ABF1F}"/>
              </a:ext>
            </a:extLst>
          </p:cNvPr>
          <p:cNvSpPr/>
          <p:nvPr/>
        </p:nvSpPr>
        <p:spPr>
          <a:xfrm>
            <a:off x="1338183" y="4865028"/>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69177A6-0F99-4580-91C2-314903CD2F36}"/>
              </a:ext>
            </a:extLst>
          </p:cNvPr>
          <p:cNvSpPr/>
          <p:nvPr/>
        </p:nvSpPr>
        <p:spPr>
          <a:xfrm>
            <a:off x="1533420" y="5580526"/>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36733E-DB0B-44C0-9F5F-306E44225A34}"/>
              </a:ext>
            </a:extLst>
          </p:cNvPr>
          <p:cNvSpPr/>
          <p:nvPr/>
        </p:nvSpPr>
        <p:spPr>
          <a:xfrm>
            <a:off x="1092659" y="4975676"/>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991FE5-CBA3-4484-83D2-F6E1A7C3974F}"/>
              </a:ext>
            </a:extLst>
          </p:cNvPr>
          <p:cNvSpPr/>
          <p:nvPr/>
        </p:nvSpPr>
        <p:spPr>
          <a:xfrm>
            <a:off x="4277810" y="5506708"/>
            <a:ext cx="4156972" cy="461665"/>
          </a:xfrm>
          <a:prstGeom prst="rect">
            <a:avLst/>
          </a:prstGeom>
        </p:spPr>
        <p:txBody>
          <a:bodyPr wrap="none">
            <a:spAutoFit/>
          </a:bodyPr>
          <a:lstStyle/>
          <a:p>
            <a:r>
              <a:rPr lang="en-US"/>
              <a:t>We Double the Amount of  Heat</a:t>
            </a:r>
          </a:p>
        </p:txBody>
      </p:sp>
      <p:sp>
        <p:nvSpPr>
          <p:cNvPr id="17" name="Rectangle 16">
            <a:extLst>
              <a:ext uri="{FF2B5EF4-FFF2-40B4-BE49-F238E27FC236}">
                <a16:creationId xmlns:a16="http://schemas.microsoft.com/office/drawing/2014/main" id="{E65609DF-0490-4AEA-BCE3-7FC59C7DA5B0}"/>
              </a:ext>
            </a:extLst>
          </p:cNvPr>
          <p:cNvSpPr/>
          <p:nvPr/>
        </p:nvSpPr>
        <p:spPr>
          <a:xfrm>
            <a:off x="4575174" y="3114872"/>
            <a:ext cx="3655424" cy="461665"/>
          </a:xfrm>
          <a:prstGeom prst="rect">
            <a:avLst/>
          </a:prstGeom>
        </p:spPr>
        <p:txBody>
          <a:bodyPr wrap="none">
            <a:spAutoFit/>
          </a:bodyPr>
          <a:lstStyle/>
          <a:p>
            <a:r>
              <a:rPr lang="en-US"/>
              <a:t>If We Double the Molecules</a:t>
            </a:r>
          </a:p>
        </p:txBody>
      </p:sp>
      <p:sp>
        <p:nvSpPr>
          <p:cNvPr id="18" name="Oval 17">
            <a:extLst>
              <a:ext uri="{FF2B5EF4-FFF2-40B4-BE49-F238E27FC236}">
                <a16:creationId xmlns:a16="http://schemas.microsoft.com/office/drawing/2014/main" id="{AEEF3C5B-C126-4071-8757-32529CB5D6F2}"/>
              </a:ext>
            </a:extLst>
          </p:cNvPr>
          <p:cNvSpPr/>
          <p:nvPr/>
        </p:nvSpPr>
        <p:spPr>
          <a:xfrm>
            <a:off x="6475552" y="4797847"/>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877ED1C-832E-4850-8299-D322FC853344}"/>
              </a:ext>
            </a:extLst>
          </p:cNvPr>
          <p:cNvSpPr/>
          <p:nvPr/>
        </p:nvSpPr>
        <p:spPr>
          <a:xfrm>
            <a:off x="6698360" y="4817677"/>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4DF14B3-F218-411A-ADD0-7036D81BDB71}"/>
              </a:ext>
            </a:extLst>
          </p:cNvPr>
          <p:cNvSpPr/>
          <p:nvPr/>
        </p:nvSpPr>
        <p:spPr>
          <a:xfrm>
            <a:off x="6795726" y="4635644"/>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A2722C6-D37A-43CE-935B-76ABBC34C48C}"/>
              </a:ext>
            </a:extLst>
          </p:cNvPr>
          <p:cNvSpPr/>
          <p:nvPr/>
        </p:nvSpPr>
        <p:spPr>
          <a:xfrm>
            <a:off x="6519558" y="4562175"/>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58B0C53-8141-42A6-8165-E98958E040A0}"/>
              </a:ext>
            </a:extLst>
          </p:cNvPr>
          <p:cNvSpPr/>
          <p:nvPr/>
        </p:nvSpPr>
        <p:spPr>
          <a:xfrm>
            <a:off x="6445697" y="5022213"/>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8B88FB8-02D4-485D-9CD5-9116CED9A756}"/>
              </a:ext>
            </a:extLst>
          </p:cNvPr>
          <p:cNvSpPr/>
          <p:nvPr/>
        </p:nvSpPr>
        <p:spPr>
          <a:xfrm>
            <a:off x="6266895" y="4766711"/>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ardrop 23">
            <a:extLst>
              <a:ext uri="{FF2B5EF4-FFF2-40B4-BE49-F238E27FC236}">
                <a16:creationId xmlns:a16="http://schemas.microsoft.com/office/drawing/2014/main" id="{0CB8E850-9857-4DFE-8B79-88A6AAA1FBF8}"/>
              </a:ext>
            </a:extLst>
          </p:cNvPr>
          <p:cNvSpPr/>
          <p:nvPr/>
        </p:nvSpPr>
        <p:spPr>
          <a:xfrm rot="19484885">
            <a:off x="6207807" y="4339993"/>
            <a:ext cx="887910" cy="1031352"/>
          </a:xfrm>
          <a:prstGeom prst="teardrop">
            <a:avLst>
              <a:gd name="adj" fmla="val 160172"/>
            </a:avLst>
          </a:prstGeom>
          <a:noFill/>
          <a:ln>
            <a:solidFill>
              <a:srgbClr val="0307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3B0B600-782B-4E95-8FF2-775706D1187B}"/>
              </a:ext>
            </a:extLst>
          </p:cNvPr>
          <p:cNvSpPr/>
          <p:nvPr/>
        </p:nvSpPr>
        <p:spPr>
          <a:xfrm>
            <a:off x="6564953" y="4303876"/>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9A05AE3-D564-4617-A87E-A2600FAB5512}"/>
              </a:ext>
            </a:extLst>
          </p:cNvPr>
          <p:cNvSpPr/>
          <p:nvPr/>
        </p:nvSpPr>
        <p:spPr>
          <a:xfrm>
            <a:off x="6760190" y="5019374"/>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F358062-1B9B-424A-9324-51913E85C619}"/>
              </a:ext>
            </a:extLst>
          </p:cNvPr>
          <p:cNvSpPr/>
          <p:nvPr/>
        </p:nvSpPr>
        <p:spPr>
          <a:xfrm>
            <a:off x="6319429" y="4414524"/>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79EACCA-6B67-4529-8C4C-0238484FCB40}"/>
              </a:ext>
            </a:extLst>
          </p:cNvPr>
          <p:cNvSpPr/>
          <p:nvPr/>
        </p:nvSpPr>
        <p:spPr>
          <a:xfrm>
            <a:off x="5039264" y="4797846"/>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6F26AE3-B883-4D9A-8A55-FB6904A66B67}"/>
              </a:ext>
            </a:extLst>
          </p:cNvPr>
          <p:cNvSpPr/>
          <p:nvPr/>
        </p:nvSpPr>
        <p:spPr>
          <a:xfrm>
            <a:off x="5262072" y="4817676"/>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F2EE9AC-5510-43EC-BFD9-27720CA5FA6C}"/>
              </a:ext>
            </a:extLst>
          </p:cNvPr>
          <p:cNvSpPr/>
          <p:nvPr/>
        </p:nvSpPr>
        <p:spPr>
          <a:xfrm>
            <a:off x="5359438" y="4635643"/>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204BE33-051B-46D7-9B5A-F61C33D29EA1}"/>
              </a:ext>
            </a:extLst>
          </p:cNvPr>
          <p:cNvSpPr/>
          <p:nvPr/>
        </p:nvSpPr>
        <p:spPr>
          <a:xfrm>
            <a:off x="5083270" y="4562174"/>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0DD201D-C9B0-438F-83DD-8F197B0C1096}"/>
              </a:ext>
            </a:extLst>
          </p:cNvPr>
          <p:cNvSpPr/>
          <p:nvPr/>
        </p:nvSpPr>
        <p:spPr>
          <a:xfrm>
            <a:off x="5009409" y="5022212"/>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8085B81-B1AC-41F0-99E4-35E92FF5BC6A}"/>
              </a:ext>
            </a:extLst>
          </p:cNvPr>
          <p:cNvSpPr/>
          <p:nvPr/>
        </p:nvSpPr>
        <p:spPr>
          <a:xfrm>
            <a:off x="4830607" y="4766710"/>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ardrop 33">
            <a:extLst>
              <a:ext uri="{FF2B5EF4-FFF2-40B4-BE49-F238E27FC236}">
                <a16:creationId xmlns:a16="http://schemas.microsoft.com/office/drawing/2014/main" id="{54BD512A-D6A3-4478-AA41-F602CB568321}"/>
              </a:ext>
            </a:extLst>
          </p:cNvPr>
          <p:cNvSpPr/>
          <p:nvPr/>
        </p:nvSpPr>
        <p:spPr>
          <a:xfrm rot="19484885">
            <a:off x="4771519" y="4339992"/>
            <a:ext cx="887910" cy="1031352"/>
          </a:xfrm>
          <a:prstGeom prst="teardrop">
            <a:avLst>
              <a:gd name="adj" fmla="val 160172"/>
            </a:avLst>
          </a:prstGeom>
          <a:noFill/>
          <a:ln>
            <a:solidFill>
              <a:srgbClr val="0307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5507A95-391E-4E06-ABF1-F9F74AA571C7}"/>
              </a:ext>
            </a:extLst>
          </p:cNvPr>
          <p:cNvSpPr/>
          <p:nvPr/>
        </p:nvSpPr>
        <p:spPr>
          <a:xfrm>
            <a:off x="5128665" y="4303875"/>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566B3F7-C502-44E2-B60C-86AB896E2C84}"/>
              </a:ext>
            </a:extLst>
          </p:cNvPr>
          <p:cNvSpPr/>
          <p:nvPr/>
        </p:nvSpPr>
        <p:spPr>
          <a:xfrm>
            <a:off x="5323902" y="5019373"/>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6E4223D-3A02-4EFB-8363-E56EBD633D51}"/>
              </a:ext>
            </a:extLst>
          </p:cNvPr>
          <p:cNvSpPr/>
          <p:nvPr/>
        </p:nvSpPr>
        <p:spPr>
          <a:xfrm>
            <a:off x="4883141" y="4414523"/>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9E0FA25-8DC4-44F5-BBC7-7AE1B99DC9AD}"/>
              </a:ext>
            </a:extLst>
          </p:cNvPr>
          <p:cNvSpPr/>
          <p:nvPr/>
        </p:nvSpPr>
        <p:spPr>
          <a:xfrm>
            <a:off x="343849" y="3658773"/>
            <a:ext cx="2557944" cy="584775"/>
          </a:xfrm>
          <a:prstGeom prst="rect">
            <a:avLst/>
          </a:prstGeom>
        </p:spPr>
        <p:txBody>
          <a:bodyPr wrap="none">
            <a:spAutoFit/>
          </a:bodyPr>
          <a:lstStyle/>
          <a:p>
            <a:r>
              <a:rPr lang="en-US"/>
              <a:t>Water Droplet</a:t>
            </a:r>
          </a:p>
        </p:txBody>
      </p:sp>
      <p:sp>
        <p:nvSpPr>
          <p:cNvPr id="39" name="Rectangle 38">
            <a:extLst>
              <a:ext uri="{FF2B5EF4-FFF2-40B4-BE49-F238E27FC236}">
                <a16:creationId xmlns:a16="http://schemas.microsoft.com/office/drawing/2014/main" id="{C9A63FEB-1514-4382-A2F9-0B7AE7864633}"/>
              </a:ext>
            </a:extLst>
          </p:cNvPr>
          <p:cNvSpPr/>
          <p:nvPr/>
        </p:nvSpPr>
        <p:spPr>
          <a:xfrm>
            <a:off x="957879" y="6180769"/>
            <a:ext cx="7476903"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2800">
                <a:solidFill>
                  <a:schemeClr val="bg1"/>
                </a:solidFill>
              </a:rPr>
              <a:t>Doubling Heat Does Not Double Temperature</a:t>
            </a:r>
          </a:p>
        </p:txBody>
      </p:sp>
    </p:spTree>
    <p:extLst>
      <p:ext uri="{BB962C8B-B14F-4D97-AF65-F5344CB8AC3E}">
        <p14:creationId xmlns:p14="http://schemas.microsoft.com/office/powerpoint/2010/main" val="336112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38" presetClass="path" presetSubtype="0" repeatCount="indefinite" autoRev="1" fill="hold" grpId="0" nodeType="withEffect">
                                  <p:stCondLst>
                                    <p:cond delay="0"/>
                                  </p:stCondLst>
                                  <p:childTnLst>
                                    <p:animMotion origin="layout" path="M -4.16667E-6 0.00672 C 0.00434 0.00579 -0.00295 0.01088 -0.00156 0.01343 C -0.00104 0.00926 0.00105 0.00394 0.00105 0.0007 C 0.00487 0.00255 0.00591 0.00787 0.00643 0.01181 C 0.00695 0.00787 0.00695 0.00996 0.0073 0.00625 C 0.0073 0.00996 0.00139 0.00325 0.00296 0.00718 C 0.00296 0.00764 0.00643 0.00325 0.00695 0.00139 C 0.00695 -0.00069 0.00191 -0.00023 0.00296 0.00232 C 0.00348 0.00579 0.00348 0.01065 0.00782 0.01551 C 0.00834 0.01158 0.00487 0.00579 0.00539 0.00232 C 0.00539 0.00579 0.0073 0.0088 0.0073 0.0125 C 0.00782 0.0088 0.00886 0.01135 0.00886 0.00764 C 0.00938 0.01135 0.00834 0.00371 0.00886 0.00764 C 0.00938 0.00371 0.0099 0.0007 0.0099 -0.00254 C 0.01025 0.0007 0.00938 0.00926 0.0099 0.01343 C 0.0099 0.00926 0.01025 0.00579 0.01025 0.00232 C 0.01129 0.00579 0.01129 0.00926 0.01129 0.01343 C 0.01181 0.00926 0.01233 0.00926 0.01337 0.00579 " pathEditMode="relative" rAng="0" ptsTypes="AAAAAAAAAAAAAAAAAA">
                                      <p:cBhvr>
                                        <p:cTn id="49" dur="5000" fill="hold"/>
                                        <p:tgtEl>
                                          <p:spTgt spid="6"/>
                                        </p:tgtEl>
                                        <p:attrNameLst>
                                          <p:attrName>ppt_x</p:attrName>
                                          <p:attrName>ppt_y</p:attrName>
                                        </p:attrNameLst>
                                      </p:cBhvr>
                                      <p:rCtr x="57300" y="-2300"/>
                                    </p:animMotion>
                                  </p:childTnLst>
                                </p:cTn>
                              </p:par>
                              <p:par>
                                <p:cTn id="50" presetID="38" presetClass="path" presetSubtype="0" repeatCount="indefinite" autoRev="1" fill="hold" grpId="0" nodeType="withEffect">
                                  <p:stCondLst>
                                    <p:cond delay="100"/>
                                  </p:stCondLst>
                                  <p:childTnLst>
                                    <p:animMotion origin="layout" path="M 2.77778E-7 0.00672 C 0.00434 0.00579 -0.00295 0.01088 -0.00156 0.01343 C -0.00104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4 0.00885 0.00764 C 0.00937 0.01134 0.00833 0.00371 0.00885 0.00764 C 0.00937 0.00371 0.0099 0.0007 0.0099 -0.00254 C 0.01024 0.0007 0.00937 0.00926 0.0099 0.01343 C 0.0099 0.00926 0.01024 0.00579 0.01024 0.00232 C 0.01128 0.00579 0.01128 0.00926 0.01128 0.01343 C 0.01181 0.00926 0.01233 0.00926 0.01337 0.00579 " pathEditMode="relative" rAng="0" ptsTypes="AAAAAAAAAAAAAAAAAA">
                                      <p:cBhvr>
                                        <p:cTn id="51" dur="5000" fill="hold"/>
                                        <p:tgtEl>
                                          <p:spTgt spid="7"/>
                                        </p:tgtEl>
                                        <p:attrNameLst>
                                          <p:attrName>ppt_x</p:attrName>
                                          <p:attrName>ppt_y</p:attrName>
                                        </p:attrNameLst>
                                      </p:cBhvr>
                                      <p:rCtr x="57300" y="-2300"/>
                                    </p:animMotion>
                                  </p:childTnLst>
                                </p:cTn>
                              </p:par>
                              <p:par>
                                <p:cTn id="52" presetID="38" presetClass="path" presetSubtype="0" repeatCount="indefinite" autoRev="1" fill="hold" grpId="0" nodeType="withEffect">
                                  <p:stCondLst>
                                    <p:cond delay="200"/>
                                  </p:stCondLst>
                                  <p:childTnLst>
                                    <p:animMotion origin="layout" path="M 2.77556E-17 0.00672 C 0.00434 0.00579 -0.00295 0.01088 -0.00156 0.01343 C -0.00104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5 0.00885 0.00764 C 0.00938 0.01135 0.00833 0.00371 0.00885 0.00764 C 0.00938 0.00371 0.0099 0.0007 0.0099 -0.00254 C 0.01024 0.0007 0.00938 0.00926 0.0099 0.01343 C 0.0099 0.00926 0.01024 0.00579 0.01024 0.00232 C 0.01128 0.00579 0.01128 0.00926 0.01128 0.01343 C 0.01181 0.00926 0.01233 0.00926 0.01337 0.00579 " pathEditMode="relative" rAng="0" ptsTypes="AAAAAAAAAAAAAAAAAA">
                                      <p:cBhvr>
                                        <p:cTn id="53" dur="5000" fill="hold"/>
                                        <p:tgtEl>
                                          <p:spTgt spid="8"/>
                                        </p:tgtEl>
                                        <p:attrNameLst>
                                          <p:attrName>ppt_x</p:attrName>
                                          <p:attrName>ppt_y</p:attrName>
                                        </p:attrNameLst>
                                      </p:cBhvr>
                                      <p:rCtr x="57300" y="-2300"/>
                                    </p:animMotion>
                                  </p:childTnLst>
                                </p:cTn>
                              </p:par>
                              <p:par>
                                <p:cTn id="54" presetID="38" presetClass="path" presetSubtype="0" repeatCount="indefinite" autoRev="1" fill="hold" grpId="0" nodeType="withEffect">
                                  <p:stCondLst>
                                    <p:cond delay="300"/>
                                  </p:stCondLst>
                                  <p:childTnLst>
                                    <p:animMotion origin="layout" path="M -1.66667E-6 0.00672 C 0.00434 0.00579 -0.00295 0.01088 -0.00156 0.01343 C -0.00104 0.00926 0.00104 0.00394 0.00104 0.0007 C 0.00486 0.00255 0.0059 0.00787 0.00643 0.01181 C 0.00695 0.00787 0.00695 0.00996 0.00729 0.00625 C 0.00729 0.00996 0.00139 0.00324 0.00295 0.00718 C 0.00295 0.00764 0.00643 0.00324 0.00695 0.00139 C 0.00695 -0.00069 0.00191 -0.00023 0.00295 0.00232 C 0.00347 0.00579 0.00347 0.01065 0.00781 0.01551 C 0.00834 0.01158 0.00486 0.00579 0.00538 0.00232 C 0.00538 0.00579 0.00729 0.0088 0.00729 0.0125 C 0.00781 0.0088 0.00886 0.01135 0.00886 0.00764 C 0.00938 0.01135 0.00834 0.00371 0.00886 0.00764 C 0.00938 0.00371 0.0099 0.0007 0.0099 -0.00254 C 0.01024 0.0007 0.00938 0.00926 0.0099 0.01343 C 0.0099 0.00926 0.01024 0.00579 0.01024 0.00232 C 0.01129 0.00579 0.01129 0.00926 0.01129 0.01343 C 0.01181 0.00926 0.01233 0.00926 0.01337 0.00579 " pathEditMode="relative" rAng="0" ptsTypes="AAAAAAAAAAAAAAAAAA">
                                      <p:cBhvr>
                                        <p:cTn id="55" dur="5000" fill="hold"/>
                                        <p:tgtEl>
                                          <p:spTgt spid="9"/>
                                        </p:tgtEl>
                                        <p:attrNameLst>
                                          <p:attrName>ppt_x</p:attrName>
                                          <p:attrName>ppt_y</p:attrName>
                                        </p:attrNameLst>
                                      </p:cBhvr>
                                      <p:rCtr x="57300" y="-2300"/>
                                    </p:animMotion>
                                  </p:childTnLst>
                                </p:cTn>
                              </p:par>
                              <p:par>
                                <p:cTn id="56" presetID="38" presetClass="path" presetSubtype="0" repeatCount="indefinite" autoRev="1" fill="hold" grpId="0" nodeType="withEffect">
                                  <p:stCondLst>
                                    <p:cond delay="100"/>
                                  </p:stCondLst>
                                  <p:childTnLst>
                                    <p:animMotion origin="layout" path="M 4.44444E-6 0.00672 C 0.00434 0.00579 -0.00296 0.01088 -0.00157 0.01343 C -0.00105 0.00926 0.00104 0.00394 0.00104 0.0007 C 0.00486 0.00255 0.0059 0.00787 0.00642 0.01181 C 0.00694 0.00787 0.00694 0.00996 0.00729 0.00625 C 0.00729 0.00996 0.00138 0.00324 0.00295 0.00718 C 0.00295 0.00764 0.00642 0.00324 0.00694 0.00139 C 0.00694 -0.00069 0.00191 -0.00023 0.00295 0.00232 C 0.00347 0.00579 0.00347 0.01065 0.00781 0.01551 C 0.00833 0.01158 0.00486 0.00579 0.00538 0.00232 C 0.00538 0.00579 0.00729 0.0088 0.00729 0.0125 C 0.00781 0.0088 0.00885 0.01135 0.00885 0.00764 C 0.00937 0.01135 0.00833 0.00371 0.00885 0.00764 C 0.00937 0.00371 0.00989 0.0007 0.00989 -0.00254 C 0.01024 0.0007 0.00937 0.00926 0.00989 0.01343 C 0.00989 0.00926 0.01024 0.00579 0.01024 0.00232 C 0.01128 0.00579 0.01128 0.00926 0.01128 0.01343 C 0.0118 0.00926 0.01232 0.00926 0.01336 0.00579 " pathEditMode="relative" rAng="0" ptsTypes="AAAAAAAAAAAAAAAAAA">
                                      <p:cBhvr>
                                        <p:cTn id="57" dur="5000" fill="hold"/>
                                        <p:tgtEl>
                                          <p:spTgt spid="10"/>
                                        </p:tgtEl>
                                        <p:attrNameLst>
                                          <p:attrName>ppt_x</p:attrName>
                                          <p:attrName>ppt_y</p:attrName>
                                        </p:attrNameLst>
                                      </p:cBhvr>
                                      <p:rCtr x="57300" y="-2300"/>
                                    </p:animMotion>
                                  </p:childTnLst>
                                </p:cTn>
                              </p:par>
                              <p:par>
                                <p:cTn id="58" presetID="38" presetClass="path" presetSubtype="0" repeatCount="indefinite" autoRev="1" fill="hold" grpId="0" nodeType="withEffect">
                                  <p:stCondLst>
                                    <p:cond delay="300"/>
                                  </p:stCondLst>
                                  <p:childTnLst>
                                    <p:animMotion origin="layout" path="M 2.5E-6 0.00672 C 0.00434 0.00579 -0.00295 0.01088 -0.00156 0.01343 C -0.00104 0.00926 0.00104 0.00394 0.00104 0.0007 C 0.00486 0.00255 0.0059 0.00788 0.00642 0.01181 C 0.00694 0.00788 0.00694 0.00996 0.00729 0.00625 C 0.00729 0.00996 0.00139 0.00325 0.00295 0.00718 C 0.00295 0.00764 0.00642 0.00325 0.00694 0.00139 C 0.00694 -0.00069 0.00191 -0.00023 0.00295 0.00232 C 0.00347 0.00579 0.00347 0.01065 0.00781 0.01551 C 0.00833 0.01158 0.00486 0.00579 0.00538 0.00232 C 0.00538 0.00579 0.00729 0.0088 0.00729 0.0125 C 0.00781 0.0088 0.00885 0.01135 0.00885 0.00764 C 0.00937 0.01135 0.00833 0.00371 0.00885 0.00764 C 0.00937 0.00371 0.00989 0.0007 0.00989 -0.00254 C 0.01024 0.0007 0.00937 0.00926 0.00989 0.01343 C 0.00989 0.00926 0.01024 0.00579 0.01024 0.00232 C 0.01128 0.00579 0.01128 0.00926 0.01128 0.01343 C 0.0118 0.00926 0.01232 0.00926 0.01337 0.00579 " pathEditMode="relative" rAng="0" ptsTypes="AAAAAAAAAAAAAAAAAA">
                                      <p:cBhvr>
                                        <p:cTn id="59" dur="5000" fill="hold"/>
                                        <p:tgtEl>
                                          <p:spTgt spid="11"/>
                                        </p:tgtEl>
                                        <p:attrNameLst>
                                          <p:attrName>ppt_x</p:attrName>
                                          <p:attrName>ppt_y</p:attrName>
                                        </p:attrNameLst>
                                      </p:cBhvr>
                                      <p:rCtr x="57300" y="-2300"/>
                                    </p:animMotion>
                                  </p:childTnLst>
                                </p:cTn>
                              </p:par>
                              <p:par>
                                <p:cTn id="60" presetID="38" presetClass="path" presetSubtype="0" repeatCount="indefinite" autoRev="1" fill="hold" grpId="0" nodeType="withEffect">
                                  <p:stCondLst>
                                    <p:cond delay="0"/>
                                  </p:stCondLst>
                                  <p:childTnLst>
                                    <p:animMotion origin="layout" path="M 3.61111E-6 0.00672 C 0.00434 0.00579 -0.00295 0.01088 -0.00157 0.01343 C -0.00105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5 0.00885 0.00764 C 0.00937 0.01135 0.00833 0.00371 0.00885 0.00764 C 0.00937 0.00371 0.00989 0.0007 0.00989 -0.00254 C 0.01024 0.0007 0.00937 0.00926 0.00989 0.01343 C 0.00989 0.00926 0.01024 0.00579 0.01024 0.00232 C 0.01128 0.00579 0.01128 0.00926 0.01128 0.01343 C 0.0118 0.00926 0.01232 0.00926 0.01336 0.00579 " pathEditMode="relative" rAng="0" ptsTypes="AAAAAAAAAAAAAAAAAA">
                                      <p:cBhvr>
                                        <p:cTn id="61" dur="5000" fill="hold"/>
                                        <p:tgtEl>
                                          <p:spTgt spid="13"/>
                                        </p:tgtEl>
                                        <p:attrNameLst>
                                          <p:attrName>ppt_x</p:attrName>
                                          <p:attrName>ppt_y</p:attrName>
                                        </p:attrNameLst>
                                      </p:cBhvr>
                                      <p:rCtr x="57300" y="-2300"/>
                                    </p:animMotion>
                                  </p:childTnLst>
                                </p:cTn>
                              </p:par>
                              <p:par>
                                <p:cTn id="62" presetID="38" presetClass="path" presetSubtype="0" repeatCount="indefinite" autoRev="1" fill="hold" grpId="0" nodeType="withEffect">
                                  <p:stCondLst>
                                    <p:cond delay="300"/>
                                  </p:stCondLst>
                                  <p:childTnLst>
                                    <p:animMotion origin="layout" path="M -5.55556E-7 0.00671 C 0.00434 0.00579 -0.00295 0.01088 -0.00156 0.01343 C -0.00104 0.00926 0.00104 0.00394 0.00104 0.00069 C 0.00486 0.00255 0.0059 0.00787 0.00642 0.01181 C 0.00695 0.00787 0.00695 0.00995 0.00729 0.00625 C 0.00729 0.00995 0.00139 0.00324 0.00295 0.00718 C 0.00295 0.00764 0.00642 0.00324 0.00695 0.00139 C 0.00695 -0.00069 0.00191 -0.00023 0.00295 0.00232 C 0.00347 0.00579 0.00347 0.01065 0.00781 0.01551 C 0.00833 0.01157 0.00486 0.00579 0.00538 0.00232 C 0.00538 0.00579 0.00729 0.0088 0.00729 0.0125 C 0.00781 0.0088 0.00885 0.01134 0.00885 0.00764 C 0.00938 0.01134 0.00833 0.0037 0.00885 0.00764 C 0.00938 0.0037 0.0099 0.00069 0.0099 -0.00255 C 0.01024 0.00069 0.00938 0.00926 0.0099 0.01343 C 0.0099 0.00926 0.01024 0.00579 0.01024 0.00232 C 0.01129 0.00579 0.01129 0.00926 0.01129 0.01343 C 0.01181 0.00926 0.01233 0.00926 0.01337 0.00579 " pathEditMode="relative" rAng="0" ptsTypes="AAAAAAAAAAAAAAAAAA">
                                      <p:cBhvr>
                                        <p:cTn id="63" dur="5000" fill="hold"/>
                                        <p:tgtEl>
                                          <p:spTgt spid="14"/>
                                        </p:tgtEl>
                                        <p:attrNameLst>
                                          <p:attrName>ppt_x</p:attrName>
                                          <p:attrName>ppt_y</p:attrName>
                                        </p:attrNameLst>
                                      </p:cBhvr>
                                      <p:rCtr x="57300" y="-2300"/>
                                    </p:animMotion>
                                  </p:childTnLst>
                                </p:cTn>
                              </p:par>
                              <p:par>
                                <p:cTn id="64" presetID="38" presetClass="path" presetSubtype="0" repeatCount="indefinite" autoRev="1" fill="hold" grpId="0" nodeType="withEffect">
                                  <p:stCondLst>
                                    <p:cond delay="0"/>
                                  </p:stCondLst>
                                  <p:childTnLst>
                                    <p:animMotion origin="layout" path="M 3.33333E-6 0.00671 C 0.00434 0.00578 -0.00295 0.01088 -0.00157 0.01342 C -0.00104 0.00926 0.00104 0.00393 0.00104 0.00069 C 0.00486 0.00254 0.0059 0.00787 0.00642 0.0118 C 0.00694 0.00787 0.00694 0.00995 0.00729 0.00625 C 0.00729 0.00995 0.00139 0.00324 0.00295 0.00717 C 0.00295 0.00763 0.00642 0.00324 0.00694 0.00138 C 0.00694 -0.0007 0.00191 -0.00024 0.00295 0.00231 C 0.00347 0.00578 0.00347 0.01064 0.00781 0.01551 C 0.00833 0.01157 0.00486 0.00578 0.00538 0.00231 C 0.00538 0.00578 0.00729 0.00879 0.00729 0.0125 C 0.00781 0.00879 0.00885 0.01134 0.00885 0.00763 C 0.00937 0.01134 0.00833 0.0037 0.00885 0.00763 C 0.00937 0.0037 0.00989 0.00069 0.00989 -0.00255 C 0.01024 0.00069 0.00937 0.00926 0.00989 0.01342 C 0.00989 0.00926 0.01024 0.00578 0.01024 0.00231 C 0.01128 0.00578 0.01128 0.00926 0.01128 0.01342 C 0.0118 0.00926 0.01232 0.00926 0.01336 0.00578 " pathEditMode="relative" rAng="0" ptsTypes="AAAAAAAAAAAAAAAAAA">
                                      <p:cBhvr>
                                        <p:cTn id="65" dur="5000" fill="hold"/>
                                        <p:tgtEl>
                                          <p:spTgt spid="15"/>
                                        </p:tgtEl>
                                        <p:attrNameLst>
                                          <p:attrName>ppt_x</p:attrName>
                                          <p:attrName>ppt_y</p:attrName>
                                        </p:attrNameLst>
                                      </p:cBhvr>
                                      <p:rCtr x="57300" y="-2300"/>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1"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1"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500"/>
                                        <p:tgtEl>
                                          <p:spTgt spid="31"/>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par>
                                <p:cTn id="92" presetID="10" presetClass="entr" presetSubtype="0" fill="hold" grpId="1"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grpId="1"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par>
                                <p:cTn id="101" presetID="38" presetClass="path" presetSubtype="0" repeatCount="indefinite" autoRev="1" fill="hold" grpId="0" nodeType="withEffect">
                                  <p:stCondLst>
                                    <p:cond delay="0"/>
                                  </p:stCondLst>
                                  <p:childTnLst>
                                    <p:animMotion origin="layout" path="M -3.88889E-6 0.00671 C 0.00434 0.00579 -0.00295 0.01088 -0.00156 0.01343 C -0.00104 0.00926 0.00105 0.00394 0.00105 0.00069 C 0.00487 0.00255 0.00591 0.00787 0.00643 0.01181 C 0.00695 0.00787 0.00695 0.00995 0.0073 0.00625 C 0.0073 0.00995 0.00139 0.00324 0.00296 0.00718 C 0.00296 0.00764 0.00643 0.00324 0.00695 0.00139 C 0.00695 -0.00069 0.00191 -0.00023 0.00296 0.00231 C 0.00348 0.00579 0.00348 0.01065 0.00782 0.01551 C 0.00834 0.01157 0.00487 0.00579 0.00539 0.00231 C 0.00539 0.00579 0.0073 0.0088 0.0073 0.0125 C 0.00782 0.0088 0.00886 0.01134 0.00886 0.00764 C 0.00938 0.01134 0.00834 0.0037 0.00886 0.00764 C 0.00938 0.0037 0.0099 0.00069 0.0099 -0.00255 C 0.01025 0.00069 0.00938 0.00926 0.0099 0.01343 C 0.0099 0.00926 0.01025 0.00579 0.01025 0.00231 C 0.01129 0.00579 0.01129 0.00926 0.01129 0.01343 C 0.01181 0.00926 0.01233 0.00926 0.01337 0.00579 " pathEditMode="relative" rAng="0" ptsTypes="AAAAAAAAAAAAAAAAAA">
                                      <p:cBhvr>
                                        <p:cTn id="102" dur="5000" fill="hold"/>
                                        <p:tgtEl>
                                          <p:spTgt spid="28"/>
                                        </p:tgtEl>
                                        <p:attrNameLst>
                                          <p:attrName>ppt_x</p:attrName>
                                          <p:attrName>ppt_y</p:attrName>
                                        </p:attrNameLst>
                                      </p:cBhvr>
                                      <p:rCtr x="57300" y="-2300"/>
                                    </p:animMotion>
                                  </p:childTnLst>
                                </p:cTn>
                              </p:par>
                              <p:par>
                                <p:cTn id="103" presetID="38" presetClass="path" presetSubtype="0" repeatCount="indefinite" autoRev="1" fill="hold" grpId="0" nodeType="withEffect">
                                  <p:stCondLst>
                                    <p:cond delay="100"/>
                                  </p:stCondLst>
                                  <p:childTnLst>
                                    <p:animMotion origin="layout" path="M -3.05556E-6 0.00671 C 0.00434 0.00579 -0.00295 0.01088 -0.00156 0.01343 C -0.00104 0.00926 0.00104 0.00393 0.00104 0.00069 C 0.00486 0.00255 0.00591 0.00787 0.00643 0.0118 C 0.00695 0.00787 0.00695 0.00995 0.00729 0.00625 C 0.00729 0.00995 0.00139 0.00324 0.00295 0.00718 C 0.00295 0.00764 0.00643 0.00324 0.00695 0.00139 C 0.00695 -0.0007 0.00191 -0.00023 0.00295 0.00231 C 0.00348 0.00579 0.00348 0.01065 0.00782 0.01551 C 0.00834 0.01157 0.00486 0.00579 0.00539 0.00231 C 0.00539 0.00579 0.00729 0.0088 0.00729 0.0125 C 0.00782 0.0088 0.00886 0.01134 0.00886 0.00764 C 0.00938 0.01134 0.00834 0.0037 0.00886 0.00764 C 0.00938 0.0037 0.0099 0.00069 0.0099 -0.00255 C 0.01025 0.00069 0.00938 0.00926 0.0099 0.01343 C 0.0099 0.00926 0.01025 0.00579 0.01025 0.00231 C 0.01129 0.00579 0.01129 0.00926 0.01129 0.01343 C 0.01181 0.00926 0.01233 0.00926 0.01337 0.00579 " pathEditMode="relative" rAng="0" ptsTypes="AAAAAAAAAAAAAAAAAA">
                                      <p:cBhvr>
                                        <p:cTn id="104" dur="5000" fill="hold"/>
                                        <p:tgtEl>
                                          <p:spTgt spid="29"/>
                                        </p:tgtEl>
                                        <p:attrNameLst>
                                          <p:attrName>ppt_x</p:attrName>
                                          <p:attrName>ppt_y</p:attrName>
                                        </p:attrNameLst>
                                      </p:cBhvr>
                                      <p:rCtr x="57300" y="-2300"/>
                                    </p:animMotion>
                                  </p:childTnLst>
                                </p:cTn>
                              </p:par>
                              <p:par>
                                <p:cTn id="105" presetID="38" presetClass="path" presetSubtype="0" repeatCount="indefinite" autoRev="1" fill="hold" grpId="0" nodeType="withEffect">
                                  <p:stCondLst>
                                    <p:cond delay="200"/>
                                  </p:stCondLst>
                                  <p:childTnLst>
                                    <p:animMotion origin="layout" path="M -3.33333E-6 0.00671 C 0.00434 0.00579 -0.00295 0.01088 -0.00156 0.01342 C -0.00104 0.00926 0.00105 0.00393 0.00105 0.00069 C 0.00486 0.00255 0.00591 0.00787 0.00643 0.0118 C 0.00695 0.00787 0.00695 0.00995 0.0073 0.00625 C 0.0073 0.00995 0.00139 0.00324 0.00295 0.00717 C 0.00295 0.00764 0.00643 0.00324 0.00695 0.00139 C 0.00695 -0.0007 0.00191 -0.00023 0.00295 0.00231 C 0.00348 0.00579 0.00348 0.01065 0.00782 0.01551 C 0.00834 0.01157 0.00486 0.00579 0.00539 0.00231 C 0.00539 0.00579 0.0073 0.0088 0.0073 0.0125 C 0.00782 0.0088 0.00886 0.01134 0.00886 0.00764 C 0.00938 0.01134 0.00834 0.0037 0.00886 0.00764 C 0.00938 0.0037 0.0099 0.00069 0.0099 -0.00255 C 0.01025 0.00069 0.00938 0.00926 0.0099 0.01342 C 0.0099 0.00926 0.01025 0.00579 0.01025 0.00231 C 0.01129 0.00579 0.01129 0.00926 0.01129 0.01342 C 0.01181 0.00926 0.01233 0.00926 0.01337 0.00579 " pathEditMode="relative" rAng="0" ptsTypes="AAAAAAAAAAAAAAAAAA">
                                      <p:cBhvr>
                                        <p:cTn id="106" dur="5000" fill="hold"/>
                                        <p:tgtEl>
                                          <p:spTgt spid="30"/>
                                        </p:tgtEl>
                                        <p:attrNameLst>
                                          <p:attrName>ppt_x</p:attrName>
                                          <p:attrName>ppt_y</p:attrName>
                                        </p:attrNameLst>
                                      </p:cBhvr>
                                      <p:rCtr x="57300" y="-2300"/>
                                    </p:animMotion>
                                  </p:childTnLst>
                                </p:cTn>
                              </p:par>
                              <p:par>
                                <p:cTn id="107" presetID="38" presetClass="path" presetSubtype="0" repeatCount="indefinite" autoRev="1" fill="hold" grpId="0" nodeType="withEffect">
                                  <p:stCondLst>
                                    <p:cond delay="300"/>
                                  </p:stCondLst>
                                  <p:childTnLst>
                                    <p:animMotion origin="layout" path="M 5E-6 0.00671 C 0.00435 0.00579 -0.00295 0.01088 -0.00157 0.01343 C -0.00105 0.00926 0.00105 0.00394 0.00105 0.0007 C 0.00487 0.00255 0.0059 0.00787 0.00643 0.01181 C 0.00694 0.00787 0.00694 0.00995 0.0073 0.00625 C 0.0073 0.00995 0.00138 0.00324 0.00295 0.00718 C 0.00295 0.00764 0.00643 0.00324 0.00694 0.00139 C 0.00694 -0.00069 0.0019 -0.00023 0.00295 0.00232 C 0.00348 0.00579 0.00348 0.01065 0.00782 0.01551 C 0.00833 0.01157 0.00487 0.00579 0.00538 0.00232 C 0.00538 0.00579 0.0073 0.0088 0.0073 0.0125 C 0.00782 0.0088 0.00885 0.01134 0.00885 0.00764 C 0.00938 0.01134 0.00833 0.0037 0.00885 0.00764 C 0.00938 0.0037 0.00989 0.0007 0.00989 -0.00255 C 0.01025 0.0007 0.00938 0.00926 0.00989 0.01343 C 0.00989 0.00926 0.01025 0.00579 0.01025 0.00232 C 0.01129 0.00579 0.01129 0.00926 0.01129 0.01343 C 0.01181 0.00926 0.01233 0.00926 0.01337 0.00579 " pathEditMode="relative" rAng="0" ptsTypes="AAAAAAAAAAAAAAAAAA">
                                      <p:cBhvr>
                                        <p:cTn id="108" dur="5000" fill="hold"/>
                                        <p:tgtEl>
                                          <p:spTgt spid="31"/>
                                        </p:tgtEl>
                                        <p:attrNameLst>
                                          <p:attrName>ppt_x</p:attrName>
                                          <p:attrName>ppt_y</p:attrName>
                                        </p:attrNameLst>
                                      </p:cBhvr>
                                      <p:rCtr x="57300" y="-2300"/>
                                    </p:animMotion>
                                  </p:childTnLst>
                                </p:cTn>
                              </p:par>
                              <p:par>
                                <p:cTn id="109" presetID="38" presetClass="path" presetSubtype="0" repeatCount="indefinite" autoRev="1" fill="hold" grpId="0" nodeType="withEffect">
                                  <p:stCondLst>
                                    <p:cond delay="100"/>
                                  </p:stCondLst>
                                  <p:childTnLst>
                                    <p:animMotion origin="layout" path="M 1.11111E-6 0.00671 C 0.00434 0.00579 -0.00295 0.01088 -0.00156 0.01343 C -0.00104 0.00926 0.00104 0.00394 0.00104 0.00069 C 0.00486 0.00255 0.0059 0.00787 0.00642 0.01181 C 0.00694 0.00787 0.00694 0.00995 0.00729 0.00625 C 0.00729 0.00995 0.00139 0.00324 0.00295 0.00718 C 0.00295 0.00764 0.00642 0.00324 0.00694 0.00139 C 0.00694 -0.00069 0.00191 -0.00023 0.00295 0.00232 C 0.00347 0.00579 0.00347 0.01065 0.00781 0.01551 C 0.00833 0.01157 0.00486 0.00579 0.00538 0.00232 C 0.00538 0.00579 0.00729 0.0088 0.00729 0.0125 C 0.00781 0.0088 0.00885 0.01134 0.00885 0.00764 C 0.00937 0.01134 0.00833 0.0037 0.00885 0.00764 C 0.00937 0.0037 0.00989 0.00069 0.00989 -0.00255 C 0.01024 0.00069 0.00937 0.00926 0.00989 0.01343 C 0.00989 0.00926 0.01024 0.00579 0.01024 0.00232 C 0.01128 0.00579 0.01128 0.00926 0.01128 0.01343 C 0.0118 0.00926 0.01233 0.00926 0.01337 0.00579 " pathEditMode="relative" rAng="0" ptsTypes="AAAAAAAAAAAAAAAAAA">
                                      <p:cBhvr>
                                        <p:cTn id="110" dur="5000" fill="hold"/>
                                        <p:tgtEl>
                                          <p:spTgt spid="32"/>
                                        </p:tgtEl>
                                        <p:attrNameLst>
                                          <p:attrName>ppt_x</p:attrName>
                                          <p:attrName>ppt_y</p:attrName>
                                        </p:attrNameLst>
                                      </p:cBhvr>
                                      <p:rCtr x="57300" y="-2300"/>
                                    </p:animMotion>
                                  </p:childTnLst>
                                </p:cTn>
                              </p:par>
                              <p:par>
                                <p:cTn id="111" presetID="38" presetClass="path" presetSubtype="0" repeatCount="indefinite" autoRev="1" fill="hold" grpId="0" nodeType="withEffect">
                                  <p:stCondLst>
                                    <p:cond delay="300"/>
                                  </p:stCondLst>
                                  <p:childTnLst>
                                    <p:animMotion origin="layout" path="M -8.33333E-7 0.00671 C 0.00434 0.00579 -0.00295 0.01088 -0.00156 0.01343 C -0.00104 0.00926 0.00104 0.00394 0.00104 0.0007 C 0.00486 0.00255 0.0059 0.00787 0.00642 0.01181 C 0.00695 0.00787 0.00695 0.00996 0.00729 0.00625 C 0.00729 0.00996 0.00139 0.00324 0.00295 0.00718 C 0.00295 0.00764 0.00642 0.00324 0.00695 0.00139 C 0.00695 -0.00069 0.00191 -0.00023 0.00295 0.00232 C 0.00347 0.00579 0.00347 0.01065 0.00781 0.01551 C 0.00833 0.01158 0.00486 0.00579 0.00538 0.00232 C 0.00538 0.00579 0.00729 0.0088 0.00729 0.0125 C 0.00781 0.0088 0.00886 0.01134 0.00886 0.00764 C 0.00938 0.01134 0.00833 0.00371 0.00886 0.00764 C 0.00938 0.00371 0.0099 0.0007 0.0099 -0.00254 C 0.01024 0.0007 0.00938 0.00926 0.0099 0.01343 C 0.0099 0.00926 0.01024 0.00579 0.01024 0.00232 C 0.01129 0.00579 0.01129 0.00926 0.01129 0.01343 C 0.01181 0.00926 0.01233 0.00926 0.01337 0.00579 " pathEditMode="relative" rAng="0" ptsTypes="AAAAAAAAAAAAAAAAAA">
                                      <p:cBhvr>
                                        <p:cTn id="112" dur="5000" fill="hold"/>
                                        <p:tgtEl>
                                          <p:spTgt spid="33"/>
                                        </p:tgtEl>
                                        <p:attrNameLst>
                                          <p:attrName>ppt_x</p:attrName>
                                          <p:attrName>ppt_y</p:attrName>
                                        </p:attrNameLst>
                                      </p:cBhvr>
                                      <p:rCtr x="57300" y="-2300"/>
                                    </p:animMotion>
                                  </p:childTnLst>
                                </p:cTn>
                              </p:par>
                              <p:par>
                                <p:cTn id="113" presetID="38" presetClass="path" presetSubtype="0" repeatCount="indefinite" autoRev="1" fill="hold" grpId="0" nodeType="withEffect">
                                  <p:stCondLst>
                                    <p:cond delay="0"/>
                                  </p:stCondLst>
                                  <p:childTnLst>
                                    <p:animMotion origin="layout" path="M 2.77778E-7 0.00671 C 0.00434 0.00579 -0.00295 0.01088 -0.00156 0.01343 C -0.00104 0.00926 0.00104 0.00393 0.00104 0.00069 C 0.00486 0.00255 0.0059 0.00787 0.00642 0.0118 C 0.00694 0.00787 0.00694 0.00995 0.00729 0.00625 C 0.00729 0.00995 0.00139 0.00324 0.00295 0.00718 C 0.00295 0.00764 0.00642 0.00324 0.00694 0.00139 C 0.00694 -0.0007 0.00191 -0.00023 0.00295 0.00231 C 0.00347 0.00579 0.00347 0.01065 0.00781 0.01551 C 0.00833 0.01157 0.00486 0.00579 0.00538 0.00231 C 0.00538 0.00579 0.00729 0.0088 0.00729 0.0125 C 0.00781 0.0088 0.00885 0.01134 0.00885 0.00764 C 0.00937 0.01134 0.00833 0.0037 0.00885 0.00764 C 0.00937 0.0037 0.0099 0.00069 0.0099 -0.00255 C 0.01024 0.00069 0.00937 0.00926 0.0099 0.01343 C 0.0099 0.00926 0.01024 0.00579 0.01024 0.00231 C 0.01128 0.00579 0.01128 0.00926 0.01128 0.01343 C 0.01181 0.00926 0.01233 0.00926 0.01337 0.00579 " pathEditMode="relative" rAng="0" ptsTypes="AAAAAAAAAAAAAAAAAA">
                                      <p:cBhvr>
                                        <p:cTn id="114" dur="5000" fill="hold"/>
                                        <p:tgtEl>
                                          <p:spTgt spid="35"/>
                                        </p:tgtEl>
                                        <p:attrNameLst>
                                          <p:attrName>ppt_x</p:attrName>
                                          <p:attrName>ppt_y</p:attrName>
                                        </p:attrNameLst>
                                      </p:cBhvr>
                                      <p:rCtr x="57300" y="-2300"/>
                                    </p:animMotion>
                                  </p:childTnLst>
                                </p:cTn>
                              </p:par>
                              <p:par>
                                <p:cTn id="115" presetID="38" presetClass="path" presetSubtype="0" repeatCount="indefinite" autoRev="1" fill="hold" grpId="0" nodeType="withEffect">
                                  <p:stCondLst>
                                    <p:cond delay="300"/>
                                  </p:stCondLst>
                                  <p:childTnLst>
                                    <p:animMotion origin="layout" path="M -3.88889E-6 0.00671 C 0.00434 0.00578 -0.00295 0.01088 -0.00156 0.01342 C -0.00104 0.00926 0.00105 0.00393 0.00105 0.00069 C 0.00487 0.00254 0.00591 0.00787 0.00643 0.0118 C 0.00695 0.00787 0.00695 0.00995 0.0073 0.00625 C 0.0073 0.00995 0.00139 0.00324 0.00296 0.00717 C 0.00296 0.00764 0.00643 0.00324 0.00695 0.00139 C 0.00695 -0.0007 0.00191 -0.00023 0.00296 0.00231 C 0.00348 0.00578 0.00348 0.01065 0.00782 0.01551 C 0.00834 0.01157 0.00487 0.00578 0.00539 0.00231 C 0.00539 0.00578 0.0073 0.00879 0.0073 0.0125 C 0.00782 0.00879 0.00886 0.01134 0.00886 0.00764 C 0.00938 0.01134 0.00834 0.0037 0.00886 0.00764 C 0.00938 0.0037 0.0099 0.00069 0.0099 -0.00255 C 0.01025 0.00069 0.00938 0.00926 0.0099 0.01342 C 0.0099 0.00926 0.01025 0.00578 0.01025 0.00231 C 0.01129 0.00578 0.01129 0.00926 0.01129 0.01342 C 0.01181 0.00926 0.01233 0.00926 0.01337 0.00578 " pathEditMode="relative" rAng="0" ptsTypes="AAAAAAAAAAAAAAAAAA">
                                      <p:cBhvr>
                                        <p:cTn id="116" dur="5000" fill="hold"/>
                                        <p:tgtEl>
                                          <p:spTgt spid="36"/>
                                        </p:tgtEl>
                                        <p:attrNameLst>
                                          <p:attrName>ppt_x</p:attrName>
                                          <p:attrName>ppt_y</p:attrName>
                                        </p:attrNameLst>
                                      </p:cBhvr>
                                      <p:rCtr x="57300" y="-2300"/>
                                    </p:animMotion>
                                  </p:childTnLst>
                                </p:cTn>
                              </p:par>
                              <p:par>
                                <p:cTn id="117" presetID="38" presetClass="path" presetSubtype="0" repeatCount="indefinite" autoRev="1" fill="hold" grpId="0" nodeType="withEffect">
                                  <p:stCondLst>
                                    <p:cond delay="300"/>
                                  </p:stCondLst>
                                  <p:childTnLst>
                                    <p:animMotion origin="layout" path="M 0 0.00672 C 0.00434 0.00579 -0.00295 0.01088 -0.00156 0.01343 C -0.00104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5 0.00885 0.00764 C 0.00938 0.01135 0.00833 0.00371 0.00885 0.00764 C 0.00938 0.00371 0.0099 0.0007 0.0099 -0.00254 C 0.01024 0.0007 0.00938 0.00926 0.0099 0.01343 C 0.0099 0.00926 0.01024 0.00579 0.01024 0.00232 C 0.01128 0.00579 0.01128 0.00926 0.01128 0.01343 C 0.01181 0.00926 0.01233 0.00926 0.01337 0.00579 " pathEditMode="relative" rAng="0" ptsTypes="AAAAAAAAAAAAAAAAAA">
                                      <p:cBhvr>
                                        <p:cTn id="118" dur="5000" fill="hold"/>
                                        <p:tgtEl>
                                          <p:spTgt spid="37"/>
                                        </p:tgtEl>
                                        <p:attrNameLst>
                                          <p:attrName>ppt_x</p:attrName>
                                          <p:attrName>ppt_y</p:attrName>
                                        </p:attrNameLst>
                                      </p:cBhvr>
                                      <p:rCtr x="57300" y="-2300"/>
                                    </p:animMotion>
                                  </p:childTnLst>
                                </p:cTn>
                              </p:par>
                              <p:par>
                                <p:cTn id="119" presetID="10" presetClass="entr" presetSubtype="0" fill="hold" grpId="1" nodeType="withEffect">
                                  <p:stCondLst>
                                    <p:cond delay="30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500"/>
                                        <p:tgtEl>
                                          <p:spTgt spid="18"/>
                                        </p:tgtEl>
                                      </p:cBhvr>
                                    </p:animEffect>
                                  </p:childTnLst>
                                </p:cTn>
                              </p:par>
                              <p:par>
                                <p:cTn id="122" presetID="10" presetClass="entr" presetSubtype="0" fill="hold" grpId="1" nodeType="withEffect">
                                  <p:stCondLst>
                                    <p:cond delay="300"/>
                                  </p:stCondLst>
                                  <p:childTnLst>
                                    <p:set>
                                      <p:cBhvr>
                                        <p:cTn id="123" dur="1" fill="hold">
                                          <p:stCondLst>
                                            <p:cond delay="0"/>
                                          </p:stCondLst>
                                        </p:cTn>
                                        <p:tgtEl>
                                          <p:spTgt spid="19"/>
                                        </p:tgtEl>
                                        <p:attrNameLst>
                                          <p:attrName>style.visibility</p:attrName>
                                        </p:attrNameLst>
                                      </p:cBhvr>
                                      <p:to>
                                        <p:strVal val="visible"/>
                                      </p:to>
                                    </p:set>
                                    <p:animEffect transition="in" filter="fade">
                                      <p:cBhvr>
                                        <p:cTn id="124" dur="500"/>
                                        <p:tgtEl>
                                          <p:spTgt spid="19"/>
                                        </p:tgtEl>
                                      </p:cBhvr>
                                    </p:animEffect>
                                  </p:childTnLst>
                                </p:cTn>
                              </p:par>
                              <p:par>
                                <p:cTn id="125" presetID="10" presetClass="entr" presetSubtype="0" fill="hold" grpId="1" nodeType="withEffect">
                                  <p:stCondLst>
                                    <p:cond delay="300"/>
                                  </p:stCondLst>
                                  <p:childTnLst>
                                    <p:set>
                                      <p:cBhvr>
                                        <p:cTn id="126" dur="1" fill="hold">
                                          <p:stCondLst>
                                            <p:cond delay="0"/>
                                          </p:stCondLst>
                                        </p:cTn>
                                        <p:tgtEl>
                                          <p:spTgt spid="20"/>
                                        </p:tgtEl>
                                        <p:attrNameLst>
                                          <p:attrName>style.visibility</p:attrName>
                                        </p:attrNameLst>
                                      </p:cBhvr>
                                      <p:to>
                                        <p:strVal val="visible"/>
                                      </p:to>
                                    </p:set>
                                    <p:animEffect transition="in" filter="fade">
                                      <p:cBhvr>
                                        <p:cTn id="127" dur="500"/>
                                        <p:tgtEl>
                                          <p:spTgt spid="20"/>
                                        </p:tgtEl>
                                      </p:cBhvr>
                                    </p:animEffect>
                                  </p:childTnLst>
                                </p:cTn>
                              </p:par>
                              <p:par>
                                <p:cTn id="128" presetID="10" presetClass="entr" presetSubtype="0" fill="hold" grpId="1" nodeType="withEffect">
                                  <p:stCondLst>
                                    <p:cond delay="300"/>
                                  </p:stCondLst>
                                  <p:childTnLst>
                                    <p:set>
                                      <p:cBhvr>
                                        <p:cTn id="129" dur="1" fill="hold">
                                          <p:stCondLst>
                                            <p:cond delay="0"/>
                                          </p:stCondLst>
                                        </p:cTn>
                                        <p:tgtEl>
                                          <p:spTgt spid="21"/>
                                        </p:tgtEl>
                                        <p:attrNameLst>
                                          <p:attrName>style.visibility</p:attrName>
                                        </p:attrNameLst>
                                      </p:cBhvr>
                                      <p:to>
                                        <p:strVal val="visible"/>
                                      </p:to>
                                    </p:set>
                                    <p:animEffect transition="in" filter="fade">
                                      <p:cBhvr>
                                        <p:cTn id="130" dur="500"/>
                                        <p:tgtEl>
                                          <p:spTgt spid="21"/>
                                        </p:tgtEl>
                                      </p:cBhvr>
                                    </p:animEffect>
                                  </p:childTnLst>
                                </p:cTn>
                              </p:par>
                              <p:par>
                                <p:cTn id="131" presetID="10" presetClass="entr" presetSubtype="0" fill="hold" grpId="1" nodeType="withEffect">
                                  <p:stCondLst>
                                    <p:cond delay="300"/>
                                  </p:stCondLst>
                                  <p:childTnLst>
                                    <p:set>
                                      <p:cBhvr>
                                        <p:cTn id="132" dur="1" fill="hold">
                                          <p:stCondLst>
                                            <p:cond delay="0"/>
                                          </p:stCondLst>
                                        </p:cTn>
                                        <p:tgtEl>
                                          <p:spTgt spid="22"/>
                                        </p:tgtEl>
                                        <p:attrNameLst>
                                          <p:attrName>style.visibility</p:attrName>
                                        </p:attrNameLst>
                                      </p:cBhvr>
                                      <p:to>
                                        <p:strVal val="visible"/>
                                      </p:to>
                                    </p:set>
                                    <p:animEffect transition="in" filter="fade">
                                      <p:cBhvr>
                                        <p:cTn id="133" dur="500"/>
                                        <p:tgtEl>
                                          <p:spTgt spid="22"/>
                                        </p:tgtEl>
                                      </p:cBhvr>
                                    </p:animEffect>
                                  </p:childTnLst>
                                </p:cTn>
                              </p:par>
                              <p:par>
                                <p:cTn id="134" presetID="10" presetClass="entr" presetSubtype="0" fill="hold" grpId="1" nodeType="withEffect">
                                  <p:stCondLst>
                                    <p:cond delay="300"/>
                                  </p:stCondLst>
                                  <p:childTnLst>
                                    <p:set>
                                      <p:cBhvr>
                                        <p:cTn id="135" dur="1" fill="hold">
                                          <p:stCondLst>
                                            <p:cond delay="0"/>
                                          </p:stCondLst>
                                        </p:cTn>
                                        <p:tgtEl>
                                          <p:spTgt spid="23"/>
                                        </p:tgtEl>
                                        <p:attrNameLst>
                                          <p:attrName>style.visibility</p:attrName>
                                        </p:attrNameLst>
                                      </p:cBhvr>
                                      <p:to>
                                        <p:strVal val="visible"/>
                                      </p:to>
                                    </p:set>
                                    <p:animEffect transition="in" filter="fade">
                                      <p:cBhvr>
                                        <p:cTn id="136" dur="500"/>
                                        <p:tgtEl>
                                          <p:spTgt spid="23"/>
                                        </p:tgtEl>
                                      </p:cBhvr>
                                    </p:animEffect>
                                  </p:childTnLst>
                                </p:cTn>
                              </p:par>
                              <p:par>
                                <p:cTn id="137" presetID="10" presetClass="entr" presetSubtype="0" fill="hold" grpId="1" nodeType="withEffect">
                                  <p:stCondLst>
                                    <p:cond delay="30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par>
                                <p:cTn id="140" presetID="10" presetClass="entr" presetSubtype="0" fill="hold" grpId="1" nodeType="withEffect">
                                  <p:stCondLst>
                                    <p:cond delay="30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1" nodeType="withEffect">
                                  <p:stCondLst>
                                    <p:cond delay="300"/>
                                  </p:stCondLst>
                                  <p:childTnLst>
                                    <p:set>
                                      <p:cBhvr>
                                        <p:cTn id="144" dur="1" fill="hold">
                                          <p:stCondLst>
                                            <p:cond delay="0"/>
                                          </p:stCondLst>
                                        </p:cTn>
                                        <p:tgtEl>
                                          <p:spTgt spid="27"/>
                                        </p:tgtEl>
                                        <p:attrNameLst>
                                          <p:attrName>style.visibility</p:attrName>
                                        </p:attrNameLst>
                                      </p:cBhvr>
                                      <p:to>
                                        <p:strVal val="visible"/>
                                      </p:to>
                                    </p:set>
                                    <p:animEffect transition="in" filter="fade">
                                      <p:cBhvr>
                                        <p:cTn id="145" dur="500"/>
                                        <p:tgtEl>
                                          <p:spTgt spid="27"/>
                                        </p:tgtEl>
                                      </p:cBhvr>
                                    </p:animEffect>
                                  </p:childTnLst>
                                </p:cTn>
                              </p:par>
                              <p:par>
                                <p:cTn id="146" presetID="10" presetClass="entr" presetSubtype="0" fill="hold" grpId="0" nodeType="withEffect">
                                  <p:stCondLst>
                                    <p:cond delay="300"/>
                                  </p:stCondLst>
                                  <p:childTnLst>
                                    <p:set>
                                      <p:cBhvr>
                                        <p:cTn id="147" dur="1" fill="hold">
                                          <p:stCondLst>
                                            <p:cond delay="0"/>
                                          </p:stCondLst>
                                        </p:cTn>
                                        <p:tgtEl>
                                          <p:spTgt spid="24"/>
                                        </p:tgtEl>
                                        <p:attrNameLst>
                                          <p:attrName>style.visibility</p:attrName>
                                        </p:attrNameLst>
                                      </p:cBhvr>
                                      <p:to>
                                        <p:strVal val="visible"/>
                                      </p:to>
                                    </p:set>
                                    <p:animEffect transition="in" filter="fade">
                                      <p:cBhvr>
                                        <p:cTn id="148" dur="500"/>
                                        <p:tgtEl>
                                          <p:spTgt spid="24"/>
                                        </p:tgtEl>
                                      </p:cBhvr>
                                    </p:animEffect>
                                  </p:childTnLst>
                                </p:cTn>
                              </p:par>
                              <p:par>
                                <p:cTn id="149" presetID="38" presetClass="path" presetSubtype="0" repeatCount="indefinite" autoRev="1" fill="hold" grpId="0" nodeType="withEffect">
                                  <p:stCondLst>
                                    <p:cond delay="300"/>
                                  </p:stCondLst>
                                  <p:childTnLst>
                                    <p:animMotion origin="layout" path="M -1.94444E-6 0.00671 C 0.00434 0.00579 -0.00295 0.01088 -0.00156 0.01343 C -0.00104 0.00926 0.00104 0.00394 0.00104 0.00069 C 0.00486 0.00255 0.0059 0.00787 0.00643 0.01181 C 0.00695 0.00787 0.00695 0.00995 0.00729 0.00625 C 0.00729 0.00995 0.00139 0.00324 0.00295 0.00718 C 0.00295 0.00764 0.00643 0.00324 0.00695 0.00139 C 0.00695 -0.00069 0.00191 -0.00023 0.00295 0.00231 C 0.00347 0.00579 0.00347 0.01065 0.00781 0.01551 C 0.00834 0.01157 0.00486 0.00579 0.00538 0.00231 C 0.00538 0.00579 0.00729 0.0088 0.00729 0.0125 C 0.00781 0.0088 0.00886 0.01134 0.00886 0.00764 C 0.00938 0.01134 0.00834 0.0037 0.00886 0.00764 C 0.00938 0.0037 0.0099 0.00069 0.0099 -0.00255 C 0.01025 0.00069 0.00938 0.00926 0.0099 0.01343 C 0.0099 0.00926 0.01025 0.00579 0.01025 0.00231 C 0.01129 0.00579 0.01129 0.00926 0.01129 0.01343 C 0.01181 0.00926 0.01233 0.00926 0.01337 0.00579 " pathEditMode="relative" rAng="0" ptsTypes="AAAAAAAAAAAAAAAAAA">
                                      <p:cBhvr>
                                        <p:cTn id="150" dur="5000" fill="hold"/>
                                        <p:tgtEl>
                                          <p:spTgt spid="18"/>
                                        </p:tgtEl>
                                        <p:attrNameLst>
                                          <p:attrName>ppt_x</p:attrName>
                                          <p:attrName>ppt_y</p:attrName>
                                        </p:attrNameLst>
                                      </p:cBhvr>
                                      <p:rCtr x="57300" y="-2300"/>
                                    </p:animMotion>
                                  </p:childTnLst>
                                </p:cTn>
                              </p:par>
                              <p:par>
                                <p:cTn id="151" presetID="38" presetClass="path" presetSubtype="0" repeatCount="indefinite" autoRev="1" fill="hold" grpId="0" nodeType="withEffect">
                                  <p:stCondLst>
                                    <p:cond delay="400"/>
                                  </p:stCondLst>
                                  <p:childTnLst>
                                    <p:animMotion origin="layout" path="M 2.5E-6 0.00671 C 0.00434 0.00579 -0.00295 0.01088 -0.00156 0.01343 C -0.00104 0.00926 0.00104 0.00393 0.00104 0.00069 C 0.00486 0.00255 0.0059 0.00787 0.00642 0.0118 C 0.00694 0.00787 0.00694 0.00995 0.00729 0.00625 C 0.00729 0.00995 0.00139 0.00324 0.00295 0.00718 C 0.00295 0.00764 0.00642 0.00324 0.00694 0.00139 C 0.00694 -0.0007 0.00191 -0.00023 0.00295 0.00231 C 0.00347 0.00579 0.00347 0.01065 0.00781 0.01551 C 0.00833 0.01157 0.00486 0.00579 0.00538 0.00231 C 0.00538 0.00579 0.00729 0.0088 0.00729 0.0125 C 0.00781 0.0088 0.00885 0.01134 0.00885 0.00764 C 0.00937 0.01134 0.00833 0.0037 0.00885 0.00764 C 0.00937 0.0037 0.00989 0.00069 0.00989 -0.00255 C 0.01024 0.00069 0.00937 0.00926 0.00989 0.01343 C 0.00989 0.00926 0.01024 0.00579 0.01024 0.00231 C 0.01128 0.00579 0.01128 0.00926 0.01128 0.01343 C 0.0118 0.00926 0.01232 0.00926 0.01337 0.00579 " pathEditMode="relative" rAng="0" ptsTypes="AAAAAAAAAAAAAAAAAA">
                                      <p:cBhvr>
                                        <p:cTn id="152" dur="5000" fill="hold"/>
                                        <p:tgtEl>
                                          <p:spTgt spid="19"/>
                                        </p:tgtEl>
                                        <p:attrNameLst>
                                          <p:attrName>ppt_x</p:attrName>
                                          <p:attrName>ppt_y</p:attrName>
                                        </p:attrNameLst>
                                      </p:cBhvr>
                                      <p:rCtr x="57300" y="-2300"/>
                                    </p:animMotion>
                                  </p:childTnLst>
                                </p:cTn>
                              </p:par>
                              <p:par>
                                <p:cTn id="153" presetID="38" presetClass="path" presetSubtype="0" repeatCount="indefinite" autoRev="1" fill="hold" grpId="0" nodeType="withEffect">
                                  <p:stCondLst>
                                    <p:cond delay="500"/>
                                  </p:stCondLst>
                                  <p:childTnLst>
                                    <p:animMotion origin="layout" path="M -1.38889E-6 0.00671 C 0.00434 0.00579 -0.00295 0.01088 -0.00156 0.01342 C -0.00104 0.00926 0.00104 0.00393 0.00104 0.00069 C 0.00486 0.00255 0.0059 0.00787 0.00643 0.0118 C 0.00695 0.00787 0.00695 0.00995 0.00729 0.00625 C 0.00729 0.00995 0.00139 0.00324 0.00295 0.00717 C 0.00295 0.00764 0.00643 0.00324 0.00695 0.00139 C 0.00695 -0.0007 0.00191 -0.00023 0.00295 0.00231 C 0.00347 0.00579 0.00347 0.01065 0.00781 0.01551 C 0.00833 0.01157 0.00486 0.00579 0.00538 0.00231 C 0.00538 0.00579 0.00729 0.0088 0.00729 0.0125 C 0.00781 0.0088 0.00886 0.01134 0.00886 0.00764 C 0.00938 0.01134 0.00833 0.0037 0.00886 0.00764 C 0.00938 0.0037 0.0099 0.00069 0.0099 -0.00255 C 0.01024 0.00069 0.00938 0.00926 0.0099 0.01342 C 0.0099 0.00926 0.01024 0.00579 0.01024 0.00231 C 0.01129 0.00579 0.01129 0.00926 0.01129 0.01342 C 0.01181 0.00926 0.01233 0.00926 0.01337 0.00579 " pathEditMode="relative" rAng="0" ptsTypes="AAAAAAAAAAAAAAAAAA">
                                      <p:cBhvr>
                                        <p:cTn id="154" dur="5000" fill="hold"/>
                                        <p:tgtEl>
                                          <p:spTgt spid="20"/>
                                        </p:tgtEl>
                                        <p:attrNameLst>
                                          <p:attrName>ppt_x</p:attrName>
                                          <p:attrName>ppt_y</p:attrName>
                                        </p:attrNameLst>
                                      </p:cBhvr>
                                      <p:rCtr x="57300" y="-2300"/>
                                    </p:animMotion>
                                  </p:childTnLst>
                                </p:cTn>
                              </p:par>
                              <p:par>
                                <p:cTn id="155" presetID="38" presetClass="path" presetSubtype="0" repeatCount="indefinite" autoRev="1" fill="hold" grpId="0" nodeType="withEffect">
                                  <p:stCondLst>
                                    <p:cond delay="600"/>
                                  </p:stCondLst>
                                  <p:childTnLst>
                                    <p:animMotion origin="layout" path="M -3.05556E-6 0.00671 C 0.00434 0.00579 -0.00295 0.01088 -0.00156 0.01343 C -0.00104 0.00926 0.00104 0.00394 0.00104 0.0007 C 0.00486 0.00255 0.00591 0.00787 0.00643 0.01181 C 0.00695 0.00787 0.00695 0.00995 0.00729 0.00625 C 0.00729 0.00995 0.00139 0.00324 0.00295 0.00718 C 0.00295 0.00764 0.00643 0.00324 0.00695 0.00139 C 0.00695 -0.00069 0.00191 -0.00023 0.00295 0.00232 C 0.00348 0.00579 0.00348 0.01065 0.00782 0.01551 C 0.00834 0.01157 0.00486 0.00579 0.00539 0.00232 C 0.00539 0.00579 0.00729 0.0088 0.00729 0.0125 C 0.00782 0.0088 0.00886 0.01134 0.00886 0.00764 C 0.00938 0.01134 0.00834 0.0037 0.00886 0.00764 C 0.00938 0.0037 0.0099 0.0007 0.0099 -0.00255 C 0.01025 0.0007 0.00938 0.00926 0.0099 0.01343 C 0.0099 0.00926 0.01025 0.00579 0.01025 0.00232 C 0.01129 0.00579 0.01129 0.00926 0.01129 0.01343 C 0.01181 0.00926 0.01233 0.00926 0.01337 0.00579 " pathEditMode="relative" rAng="0" ptsTypes="AAAAAAAAAAAAAAAAAA">
                                      <p:cBhvr>
                                        <p:cTn id="156" dur="5000" fill="hold"/>
                                        <p:tgtEl>
                                          <p:spTgt spid="21"/>
                                        </p:tgtEl>
                                        <p:attrNameLst>
                                          <p:attrName>ppt_x</p:attrName>
                                          <p:attrName>ppt_y</p:attrName>
                                        </p:attrNameLst>
                                      </p:cBhvr>
                                      <p:rCtr x="57300" y="-2300"/>
                                    </p:animMotion>
                                  </p:childTnLst>
                                </p:cTn>
                              </p:par>
                              <p:par>
                                <p:cTn id="157" presetID="38" presetClass="path" presetSubtype="0" repeatCount="indefinite" autoRev="1" fill="hold" grpId="0" nodeType="withEffect">
                                  <p:stCondLst>
                                    <p:cond delay="400"/>
                                  </p:stCondLst>
                                  <p:childTnLst>
                                    <p:animMotion origin="layout" path="M -3.33333E-6 0.00671 C 0.00434 0.00579 -0.00295 0.01088 -0.00156 0.01343 C -0.00104 0.00926 0.00105 0.00394 0.00105 0.00069 C 0.00486 0.00255 0.00591 0.00787 0.00643 0.01181 C 0.00695 0.00787 0.00695 0.00995 0.0073 0.00625 C 0.0073 0.00995 0.00139 0.00324 0.00295 0.00718 C 0.00295 0.00764 0.00643 0.00324 0.00695 0.00139 C 0.00695 -0.00069 0.00191 -0.00023 0.00295 0.00232 C 0.00348 0.00579 0.00348 0.01065 0.00782 0.01551 C 0.00834 0.01157 0.00486 0.00579 0.00539 0.00232 C 0.00539 0.00579 0.0073 0.0088 0.0073 0.0125 C 0.00782 0.0088 0.00886 0.01134 0.00886 0.00764 C 0.00938 0.01134 0.00834 0.0037 0.00886 0.00764 C 0.00938 0.0037 0.0099 0.00069 0.0099 -0.00255 C 0.01025 0.00069 0.00938 0.00926 0.0099 0.01343 C 0.0099 0.00926 0.01025 0.00579 0.01025 0.00232 C 0.01129 0.00579 0.01129 0.00926 0.01129 0.01343 C 0.01181 0.00926 0.01233 0.00926 0.01337 0.00579 " pathEditMode="relative" rAng="0" ptsTypes="AAAAAAAAAAAAAAAAAA">
                                      <p:cBhvr>
                                        <p:cTn id="158" dur="5000" fill="hold"/>
                                        <p:tgtEl>
                                          <p:spTgt spid="22"/>
                                        </p:tgtEl>
                                        <p:attrNameLst>
                                          <p:attrName>ppt_x</p:attrName>
                                          <p:attrName>ppt_y</p:attrName>
                                        </p:attrNameLst>
                                      </p:cBhvr>
                                      <p:rCtr x="57300" y="-2300"/>
                                    </p:animMotion>
                                  </p:childTnLst>
                                </p:cTn>
                              </p:par>
                              <p:par>
                                <p:cTn id="159" presetID="38" presetClass="path" presetSubtype="0" repeatCount="indefinite" autoRev="1" fill="hold" grpId="0" nodeType="withEffect">
                                  <p:stCondLst>
                                    <p:cond delay="600"/>
                                  </p:stCondLst>
                                  <p:childTnLst>
                                    <p:animMotion origin="layout" path="M 1.11111E-6 0.00671 C 0.00434 0.00579 -0.00295 0.01088 -0.00156 0.01343 C -0.00104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4 0.00885 0.00764 C 0.00937 0.01134 0.00833 0.00371 0.00885 0.00764 C 0.00937 0.00371 0.00989 0.0007 0.00989 -0.00254 C 0.01024 0.0007 0.00937 0.00926 0.00989 0.01343 C 0.00989 0.00926 0.01024 0.00579 0.01024 0.00232 C 0.01128 0.00579 0.01128 0.00926 0.01128 0.01343 C 0.0118 0.00926 0.01233 0.00926 0.01337 0.00579 " pathEditMode="relative" rAng="0" ptsTypes="AAAAAAAAAAAAAAAAAA">
                                      <p:cBhvr>
                                        <p:cTn id="160" dur="5000" fill="hold"/>
                                        <p:tgtEl>
                                          <p:spTgt spid="23"/>
                                        </p:tgtEl>
                                        <p:attrNameLst>
                                          <p:attrName>ppt_x</p:attrName>
                                          <p:attrName>ppt_y</p:attrName>
                                        </p:attrNameLst>
                                      </p:cBhvr>
                                      <p:rCtr x="57300" y="-2300"/>
                                    </p:animMotion>
                                  </p:childTnLst>
                                </p:cTn>
                              </p:par>
                              <p:par>
                                <p:cTn id="161" presetID="38" presetClass="path" presetSubtype="0" repeatCount="indefinite" autoRev="1" fill="hold" grpId="0" nodeType="withEffect">
                                  <p:stCondLst>
                                    <p:cond delay="300"/>
                                  </p:stCondLst>
                                  <p:childTnLst>
                                    <p:animMotion origin="layout" path="M -4.16667E-6 0.00671 C 0.00434 0.00579 -0.00295 0.01088 -0.00156 0.01343 C -0.00104 0.00926 0.00105 0.00393 0.00105 0.00069 C 0.00487 0.00255 0.00591 0.00787 0.00643 0.0118 C 0.00695 0.00787 0.00695 0.00995 0.0073 0.00625 C 0.0073 0.00995 0.00139 0.00324 0.00296 0.00718 C 0.00296 0.00764 0.00643 0.00324 0.00695 0.00139 C 0.00695 -0.0007 0.00191 -0.00023 0.00296 0.00231 C 0.00348 0.00579 0.00348 0.01065 0.00782 0.01551 C 0.00834 0.01157 0.00487 0.00579 0.00539 0.00231 C 0.00539 0.00579 0.0073 0.0088 0.0073 0.0125 C 0.00782 0.0088 0.00886 0.01134 0.00886 0.00764 C 0.00938 0.01134 0.00834 0.0037 0.00886 0.00764 C 0.00938 0.0037 0.0099 0.00069 0.0099 -0.00255 C 0.01025 0.00069 0.00938 0.00926 0.0099 0.01343 C 0.0099 0.00926 0.01025 0.00579 0.01025 0.00231 C 0.01129 0.00579 0.01129 0.00926 0.01129 0.01343 C 0.01181 0.00926 0.01233 0.00926 0.01337 0.00579 " pathEditMode="relative" rAng="0" ptsTypes="AAAAAAAAAAAAAAAAAA">
                                      <p:cBhvr>
                                        <p:cTn id="162" dur="5000" fill="hold"/>
                                        <p:tgtEl>
                                          <p:spTgt spid="25"/>
                                        </p:tgtEl>
                                        <p:attrNameLst>
                                          <p:attrName>ppt_x</p:attrName>
                                          <p:attrName>ppt_y</p:attrName>
                                        </p:attrNameLst>
                                      </p:cBhvr>
                                      <p:rCtr x="57300" y="-2300"/>
                                    </p:animMotion>
                                  </p:childTnLst>
                                </p:cTn>
                              </p:par>
                              <p:par>
                                <p:cTn id="163" presetID="38" presetClass="path" presetSubtype="0" repeatCount="indefinite" autoRev="1" fill="hold" grpId="0" nodeType="withEffect">
                                  <p:stCondLst>
                                    <p:cond delay="600"/>
                                  </p:stCondLst>
                                  <p:childTnLst>
                                    <p:animMotion origin="layout" path="M 1.66667E-6 0.00671 C 0.00434 0.00578 -0.00295 0.01088 -0.00156 0.01342 C -0.00104 0.00926 0.00104 0.00393 0.00104 0.00069 C 0.00486 0.00254 0.0059 0.00787 0.00642 0.0118 C 0.00694 0.00787 0.00694 0.00995 0.00729 0.00625 C 0.00729 0.00995 0.00139 0.00324 0.00295 0.00717 C 0.00295 0.00764 0.00642 0.00324 0.00694 0.00139 C 0.00694 -0.0007 0.00191 -0.00023 0.00295 0.00231 C 0.00347 0.00578 0.00347 0.01065 0.00781 0.01551 C 0.00833 0.01157 0.00486 0.00578 0.00538 0.00231 C 0.00538 0.00578 0.00729 0.00879 0.00729 0.0125 C 0.00781 0.00879 0.00885 0.01134 0.00885 0.00764 C 0.00937 0.01134 0.00833 0.0037 0.00885 0.00764 C 0.00937 0.0037 0.00989 0.00069 0.00989 -0.00255 C 0.01024 0.00069 0.00937 0.00926 0.00989 0.01342 C 0.00989 0.00926 0.01024 0.00578 0.01024 0.00231 C 0.01128 0.00578 0.01128 0.00926 0.01128 0.01342 C 0.0118 0.00926 0.01232 0.00926 0.01337 0.00578 " pathEditMode="relative" rAng="0" ptsTypes="AAAAAAAAAAAAAAAAAA">
                                      <p:cBhvr>
                                        <p:cTn id="164" dur="5000" fill="hold"/>
                                        <p:tgtEl>
                                          <p:spTgt spid="26"/>
                                        </p:tgtEl>
                                        <p:attrNameLst>
                                          <p:attrName>ppt_x</p:attrName>
                                          <p:attrName>ppt_y</p:attrName>
                                        </p:attrNameLst>
                                      </p:cBhvr>
                                      <p:rCtr x="57300" y="-2300"/>
                                    </p:animMotion>
                                  </p:childTnLst>
                                </p:cTn>
                              </p:par>
                              <p:par>
                                <p:cTn id="165" presetID="38" presetClass="path" presetSubtype="0" repeatCount="indefinite" autoRev="1" fill="hold" grpId="0" nodeType="withEffect">
                                  <p:stCondLst>
                                    <p:cond delay="600"/>
                                  </p:stCondLst>
                                  <p:childTnLst>
                                    <p:animMotion origin="layout" path="M 1.94444E-6 0.00672 C 0.00434 0.00579 -0.00295 0.01088 -0.00156 0.01343 C -0.00104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5 0.00885 0.00764 C 0.00937 0.01135 0.00833 0.00371 0.00885 0.00764 C 0.00937 0.00371 0.00989 0.0007 0.00989 -0.00254 C 0.01024 0.0007 0.00937 0.00926 0.00989 0.01343 C 0.00989 0.00926 0.01024 0.00579 0.01024 0.00232 C 0.01128 0.00579 0.01128 0.00926 0.01128 0.01343 C 0.0118 0.00926 0.01232 0.00926 0.01337 0.00579 " pathEditMode="relative" rAng="0" ptsTypes="AAAAAAAAAAAAAAAAAA">
                                      <p:cBhvr>
                                        <p:cTn id="166" dur="5000" fill="hold"/>
                                        <p:tgtEl>
                                          <p:spTgt spid="27"/>
                                        </p:tgtEl>
                                        <p:attrNameLst>
                                          <p:attrName>ppt_x</p:attrName>
                                          <p:attrName>ppt_y</p:attrName>
                                        </p:attrNameLst>
                                      </p:cBhvr>
                                      <p:rCtr x="57300" y="-2300"/>
                                    </p:animMotion>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6"/>
                                        </p:tgtEl>
                                        <p:attrNameLst>
                                          <p:attrName>style.visibility</p:attrName>
                                        </p:attrNameLst>
                                      </p:cBhvr>
                                      <p:to>
                                        <p:strVal val="visible"/>
                                      </p:to>
                                    </p:set>
                                    <p:animEffect transition="in" filter="fade">
                                      <p:cBhvr>
                                        <p:cTn id="171" dur="500"/>
                                        <p:tgtEl>
                                          <p:spTgt spid="1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9"/>
                                        </p:tgtEl>
                                        <p:attrNameLst>
                                          <p:attrName>style.visibility</p:attrName>
                                        </p:attrNameLst>
                                      </p:cBhvr>
                                      <p:to>
                                        <p:strVal val="visible"/>
                                      </p:to>
                                    </p:set>
                                    <p:animEffect transition="in" filter="fade">
                                      <p:cBhvr>
                                        <p:cTn id="17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3" grpId="0" animBg="1"/>
      <p:bldP spid="13" grpId="1" animBg="1"/>
      <p:bldP spid="14" grpId="0" animBg="1"/>
      <p:bldP spid="14" grpId="1" animBg="1"/>
      <p:bldP spid="15" grpId="0" animBg="1"/>
      <p:bldP spid="15" grpId="1" animBg="1"/>
      <p:bldP spid="16" grpId="0"/>
      <p:bldP spid="17" grpId="0"/>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5" grpId="0" animBg="1"/>
      <p:bldP spid="35" grpId="1" animBg="1"/>
      <p:bldP spid="36" grpId="0" animBg="1"/>
      <p:bldP spid="36" grpId="1" animBg="1"/>
      <p:bldP spid="37" grpId="0" animBg="1"/>
      <p:bldP spid="37" grpId="1" animBg="1"/>
      <p:bldP spid="38" grpId="0"/>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0C31FE05-6F3F-4E3D-A46E-4A9125B9B888}"/>
              </a:ext>
            </a:extLst>
          </p:cNvPr>
          <p:cNvSpPr>
            <a:spLocks noChangeArrowheads="1"/>
          </p:cNvSpPr>
          <p:nvPr/>
        </p:nvSpPr>
        <p:spPr bwMode="auto">
          <a:xfrm>
            <a:off x="0" y="1295400"/>
            <a:ext cx="9144000"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latin typeface="Arial" panose="020B0604020202020204" pitchFamily="34" charset="0"/>
                <a:cs typeface="Arial" panose="020B0604020202020204" pitchFamily="34" charset="0"/>
              </a:rPr>
              <a:t>Law 5 states:</a:t>
            </a:r>
          </a:p>
          <a:p>
            <a:pPr eaLnBrk="1" hangingPunct="1">
              <a:buFontTx/>
              <a:buNone/>
            </a:pPr>
            <a:r>
              <a:rPr lang="en-US" altLang="en-US" sz="2400">
                <a:latin typeface="Arial" panose="020B0604020202020204" pitchFamily="34" charset="0"/>
                <a:cs typeface="Arial" panose="020B0604020202020204" pitchFamily="34" charset="0"/>
              </a:rPr>
              <a:t>“</a:t>
            </a:r>
            <a:r>
              <a:rPr lang="en-US" altLang="en-US" sz="2400" i="1">
                <a:latin typeface="Arial" panose="020B0604020202020204" pitchFamily="34" charset="0"/>
                <a:cs typeface="Arial" panose="020B0604020202020204" pitchFamily="34" charset="0"/>
              </a:rPr>
              <a:t>The temperature at which a material changes from a liquid to a gas or from a gas to a liquid depends on the pressure at which it is contained</a:t>
            </a:r>
            <a:r>
              <a:rPr lang="en-US" altLang="en-US" sz="2400">
                <a:latin typeface="Arial" panose="020B0604020202020204" pitchFamily="34" charset="0"/>
                <a:cs typeface="Arial" panose="020B0604020202020204" pitchFamily="34" charset="0"/>
              </a:rPr>
              <a:t>.”</a:t>
            </a:r>
          </a:p>
          <a:p>
            <a:pPr eaLnBrk="1" hangingPunct="1">
              <a:spcBef>
                <a:spcPct val="50000"/>
              </a:spcBef>
              <a:buFontTx/>
              <a:buNone/>
            </a:pPr>
            <a:r>
              <a:rPr lang="en-US" altLang="en-US" sz="2400">
                <a:latin typeface="Arial" panose="020B0604020202020204" pitchFamily="34" charset="0"/>
                <a:cs typeface="Arial" panose="020B0604020202020204" pitchFamily="34" charset="0"/>
              </a:rPr>
              <a:t>Ex. - Water boils at 212°F at atmospheric pressure. If the pressure is raised to 100 </a:t>
            </a:r>
            <a:r>
              <a:rPr lang="en-US" altLang="en-US" sz="2400" err="1">
                <a:latin typeface="Arial" panose="020B0604020202020204" pitchFamily="34" charset="0"/>
                <a:cs typeface="Arial" panose="020B0604020202020204" pitchFamily="34" charset="0"/>
              </a:rPr>
              <a:t>psig</a:t>
            </a:r>
            <a:r>
              <a:rPr lang="en-US" altLang="en-US" sz="2400">
                <a:latin typeface="Arial" panose="020B0604020202020204" pitchFamily="34" charset="0"/>
                <a:cs typeface="Arial" panose="020B0604020202020204" pitchFamily="34" charset="0"/>
              </a:rPr>
              <a:t>, the boiling point will be 338°F. </a:t>
            </a:r>
          </a:p>
          <a:p>
            <a:pPr eaLnBrk="1" hangingPunct="1">
              <a:spcBef>
                <a:spcPct val="50000"/>
              </a:spcBef>
              <a:buFontTx/>
              <a:buNone/>
            </a:pPr>
            <a:r>
              <a:rPr lang="en-US" altLang="en-US" sz="2400">
                <a:latin typeface="Arial" panose="020B0604020202020204" pitchFamily="34" charset="0"/>
                <a:cs typeface="Arial" panose="020B0604020202020204" pitchFamily="34" charset="0"/>
              </a:rPr>
              <a:t>The reverse is also true. If we lower the pressure to 24“ Hg vacuum, the water will boil at 142°F. </a:t>
            </a:r>
          </a:p>
        </p:txBody>
      </p:sp>
      <p:sp>
        <p:nvSpPr>
          <p:cNvPr id="30723" name="Rectangle 3">
            <a:extLst>
              <a:ext uri="{FF2B5EF4-FFF2-40B4-BE49-F238E27FC236}">
                <a16:creationId xmlns:a16="http://schemas.microsoft.com/office/drawing/2014/main" id="{ED8D8952-DF71-4BA9-B400-770CEF43DD65}"/>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Pressure-Temperature Relationship</a:t>
            </a:r>
          </a:p>
        </p:txBody>
      </p:sp>
    </p:spTree>
    <p:extLst>
      <p:ext uri="{BB962C8B-B14F-4D97-AF65-F5344CB8AC3E}">
        <p14:creationId xmlns:p14="http://schemas.microsoft.com/office/powerpoint/2010/main" val="319581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fade">
                                      <p:cBhvr>
                                        <p:cTn id="7" dur="500"/>
                                        <p:tgtEl>
                                          <p:spTgt spid="307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Effect transition="in" filter="fade">
                                      <p:cBhvr>
                                        <p:cTn id="10" dur="500"/>
                                        <p:tgtEl>
                                          <p:spTgt spid="307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Effect transition="in" filter="fade">
                                      <p:cBhvr>
                                        <p:cTn id="15" dur="500"/>
                                        <p:tgtEl>
                                          <p:spTgt spid="307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fade">
                                      <p:cBhvr>
                                        <p:cTn id="20" dur="500"/>
                                        <p:tgtEl>
                                          <p:spTgt spid="30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0C31FE05-6F3F-4E3D-A46E-4A9125B9B888}"/>
              </a:ext>
            </a:extLst>
          </p:cNvPr>
          <p:cNvSpPr>
            <a:spLocks noChangeArrowheads="1"/>
          </p:cNvSpPr>
          <p:nvPr/>
        </p:nvSpPr>
        <p:spPr bwMode="auto">
          <a:xfrm>
            <a:off x="0" y="12954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Arial" panose="020B0604020202020204" pitchFamily="34" charset="0"/>
                <a:cs typeface="Arial" panose="020B0604020202020204" pitchFamily="34" charset="0"/>
              </a:rPr>
              <a:t>This is the principle of the vacuum pump. The pressure is lowered to a deep vacuum where any droplet of moisture in the system will boil into a vapor and then be drawn out of the system.</a:t>
            </a:r>
          </a:p>
          <a:p>
            <a:pPr eaLnBrk="1" hangingPunct="1">
              <a:spcBef>
                <a:spcPct val="50000"/>
              </a:spcBef>
              <a:buFontTx/>
              <a:buNone/>
            </a:pPr>
            <a:r>
              <a:rPr lang="en-US" altLang="en-US" sz="2400">
                <a:latin typeface="Arial" panose="020B0604020202020204" pitchFamily="34" charset="0"/>
                <a:cs typeface="Arial" panose="020B0604020202020204" pitchFamily="34" charset="0"/>
              </a:rPr>
              <a:t>Ex. – A jar of water pulled down to a 29.9" Hg vacuum will boil at 35°F. </a:t>
            </a:r>
          </a:p>
          <a:p>
            <a:pPr eaLnBrk="1" hangingPunct="1">
              <a:spcBef>
                <a:spcPct val="50000"/>
              </a:spcBef>
              <a:buFontTx/>
              <a:buNone/>
            </a:pPr>
            <a:r>
              <a:rPr lang="en-US" altLang="en-US" sz="2400">
                <a:latin typeface="Arial" panose="020B0604020202020204" pitchFamily="34" charset="0"/>
                <a:cs typeface="Arial" panose="020B0604020202020204" pitchFamily="34" charset="0"/>
              </a:rPr>
              <a:t>The operation of a mechanical refrigerator or freezer is made possible by this pressure-temperature relationship. </a:t>
            </a:r>
          </a:p>
        </p:txBody>
      </p:sp>
      <p:sp>
        <p:nvSpPr>
          <p:cNvPr id="30723" name="Rectangle 3">
            <a:extLst>
              <a:ext uri="{FF2B5EF4-FFF2-40B4-BE49-F238E27FC236}">
                <a16:creationId xmlns:a16="http://schemas.microsoft.com/office/drawing/2014/main" id="{ED8D8952-DF71-4BA9-B400-770CEF43DD65}"/>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Pressure-Temperature Relationship</a:t>
            </a:r>
          </a:p>
        </p:txBody>
      </p:sp>
    </p:spTree>
    <p:extLst>
      <p:ext uri="{BB962C8B-B14F-4D97-AF65-F5344CB8AC3E}">
        <p14:creationId xmlns:p14="http://schemas.microsoft.com/office/powerpoint/2010/main" val="397610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fade">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fade">
                                      <p:cBhvr>
                                        <p:cTn id="12" dur="500"/>
                                        <p:tgtEl>
                                          <p:spTgt spid="30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Effect transition="in" filter="fade">
                                      <p:cBhvr>
                                        <p:cTn id="17" dur="500"/>
                                        <p:tgtEl>
                                          <p:spTgt spid="307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9856F1EA-3645-4B5A-A7C6-5F498C0FE5EE}"/>
              </a:ext>
            </a:extLst>
          </p:cNvPr>
          <p:cNvSpPr>
            <a:spLocks noChangeArrowheads="1"/>
          </p:cNvSpPr>
          <p:nvPr/>
        </p:nvSpPr>
        <p:spPr bwMode="auto">
          <a:xfrm>
            <a:off x="0" y="9144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cs typeface="Arial" panose="020B0604020202020204" pitchFamily="34" charset="0"/>
              </a:rPr>
              <a:t>Whenever a gas or vapor is compressed, its temperature rises even though little or no heat has been added. </a:t>
            </a:r>
          </a:p>
          <a:p>
            <a:pPr eaLnBrk="1" hangingPunct="1">
              <a:spcBef>
                <a:spcPct val="0"/>
              </a:spcBef>
              <a:buFontTx/>
              <a:buNone/>
            </a:pPr>
            <a:endParaRPr lang="en-US" altLang="en-US" sz="2400">
              <a:latin typeface="Arial" panose="020B0604020202020204" pitchFamily="34" charset="0"/>
              <a:cs typeface="Arial" panose="020B0604020202020204" pitchFamily="34" charset="0"/>
            </a:endParaRPr>
          </a:p>
          <a:p>
            <a:pPr eaLnBrk="1" hangingPunct="1">
              <a:spcBef>
                <a:spcPct val="0"/>
              </a:spcBef>
              <a:buFontTx/>
              <a:buNone/>
            </a:pPr>
            <a:r>
              <a:rPr lang="en-US" altLang="en-US" sz="2400">
                <a:latin typeface="Arial" panose="020B0604020202020204" pitchFamily="34" charset="0"/>
                <a:cs typeface="Arial" panose="020B0604020202020204" pitchFamily="34" charset="0"/>
              </a:rPr>
              <a:t>The temperature rise is due to the concentration of the heat contained in the vapor.</a:t>
            </a:r>
          </a:p>
        </p:txBody>
      </p:sp>
      <p:sp>
        <p:nvSpPr>
          <p:cNvPr id="32772" name="Text Box 3">
            <a:extLst>
              <a:ext uri="{FF2B5EF4-FFF2-40B4-BE49-F238E27FC236}">
                <a16:creationId xmlns:a16="http://schemas.microsoft.com/office/drawing/2014/main" id="{AC7B93B1-B827-4E85-B901-F06D41EA5E4E}"/>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Heat of Compression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fade">
                                      <p:cBhvr>
                                        <p:cTn id="7" dur="500"/>
                                        <p:tgtEl>
                                          <p:spTgt spid="327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70">
                                            <p:txEl>
                                              <p:pRg st="2" end="2"/>
                                            </p:txEl>
                                          </p:spTgt>
                                        </p:tgtEl>
                                        <p:attrNameLst>
                                          <p:attrName>style.visibility</p:attrName>
                                        </p:attrNameLst>
                                      </p:cBhvr>
                                      <p:to>
                                        <p:strVal val="visible"/>
                                      </p:to>
                                    </p:set>
                                    <p:animEffect transition="in" filter="fade">
                                      <p:cBhvr>
                                        <p:cTn id="12" dur="500"/>
                                        <p:tgtEl>
                                          <p:spTgt spid="327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9856F1EA-3645-4B5A-A7C6-5F498C0FE5EE}"/>
              </a:ext>
            </a:extLst>
          </p:cNvPr>
          <p:cNvSpPr>
            <a:spLocks noChangeArrowheads="1"/>
          </p:cNvSpPr>
          <p:nvPr/>
        </p:nvSpPr>
        <p:spPr bwMode="auto">
          <a:xfrm>
            <a:off x="-5255" y="114300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Arial" panose="020B0604020202020204" pitchFamily="34" charset="0"/>
                <a:cs typeface="Arial" panose="020B0604020202020204" pitchFamily="34" charset="0"/>
              </a:rPr>
              <a:t>A good example of "heat of compression" is an ordinary hand tire pump. </a:t>
            </a:r>
          </a:p>
        </p:txBody>
      </p:sp>
      <p:pic>
        <p:nvPicPr>
          <p:cNvPr id="32771" name="Picture 2">
            <a:extLst>
              <a:ext uri="{FF2B5EF4-FFF2-40B4-BE49-F238E27FC236}">
                <a16:creationId xmlns:a16="http://schemas.microsoft.com/office/drawing/2014/main" id="{EC590352-EB2F-42AA-BB9B-2B24CC0AB6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21" b="20311"/>
          <a:stretch/>
        </p:blipFill>
        <p:spPr bwMode="auto">
          <a:xfrm>
            <a:off x="4267200" y="2133600"/>
            <a:ext cx="5097938" cy="4169916"/>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2" name="Text Box 3">
            <a:extLst>
              <a:ext uri="{FF2B5EF4-FFF2-40B4-BE49-F238E27FC236}">
                <a16:creationId xmlns:a16="http://schemas.microsoft.com/office/drawing/2014/main" id="{AC7B93B1-B827-4E85-B901-F06D41EA5E4E}"/>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Heat of Compression</a:t>
            </a:r>
          </a:p>
        </p:txBody>
      </p:sp>
      <p:sp>
        <p:nvSpPr>
          <p:cNvPr id="7" name="Rectangle 1">
            <a:extLst>
              <a:ext uri="{FF2B5EF4-FFF2-40B4-BE49-F238E27FC236}">
                <a16:creationId xmlns:a16="http://schemas.microsoft.com/office/drawing/2014/main" id="{13FBD6D6-0BD9-4EEE-9DA8-C0117A2145A5}"/>
              </a:ext>
            </a:extLst>
          </p:cNvPr>
          <p:cNvSpPr>
            <a:spLocks noChangeArrowheads="1"/>
          </p:cNvSpPr>
          <p:nvPr/>
        </p:nvSpPr>
        <p:spPr bwMode="auto">
          <a:xfrm>
            <a:off x="-5255" y="3810000"/>
            <a:ext cx="434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Arial" panose="020B0604020202020204" pitchFamily="34" charset="0"/>
                <a:cs typeface="Arial" panose="020B0604020202020204" pitchFamily="34" charset="0"/>
              </a:rPr>
              <a:t>Same thing happens in a refrigeration compressor on the compression stroke.</a:t>
            </a:r>
          </a:p>
        </p:txBody>
      </p:sp>
    </p:spTree>
    <p:extLst>
      <p:ext uri="{BB962C8B-B14F-4D97-AF65-F5344CB8AC3E}">
        <p14:creationId xmlns:p14="http://schemas.microsoft.com/office/powerpoint/2010/main" val="400260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6716CEA4-95A8-40FC-9FE9-B0D243AF270F}"/>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5</a:t>
            </a:r>
          </a:p>
        </p:txBody>
      </p:sp>
      <p:sp>
        <p:nvSpPr>
          <p:cNvPr id="33795" name="Text Box 5">
            <a:extLst>
              <a:ext uri="{FF2B5EF4-FFF2-40B4-BE49-F238E27FC236}">
                <a16:creationId xmlns:a16="http://schemas.microsoft.com/office/drawing/2014/main" id="{6447A56E-895F-4343-94AA-B7D778179126}"/>
              </a:ext>
            </a:extLst>
          </p:cNvPr>
          <p:cNvSpPr txBox="1">
            <a:spLocks noChangeArrowheads="1"/>
          </p:cNvSpPr>
          <p:nvPr/>
        </p:nvSpPr>
        <p:spPr bwMode="auto">
          <a:xfrm>
            <a:off x="0" y="914400"/>
            <a:ext cx="9130748"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t>Compound gauges:</a:t>
            </a:r>
          </a:p>
          <a:p>
            <a:pPr eaLnBrk="1" hangingPunct="1">
              <a:spcBef>
                <a:spcPct val="20000"/>
              </a:spcBef>
            </a:pPr>
            <a:endParaRPr lang="en-US" altLang="en-US" sz="2400"/>
          </a:p>
          <a:p>
            <a:pPr eaLnBrk="1" hangingPunct="1">
              <a:spcBef>
                <a:spcPct val="20000"/>
              </a:spcBef>
              <a:buFontTx/>
              <a:buAutoNum type="alphaLcPeriod"/>
            </a:pPr>
            <a:r>
              <a:rPr lang="en-US" altLang="en-US" sz="2400"/>
              <a:t>Only read pressure above atmospheric pressure</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Read pressure both above and below atmospheric pressure</a:t>
            </a:r>
          </a:p>
          <a:p>
            <a:pPr eaLnBrk="1" hangingPunct="1">
              <a:spcBef>
                <a:spcPct val="20000"/>
              </a:spcBef>
              <a:buFontTx/>
              <a:buAutoNum type="alphaLcPeriod"/>
            </a:pPr>
            <a:endParaRPr lang="en-US" altLang="en-US" sz="2400">
              <a:solidFill>
                <a:srgbClr val="FF0000"/>
              </a:solidFill>
            </a:endParaRPr>
          </a:p>
          <a:p>
            <a:pPr eaLnBrk="1" hangingPunct="1">
              <a:spcBef>
                <a:spcPct val="20000"/>
              </a:spcBef>
              <a:buFontTx/>
              <a:buAutoNum type="alphaLcPeriod"/>
            </a:pPr>
            <a:r>
              <a:rPr lang="en-US" altLang="en-US" sz="2400"/>
              <a:t>Are used only on air conditioners</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Only read high side pressures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3795">
                                            <p:txEl>
                                              <p:pRg st="4" end="4"/>
                                            </p:txEl>
                                          </p:spTgt>
                                        </p:tgtEl>
                                        <p:attrNameLst>
                                          <p:attrName>style.color</p:attrName>
                                        </p:attrNameLst>
                                      </p:cBhvr>
                                      <p:to>
                                        <a:srgbClr val="00B050"/>
                                      </p:to>
                                    </p:animClr>
                                    <p:animClr clrSpc="rgb" dir="cw">
                                      <p:cBhvr>
                                        <p:cTn id="7" dur="500" fill="hold"/>
                                        <p:tgtEl>
                                          <p:spTgt spid="33795">
                                            <p:txEl>
                                              <p:pRg st="4" end="4"/>
                                            </p:txEl>
                                          </p:spTgt>
                                        </p:tgtEl>
                                        <p:attrNameLst>
                                          <p:attrName>fillcolor</p:attrName>
                                        </p:attrNameLst>
                                      </p:cBhvr>
                                      <p:to>
                                        <a:srgbClr val="00B050"/>
                                      </p:to>
                                    </p:animClr>
                                    <p:set>
                                      <p:cBhvr>
                                        <p:cTn id="8" dur="500" fill="hold"/>
                                        <p:tgtEl>
                                          <p:spTgt spid="33795">
                                            <p:txEl>
                                              <p:pRg st="4" end="4"/>
                                            </p:txEl>
                                          </p:spTgt>
                                        </p:tgtEl>
                                        <p:attrNameLst>
                                          <p:attrName>fill.type</p:attrName>
                                        </p:attrNameLst>
                                      </p:cBhvr>
                                      <p:to>
                                        <p:strVal val="solid"/>
                                      </p:to>
                                    </p:set>
                                    <p:set>
                                      <p:cBhvr>
                                        <p:cTn id="9" dur="500" fill="hold"/>
                                        <p:tgtEl>
                                          <p:spTgt spid="33795">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6716CEA4-95A8-40FC-9FE9-B0D243AF270F}"/>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5</a:t>
            </a:r>
          </a:p>
        </p:txBody>
      </p:sp>
      <p:sp>
        <p:nvSpPr>
          <p:cNvPr id="33795" name="Text Box 5">
            <a:extLst>
              <a:ext uri="{FF2B5EF4-FFF2-40B4-BE49-F238E27FC236}">
                <a16:creationId xmlns:a16="http://schemas.microsoft.com/office/drawing/2014/main" id="{6447A56E-895F-4343-94AA-B7D778179126}"/>
              </a:ext>
            </a:extLst>
          </p:cNvPr>
          <p:cNvSpPr txBox="1">
            <a:spLocks noChangeArrowheads="1"/>
          </p:cNvSpPr>
          <p:nvPr/>
        </p:nvSpPr>
        <p:spPr bwMode="auto">
          <a:xfrm>
            <a:off x="0" y="1219200"/>
            <a:ext cx="9144000"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t>A vacuum is best described as:</a:t>
            </a:r>
          </a:p>
          <a:p>
            <a:pPr eaLnBrk="1" hangingPunct="1">
              <a:spcBef>
                <a:spcPct val="20000"/>
              </a:spcBef>
            </a:pPr>
            <a:endParaRPr lang="en-US" altLang="en-US" sz="2400"/>
          </a:p>
          <a:p>
            <a:pPr eaLnBrk="1" hangingPunct="1">
              <a:spcBef>
                <a:spcPct val="20000"/>
              </a:spcBef>
              <a:buFontTx/>
              <a:buAutoNum type="alphaLcPeriod"/>
            </a:pPr>
            <a:r>
              <a:rPr lang="en-US" altLang="en-US" sz="2400"/>
              <a:t>The same as atmospheric pressure</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Another name for a micron</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Any pressure below atmospheric and above absolute zero</a:t>
            </a:r>
          </a:p>
          <a:p>
            <a:pPr eaLnBrk="1" hangingPunct="1">
              <a:spcBef>
                <a:spcPct val="20000"/>
              </a:spcBef>
              <a:buFontTx/>
              <a:buAutoNum type="alphaLcPeriod"/>
            </a:pPr>
            <a:endParaRPr lang="en-US" altLang="en-US" sz="2400">
              <a:solidFill>
                <a:srgbClr val="FF0000"/>
              </a:solidFill>
            </a:endParaRPr>
          </a:p>
          <a:p>
            <a:pPr eaLnBrk="1" hangingPunct="1">
              <a:spcBef>
                <a:spcPct val="20000"/>
              </a:spcBef>
              <a:buFontTx/>
              <a:buAutoNum type="alphaLcPeriod"/>
            </a:pPr>
            <a:r>
              <a:rPr lang="en-US" altLang="en-US" sz="2400"/>
              <a:t>A device used on floors</a:t>
            </a:r>
          </a:p>
        </p:txBody>
      </p:sp>
    </p:spTree>
    <p:extLst>
      <p:ext uri="{BB962C8B-B14F-4D97-AF65-F5344CB8AC3E}">
        <p14:creationId xmlns:p14="http://schemas.microsoft.com/office/powerpoint/2010/main" val="255383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3795">
                                            <p:txEl>
                                              <p:pRg st="6" end="6"/>
                                            </p:txEl>
                                          </p:spTgt>
                                        </p:tgtEl>
                                        <p:attrNameLst>
                                          <p:attrName>style.color</p:attrName>
                                        </p:attrNameLst>
                                      </p:cBhvr>
                                      <p:to>
                                        <a:srgbClr val="00B050"/>
                                      </p:to>
                                    </p:animClr>
                                    <p:animClr clrSpc="rgb" dir="cw">
                                      <p:cBhvr>
                                        <p:cTn id="7" dur="500" fill="hold"/>
                                        <p:tgtEl>
                                          <p:spTgt spid="33795">
                                            <p:txEl>
                                              <p:pRg st="6" end="6"/>
                                            </p:txEl>
                                          </p:spTgt>
                                        </p:tgtEl>
                                        <p:attrNameLst>
                                          <p:attrName>fillcolor</p:attrName>
                                        </p:attrNameLst>
                                      </p:cBhvr>
                                      <p:to>
                                        <a:srgbClr val="00B050"/>
                                      </p:to>
                                    </p:animClr>
                                    <p:set>
                                      <p:cBhvr>
                                        <p:cTn id="8" dur="500" fill="hold"/>
                                        <p:tgtEl>
                                          <p:spTgt spid="33795">
                                            <p:txEl>
                                              <p:pRg st="6" end="6"/>
                                            </p:txEl>
                                          </p:spTgt>
                                        </p:tgtEl>
                                        <p:attrNameLst>
                                          <p:attrName>fill.type</p:attrName>
                                        </p:attrNameLst>
                                      </p:cBhvr>
                                      <p:to>
                                        <p:strVal val="solid"/>
                                      </p:to>
                                    </p:set>
                                    <p:set>
                                      <p:cBhvr>
                                        <p:cTn id="9" dur="500" fill="hold"/>
                                        <p:tgtEl>
                                          <p:spTgt spid="33795">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6716CEA4-95A8-40FC-9FE9-B0D243AF270F}"/>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5</a:t>
            </a:r>
          </a:p>
        </p:txBody>
      </p:sp>
      <p:sp>
        <p:nvSpPr>
          <p:cNvPr id="33795" name="Text Box 5">
            <a:extLst>
              <a:ext uri="{FF2B5EF4-FFF2-40B4-BE49-F238E27FC236}">
                <a16:creationId xmlns:a16="http://schemas.microsoft.com/office/drawing/2014/main" id="{6447A56E-895F-4343-94AA-B7D778179126}"/>
              </a:ext>
            </a:extLst>
          </p:cNvPr>
          <p:cNvSpPr txBox="1">
            <a:spLocks noChangeArrowheads="1"/>
          </p:cNvSpPr>
          <p:nvPr/>
        </p:nvSpPr>
        <p:spPr bwMode="auto">
          <a:xfrm>
            <a:off x="0" y="990600"/>
            <a:ext cx="9144000"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t>Lower pressure on water will cause it to</a:t>
            </a:r>
          </a:p>
          <a:p>
            <a:pPr eaLnBrk="1" hangingPunct="1">
              <a:spcBef>
                <a:spcPct val="20000"/>
              </a:spcBef>
            </a:pPr>
            <a:endParaRPr lang="en-US" altLang="en-US" sz="2400"/>
          </a:p>
          <a:p>
            <a:pPr eaLnBrk="1" hangingPunct="1">
              <a:spcBef>
                <a:spcPct val="20000"/>
              </a:spcBef>
              <a:buFontTx/>
              <a:buAutoNum type="alphaLcPeriod"/>
            </a:pPr>
            <a:r>
              <a:rPr lang="en-US" altLang="en-US" sz="2400"/>
              <a:t>Boil at the same temperature as higher pressure</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Boil at a higher temperature</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It may never boil</a:t>
            </a:r>
          </a:p>
          <a:p>
            <a:pPr eaLnBrk="1" hangingPunct="1">
              <a:spcBef>
                <a:spcPct val="20000"/>
              </a:spcBef>
              <a:buFontTx/>
              <a:buAutoNum type="alphaLcPeriod"/>
            </a:pPr>
            <a:endParaRPr lang="en-US" altLang="en-US" sz="2400"/>
          </a:p>
          <a:p>
            <a:pPr eaLnBrk="1" hangingPunct="1">
              <a:spcBef>
                <a:spcPct val="20000"/>
              </a:spcBef>
              <a:buFontTx/>
              <a:buAutoNum type="alphaLcPeriod"/>
            </a:pPr>
            <a:r>
              <a:rPr lang="en-US" altLang="en-US" sz="2400"/>
              <a:t>Boil at a lower temperature</a:t>
            </a:r>
          </a:p>
        </p:txBody>
      </p:sp>
    </p:spTree>
    <p:extLst>
      <p:ext uri="{BB962C8B-B14F-4D97-AF65-F5344CB8AC3E}">
        <p14:creationId xmlns:p14="http://schemas.microsoft.com/office/powerpoint/2010/main" val="275144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3795">
                                            <p:txEl>
                                              <p:pRg st="8" end="8"/>
                                            </p:txEl>
                                          </p:spTgt>
                                        </p:tgtEl>
                                        <p:attrNameLst>
                                          <p:attrName>style.color</p:attrName>
                                        </p:attrNameLst>
                                      </p:cBhvr>
                                      <p:to>
                                        <a:srgbClr val="00B050"/>
                                      </p:to>
                                    </p:animClr>
                                    <p:animClr clrSpc="rgb" dir="cw">
                                      <p:cBhvr>
                                        <p:cTn id="7" dur="500" fill="hold"/>
                                        <p:tgtEl>
                                          <p:spTgt spid="33795">
                                            <p:txEl>
                                              <p:pRg st="8" end="8"/>
                                            </p:txEl>
                                          </p:spTgt>
                                        </p:tgtEl>
                                        <p:attrNameLst>
                                          <p:attrName>fillcolor</p:attrName>
                                        </p:attrNameLst>
                                      </p:cBhvr>
                                      <p:to>
                                        <a:srgbClr val="00B050"/>
                                      </p:to>
                                    </p:animClr>
                                    <p:set>
                                      <p:cBhvr>
                                        <p:cTn id="8" dur="500" fill="hold"/>
                                        <p:tgtEl>
                                          <p:spTgt spid="33795">
                                            <p:txEl>
                                              <p:pRg st="8" end="8"/>
                                            </p:txEl>
                                          </p:spTgt>
                                        </p:tgtEl>
                                        <p:attrNameLst>
                                          <p:attrName>fill.type</p:attrName>
                                        </p:attrNameLst>
                                      </p:cBhvr>
                                      <p:to>
                                        <p:strVal val="solid"/>
                                      </p:to>
                                    </p:set>
                                    <p:set>
                                      <p:cBhvr>
                                        <p:cTn id="9" dur="500" fill="hold"/>
                                        <p:tgtEl>
                                          <p:spTgt spid="33795">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6716CEA4-95A8-40FC-9FE9-B0D243AF270F}"/>
              </a:ext>
            </a:extLst>
          </p:cNvPr>
          <p:cNvSpPr>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dirty="0"/>
              <a:t>End of Presentation</a:t>
            </a:r>
          </a:p>
        </p:txBody>
      </p:sp>
    </p:spTree>
    <p:extLst>
      <p:ext uri="{BB962C8B-B14F-4D97-AF65-F5344CB8AC3E}">
        <p14:creationId xmlns:p14="http://schemas.microsoft.com/office/powerpoint/2010/main" val="83780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B1EE511-B1B4-40AC-9124-B3CB1458C882}"/>
              </a:ext>
            </a:extLst>
          </p:cNvPr>
          <p:cNvSpPr/>
          <p:nvPr/>
        </p:nvSpPr>
        <p:spPr>
          <a:xfrm>
            <a:off x="178025" y="1165072"/>
            <a:ext cx="8820317" cy="1569660"/>
          </a:xfrm>
          <a:prstGeom prst="rect">
            <a:avLst/>
          </a:prstGeom>
        </p:spPr>
        <p:txBody>
          <a:bodyPr wrap="square">
            <a:spAutoFit/>
          </a:bodyPr>
          <a:lstStyle/>
          <a:p>
            <a:pPr marL="457200" indent="-457200">
              <a:buFont typeface="Arial" panose="020B0604020202020204" pitchFamily="34" charset="0"/>
              <a:buChar char="•"/>
            </a:pPr>
            <a:r>
              <a:rPr lang="en-US" sz="2400"/>
              <a:t>Heat level or intensity of the vibration. </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The hotter an object is, the faster the motion of the molecules inside it.</a:t>
            </a:r>
            <a:endParaRPr lang="en-US" altLang="en-US" sz="2400"/>
          </a:p>
        </p:txBody>
      </p:sp>
      <p:sp>
        <p:nvSpPr>
          <p:cNvPr id="29" name="Text Box 3">
            <a:extLst>
              <a:ext uri="{FF2B5EF4-FFF2-40B4-BE49-F238E27FC236}">
                <a16:creationId xmlns:a16="http://schemas.microsoft.com/office/drawing/2014/main" id="{17519B31-47CC-46B1-B919-518403B0664C}"/>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Temperature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B1EE511-B1B4-40AC-9124-B3CB1458C882}"/>
              </a:ext>
            </a:extLst>
          </p:cNvPr>
          <p:cNvSpPr/>
          <p:nvPr/>
        </p:nvSpPr>
        <p:spPr>
          <a:xfrm>
            <a:off x="178025" y="1165072"/>
            <a:ext cx="8820317" cy="1569660"/>
          </a:xfrm>
          <a:prstGeom prst="rect">
            <a:avLst/>
          </a:prstGeom>
        </p:spPr>
        <p:txBody>
          <a:bodyPr wrap="square">
            <a:spAutoFit/>
          </a:bodyPr>
          <a:lstStyle/>
          <a:p>
            <a:pPr marL="457200" indent="-457200">
              <a:buFont typeface="Arial" panose="020B0604020202020204" pitchFamily="34" charset="0"/>
              <a:buChar char="•"/>
            </a:pPr>
            <a:r>
              <a:rPr lang="en-US" sz="2400"/>
              <a:t>Heat level or intensity of the vibration. </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The hotter an object is, the faster the motion of the molecules inside it.</a:t>
            </a:r>
            <a:endParaRPr lang="en-US" altLang="en-US" sz="2400"/>
          </a:p>
        </p:txBody>
      </p:sp>
      <p:sp>
        <p:nvSpPr>
          <p:cNvPr id="6" name="Oval 5">
            <a:extLst>
              <a:ext uri="{FF2B5EF4-FFF2-40B4-BE49-F238E27FC236}">
                <a16:creationId xmlns:a16="http://schemas.microsoft.com/office/drawing/2014/main" id="{216C4FE5-AA91-4C33-A759-BF7308C564B4}"/>
              </a:ext>
            </a:extLst>
          </p:cNvPr>
          <p:cNvSpPr/>
          <p:nvPr/>
        </p:nvSpPr>
        <p:spPr>
          <a:xfrm>
            <a:off x="2616676" y="5439350"/>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AFFC55-E673-47C8-AF70-9EB651306A29}"/>
              </a:ext>
            </a:extLst>
          </p:cNvPr>
          <p:cNvSpPr/>
          <p:nvPr/>
        </p:nvSpPr>
        <p:spPr>
          <a:xfrm>
            <a:off x="2839484" y="5459180"/>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6C6D39-36BA-4DBD-AD0D-39073882ADCF}"/>
              </a:ext>
            </a:extLst>
          </p:cNvPr>
          <p:cNvSpPr/>
          <p:nvPr/>
        </p:nvSpPr>
        <p:spPr>
          <a:xfrm>
            <a:off x="2936850" y="5277147"/>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25E2A38-423A-46BB-8CDB-B2E3A7FABD8E}"/>
              </a:ext>
            </a:extLst>
          </p:cNvPr>
          <p:cNvSpPr/>
          <p:nvPr/>
        </p:nvSpPr>
        <p:spPr>
          <a:xfrm>
            <a:off x="2660682" y="5203678"/>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5992E91-F3D4-42B4-A347-3022ACAF9803}"/>
              </a:ext>
            </a:extLst>
          </p:cNvPr>
          <p:cNvSpPr/>
          <p:nvPr/>
        </p:nvSpPr>
        <p:spPr>
          <a:xfrm>
            <a:off x="2586821" y="5663716"/>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F7B8E83-15A0-455A-BC0B-4CCD93CA7839}"/>
              </a:ext>
            </a:extLst>
          </p:cNvPr>
          <p:cNvSpPr/>
          <p:nvPr/>
        </p:nvSpPr>
        <p:spPr>
          <a:xfrm>
            <a:off x="2408019" y="5408214"/>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a:extLst>
              <a:ext uri="{FF2B5EF4-FFF2-40B4-BE49-F238E27FC236}">
                <a16:creationId xmlns:a16="http://schemas.microsoft.com/office/drawing/2014/main" id="{2899B3F0-7E8E-4ADE-849C-E4F7DFC29133}"/>
              </a:ext>
            </a:extLst>
          </p:cNvPr>
          <p:cNvSpPr/>
          <p:nvPr/>
        </p:nvSpPr>
        <p:spPr>
          <a:xfrm rot="19484885">
            <a:off x="2385027" y="4981496"/>
            <a:ext cx="887910" cy="1031352"/>
          </a:xfrm>
          <a:prstGeom prst="teardrop">
            <a:avLst>
              <a:gd name="adj" fmla="val 160172"/>
            </a:avLst>
          </a:prstGeom>
          <a:noFill/>
          <a:ln>
            <a:solidFill>
              <a:srgbClr val="0307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F37BC9A-0782-4D31-8A4B-DDE6F9E817C6}"/>
              </a:ext>
            </a:extLst>
          </p:cNvPr>
          <p:cNvSpPr/>
          <p:nvPr/>
        </p:nvSpPr>
        <p:spPr>
          <a:xfrm>
            <a:off x="2706077" y="4945379"/>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0D55507-6805-46F7-9972-C49B4BC49EAE}"/>
              </a:ext>
            </a:extLst>
          </p:cNvPr>
          <p:cNvSpPr/>
          <p:nvPr/>
        </p:nvSpPr>
        <p:spPr>
          <a:xfrm>
            <a:off x="2901314" y="5660877"/>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E1F863-1042-4DFC-8C97-669502594F74}"/>
              </a:ext>
            </a:extLst>
          </p:cNvPr>
          <p:cNvSpPr/>
          <p:nvPr/>
        </p:nvSpPr>
        <p:spPr>
          <a:xfrm>
            <a:off x="2460553" y="5056027"/>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AC25442-EE09-4FF9-A3DF-AD395B11CAEE}"/>
              </a:ext>
            </a:extLst>
          </p:cNvPr>
          <p:cNvSpPr/>
          <p:nvPr/>
        </p:nvSpPr>
        <p:spPr>
          <a:xfrm>
            <a:off x="6294328" y="5439351"/>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768125-0108-4398-9B18-A6EF64971838}"/>
              </a:ext>
            </a:extLst>
          </p:cNvPr>
          <p:cNvSpPr/>
          <p:nvPr/>
        </p:nvSpPr>
        <p:spPr>
          <a:xfrm>
            <a:off x="6517136" y="5459181"/>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4A7817-F4FE-49E5-A6D5-2A6746EC2479}"/>
              </a:ext>
            </a:extLst>
          </p:cNvPr>
          <p:cNvSpPr/>
          <p:nvPr/>
        </p:nvSpPr>
        <p:spPr>
          <a:xfrm>
            <a:off x="6614502" y="5277148"/>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CF5067B-57A6-4165-8C57-CC55352EBBA0}"/>
              </a:ext>
            </a:extLst>
          </p:cNvPr>
          <p:cNvSpPr/>
          <p:nvPr/>
        </p:nvSpPr>
        <p:spPr>
          <a:xfrm>
            <a:off x="6338334" y="5203679"/>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99ADDA-4B64-44E4-A89C-466D17E2BEB4}"/>
              </a:ext>
            </a:extLst>
          </p:cNvPr>
          <p:cNvSpPr/>
          <p:nvPr/>
        </p:nvSpPr>
        <p:spPr>
          <a:xfrm>
            <a:off x="6264473" y="5663717"/>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B518099-F97F-4426-AB12-C62F69A94F55}"/>
              </a:ext>
            </a:extLst>
          </p:cNvPr>
          <p:cNvSpPr/>
          <p:nvPr/>
        </p:nvSpPr>
        <p:spPr>
          <a:xfrm>
            <a:off x="6085671" y="5408215"/>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ardrop 21">
            <a:extLst>
              <a:ext uri="{FF2B5EF4-FFF2-40B4-BE49-F238E27FC236}">
                <a16:creationId xmlns:a16="http://schemas.microsoft.com/office/drawing/2014/main" id="{C9EBE1FD-8A75-4BEF-9B72-9D983E0925A7}"/>
              </a:ext>
            </a:extLst>
          </p:cNvPr>
          <p:cNvSpPr/>
          <p:nvPr/>
        </p:nvSpPr>
        <p:spPr>
          <a:xfrm rot="19484885">
            <a:off x="6062679" y="4981497"/>
            <a:ext cx="887910" cy="1031352"/>
          </a:xfrm>
          <a:prstGeom prst="teardrop">
            <a:avLst>
              <a:gd name="adj" fmla="val 160172"/>
            </a:avLst>
          </a:prstGeom>
          <a:noFill/>
          <a:ln>
            <a:solidFill>
              <a:srgbClr val="0307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D31E156-05EE-4859-9C25-C8057018F9DE}"/>
              </a:ext>
            </a:extLst>
          </p:cNvPr>
          <p:cNvSpPr/>
          <p:nvPr/>
        </p:nvSpPr>
        <p:spPr>
          <a:xfrm>
            <a:off x="6383729" y="4945380"/>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391981A-24E1-497A-96A0-79DA89B312D1}"/>
              </a:ext>
            </a:extLst>
          </p:cNvPr>
          <p:cNvSpPr/>
          <p:nvPr/>
        </p:nvSpPr>
        <p:spPr>
          <a:xfrm>
            <a:off x="6578966" y="5660878"/>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41E3CD-40AE-4BB9-8A81-ED9AC7C62D6A}"/>
              </a:ext>
            </a:extLst>
          </p:cNvPr>
          <p:cNvSpPr/>
          <p:nvPr/>
        </p:nvSpPr>
        <p:spPr>
          <a:xfrm>
            <a:off x="6138205" y="5056028"/>
            <a:ext cx="178802" cy="178802"/>
          </a:xfrm>
          <a:prstGeom prst="ellipse">
            <a:avLst/>
          </a:prstGeom>
          <a:solidFill>
            <a:srgbClr val="0307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C3109B-40D2-4465-ACDE-4ADB961B1BCA}"/>
              </a:ext>
            </a:extLst>
          </p:cNvPr>
          <p:cNvSpPr/>
          <p:nvPr/>
        </p:nvSpPr>
        <p:spPr>
          <a:xfrm>
            <a:off x="1509578" y="3957802"/>
            <a:ext cx="2655881" cy="369888"/>
          </a:xfrm>
          <a:prstGeom prst="rect">
            <a:avLst/>
          </a:prstGeom>
        </p:spPr>
        <p:txBody>
          <a:bodyPr wrap="square" anchor="t">
            <a:spAutoFit/>
          </a:bodyPr>
          <a:lstStyle/>
          <a:p>
            <a:r>
              <a:rPr lang="en-US"/>
              <a:t>Higher</a:t>
            </a:r>
            <a:r>
              <a:rPr lang="en-US">
                <a:cs typeface="Arial"/>
              </a:rPr>
              <a:t> Temperature</a:t>
            </a:r>
            <a:endParaRPr lang="en-US"/>
          </a:p>
        </p:txBody>
      </p:sp>
      <p:sp>
        <p:nvSpPr>
          <p:cNvPr id="27" name="Rectangle 26">
            <a:extLst>
              <a:ext uri="{FF2B5EF4-FFF2-40B4-BE49-F238E27FC236}">
                <a16:creationId xmlns:a16="http://schemas.microsoft.com/office/drawing/2014/main" id="{B78FD505-6D5A-48E6-B804-054AD7BB87F8}"/>
              </a:ext>
            </a:extLst>
          </p:cNvPr>
          <p:cNvSpPr/>
          <p:nvPr/>
        </p:nvSpPr>
        <p:spPr>
          <a:xfrm>
            <a:off x="5634009" y="3756519"/>
            <a:ext cx="2168286" cy="369332"/>
          </a:xfrm>
          <a:prstGeom prst="rect">
            <a:avLst/>
          </a:prstGeom>
        </p:spPr>
        <p:txBody>
          <a:bodyPr wrap="none" anchor="t">
            <a:spAutoFit/>
          </a:bodyPr>
          <a:lstStyle/>
          <a:p>
            <a:r>
              <a:rPr lang="en-US"/>
              <a:t>Lower</a:t>
            </a:r>
            <a:r>
              <a:rPr lang="en-US">
                <a:cs typeface="Arial"/>
              </a:rPr>
              <a:t> Temperature</a:t>
            </a:r>
            <a:endParaRPr lang="en-US"/>
          </a:p>
        </p:txBody>
      </p:sp>
      <p:pic>
        <p:nvPicPr>
          <p:cNvPr id="28" name="Graphic 27" descr="Thermometer">
            <a:extLst>
              <a:ext uri="{FF2B5EF4-FFF2-40B4-BE49-F238E27FC236}">
                <a16:creationId xmlns:a16="http://schemas.microsoft.com/office/drawing/2014/main" id="{9E8A4958-887F-425C-A8D8-AB977F55E7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0035" y="3217140"/>
            <a:ext cx="2311611" cy="2311611"/>
          </a:xfrm>
          <a:prstGeom prst="rect">
            <a:avLst/>
          </a:prstGeom>
        </p:spPr>
      </p:pic>
      <p:sp>
        <p:nvSpPr>
          <p:cNvPr id="29" name="Text Box 3">
            <a:extLst>
              <a:ext uri="{FF2B5EF4-FFF2-40B4-BE49-F238E27FC236}">
                <a16:creationId xmlns:a16="http://schemas.microsoft.com/office/drawing/2014/main" id="{17519B31-47CC-46B1-B919-518403B0664C}"/>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Temperature</a:t>
            </a:r>
          </a:p>
        </p:txBody>
      </p:sp>
      <p:sp>
        <p:nvSpPr>
          <p:cNvPr id="30" name="Rectangle 29">
            <a:extLst>
              <a:ext uri="{FF2B5EF4-FFF2-40B4-BE49-F238E27FC236}">
                <a16:creationId xmlns:a16="http://schemas.microsoft.com/office/drawing/2014/main" id="{F152117B-3C43-474C-B417-E2E60C6C9D0B}"/>
              </a:ext>
            </a:extLst>
          </p:cNvPr>
          <p:cNvSpPr/>
          <p:nvPr/>
        </p:nvSpPr>
        <p:spPr>
          <a:xfrm>
            <a:off x="459804" y="6152629"/>
            <a:ext cx="8256757"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nchor="t">
            <a:spAutoFit/>
          </a:bodyPr>
          <a:lstStyle/>
          <a:p>
            <a:pPr algn="ctr"/>
            <a:r>
              <a:rPr lang="en-US" sz="2800">
                <a:solidFill>
                  <a:schemeClr val="bg1"/>
                </a:solidFill>
              </a:rPr>
              <a:t>Temperature IS NOT the amount of heat in a substance.</a:t>
            </a:r>
          </a:p>
        </p:txBody>
      </p:sp>
    </p:spTree>
    <p:extLst>
      <p:ext uri="{BB962C8B-B14F-4D97-AF65-F5344CB8AC3E}">
        <p14:creationId xmlns:p14="http://schemas.microsoft.com/office/powerpoint/2010/main" val="174472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path" presetSubtype="0" repeatCount="indefinite" autoRev="1" fill="hold" grpId="0" nodeType="withEffect">
                                  <p:stCondLst>
                                    <p:cond delay="0"/>
                                  </p:stCondLst>
                                  <p:childTnLst>
                                    <p:animMotion origin="layout" path="M -3.33333E-6 0.00671 C 0.00434 0.00579 -0.00295 0.01088 -0.00156 0.01342 C -0.00104 0.00926 0.00105 0.00393 0.00105 0.00069 C 0.00486 0.00254 0.00591 0.00787 0.00643 0.0118 C 0.00695 0.00787 0.00695 0.00995 0.0073 0.00625 C 0.0073 0.00995 0.00139 0.00324 0.00295 0.00717 C 0.00295 0.00764 0.00643 0.00324 0.00695 0.00139 C 0.00695 -0.0007 0.00191 -0.00023 0.00295 0.00231 C 0.00348 0.00579 0.00348 0.01065 0.00782 0.01551 C 0.00834 0.01157 0.00486 0.00579 0.00539 0.00231 C 0.00539 0.00579 0.0073 0.00879 0.0073 0.0125 C 0.00782 0.00879 0.00886 0.01134 0.00886 0.00764 C 0.00938 0.01134 0.00834 0.0037 0.00886 0.00764 C 0.00938 0.0037 0.0099 0.00069 0.0099 -0.00255 C 0.01025 0.00069 0.00938 0.00926 0.0099 0.01342 C 0.0099 0.00926 0.01025 0.00579 0.01025 0.00231 C 0.01129 0.00579 0.01129 0.00926 0.01129 0.01342 C 0.01181 0.00926 0.01233 0.00926 0.01337 0.00579 " pathEditMode="relative" rAng="0" ptsTypes="AAAAAAAAAAAAAAAAAA">
                                      <p:cBhvr>
                                        <p:cTn id="6" dur="500" fill="hold"/>
                                        <p:tgtEl>
                                          <p:spTgt spid="6"/>
                                        </p:tgtEl>
                                        <p:attrNameLst>
                                          <p:attrName>ppt_x</p:attrName>
                                          <p:attrName>ppt_y</p:attrName>
                                        </p:attrNameLst>
                                      </p:cBhvr>
                                      <p:rCtr x="57300" y="-2300"/>
                                    </p:animMotion>
                                  </p:childTnLst>
                                </p:cTn>
                              </p:par>
                              <p:par>
                                <p:cTn id="7" presetID="38" presetClass="path" presetSubtype="0" repeatCount="indefinite" autoRev="1" fill="hold" grpId="0" nodeType="withEffect">
                                  <p:stCondLst>
                                    <p:cond delay="100"/>
                                  </p:stCondLst>
                                  <p:childTnLst>
                                    <p:animMotion origin="layout" path="M -2.5E-6 0.00671 C 0.00434 0.00578 -0.00295 0.01088 -0.00156 0.01342 C -0.00104 0.00926 0.00104 0.00393 0.00104 0.00069 C 0.00486 0.00254 0.00591 0.00787 0.00643 0.0118 C 0.00695 0.00787 0.00695 0.00995 0.00729 0.00625 C 0.00729 0.00995 0.00139 0.00324 0.00295 0.00717 C 0.00295 0.00764 0.00643 0.00324 0.00695 0.00139 C 0.00695 -0.0007 0.00191 -0.00023 0.00295 0.00231 C 0.00347 0.00578 0.00347 0.01065 0.00782 0.01551 C 0.00834 0.01157 0.00486 0.00578 0.00538 0.00231 C 0.00538 0.00578 0.00729 0.00879 0.00729 0.0125 C 0.00782 0.00879 0.00886 0.01134 0.00886 0.00764 C 0.00938 0.01134 0.00834 0.0037 0.00886 0.00764 C 0.00938 0.0037 0.0099 0.00069 0.0099 -0.00255 C 0.01025 0.00069 0.00938 0.00926 0.0099 0.01342 C 0.0099 0.00926 0.01025 0.00578 0.01025 0.00231 C 0.01129 0.00578 0.01129 0.00926 0.01129 0.01342 C 0.01181 0.00926 0.01233 0.00926 0.01337 0.00578 " pathEditMode="relative" rAng="0" ptsTypes="AAAAAAAAAAAAAAAAAA">
                                      <p:cBhvr>
                                        <p:cTn id="8" dur="500" fill="hold"/>
                                        <p:tgtEl>
                                          <p:spTgt spid="7"/>
                                        </p:tgtEl>
                                        <p:attrNameLst>
                                          <p:attrName>ppt_x</p:attrName>
                                          <p:attrName>ppt_y</p:attrName>
                                        </p:attrNameLst>
                                      </p:cBhvr>
                                      <p:rCtr x="57300" y="-2300"/>
                                    </p:animMotion>
                                  </p:childTnLst>
                                </p:cTn>
                              </p:par>
                              <p:par>
                                <p:cTn id="9" presetID="38" presetClass="path" presetSubtype="0" repeatCount="indefinite" autoRev="1" fill="hold" grpId="0" nodeType="withEffect">
                                  <p:stCondLst>
                                    <p:cond delay="200"/>
                                  </p:stCondLst>
                                  <p:childTnLst>
                                    <p:animMotion origin="layout" path="M -2.77778E-6 0.00671 C 0.00434 0.00578 -0.00295 0.01088 -0.00156 0.01342 C -0.00104 0.00926 0.00104 0.00393 0.00104 0.00069 C 0.00486 0.00254 0.00591 0.00787 0.00643 0.0118 C 0.00695 0.00787 0.00695 0.00995 0.00729 0.00625 C 0.00729 0.00995 0.00139 0.00324 0.00295 0.00717 C 0.00295 0.00764 0.00643 0.00324 0.00695 0.00139 C 0.00695 -0.0007 0.00191 -0.00023 0.00295 0.00231 C 0.00348 0.00578 0.00348 0.01065 0.00782 0.01551 C 0.00834 0.01157 0.00486 0.00578 0.00538 0.00231 C 0.00538 0.00578 0.00729 0.00879 0.00729 0.0125 C 0.00782 0.00879 0.00886 0.01134 0.00886 0.00764 C 0.00938 0.01134 0.00834 0.0037 0.00886 0.00764 C 0.00938 0.0037 0.0099 0.00069 0.0099 -0.00255 C 0.01025 0.00069 0.00938 0.00926 0.0099 0.01342 C 0.0099 0.00926 0.01025 0.00578 0.01025 0.00231 C 0.01129 0.00578 0.01129 0.00926 0.01129 0.01342 C 0.01181 0.00926 0.01233 0.00926 0.01337 0.00578 " pathEditMode="relative" rAng="0" ptsTypes="AAAAAAAAAAAAAAAAAA">
                                      <p:cBhvr>
                                        <p:cTn id="10" dur="500" fill="hold"/>
                                        <p:tgtEl>
                                          <p:spTgt spid="8"/>
                                        </p:tgtEl>
                                        <p:attrNameLst>
                                          <p:attrName>ppt_x</p:attrName>
                                          <p:attrName>ppt_y</p:attrName>
                                        </p:attrNameLst>
                                      </p:cBhvr>
                                      <p:rCtr x="57300" y="-2300"/>
                                    </p:animMotion>
                                  </p:childTnLst>
                                </p:cTn>
                              </p:par>
                              <p:par>
                                <p:cTn id="11" presetID="38" presetClass="path" presetSubtype="0" repeatCount="indefinite" autoRev="1" fill="hold" grpId="0" nodeType="withEffect">
                                  <p:stCondLst>
                                    <p:cond delay="300"/>
                                  </p:stCondLst>
                                  <p:childTnLst>
                                    <p:animMotion origin="layout" path="M -4.44444E-6 0.00671 C 0.00434 0.00579 -0.00295 0.01088 -0.00156 0.01343 C -0.00104 0.00926 0.00105 0.00393 0.00105 0.00069 C 0.00487 0.00255 0.00591 0.00787 0.00643 0.0118 C 0.00695 0.00787 0.00695 0.00995 0.0073 0.00625 C 0.0073 0.00995 0.00139 0.00324 0.00296 0.00718 C 0.00296 0.00764 0.00643 0.00324 0.00695 0.00139 C 0.00695 -0.0007 0.00191 -0.00023 0.00296 0.00231 C 0.00348 0.00579 0.00348 0.01065 0.00782 0.01551 C 0.00834 0.01157 0.00487 0.00579 0.00539 0.00231 C 0.00539 0.00579 0.0073 0.0088 0.0073 0.0125 C 0.00782 0.0088 0.00886 0.01134 0.00886 0.00764 C 0.00938 0.01134 0.00834 0.0037 0.00886 0.00764 C 0.00938 0.0037 0.0099 0.00069 0.0099 -0.00255 C 0.01025 0.00069 0.00938 0.00926 0.0099 0.01343 C 0.0099 0.00926 0.01025 0.00579 0.01025 0.00231 C 0.01129 0.00579 0.01129 0.00926 0.01129 0.01343 C 0.01181 0.00926 0.01233 0.00926 0.01337 0.00579 " pathEditMode="relative" rAng="0" ptsTypes="AAAAAAAAAAAAAAAAAA">
                                      <p:cBhvr>
                                        <p:cTn id="12" dur="500" fill="hold"/>
                                        <p:tgtEl>
                                          <p:spTgt spid="9"/>
                                        </p:tgtEl>
                                        <p:attrNameLst>
                                          <p:attrName>ppt_x</p:attrName>
                                          <p:attrName>ppt_y</p:attrName>
                                        </p:attrNameLst>
                                      </p:cBhvr>
                                      <p:rCtr x="57300" y="-2300"/>
                                    </p:animMotion>
                                  </p:childTnLst>
                                </p:cTn>
                              </p:par>
                              <p:par>
                                <p:cTn id="13" presetID="38" presetClass="path" presetSubtype="0" repeatCount="indefinite" autoRev="1" fill="hold" grpId="0" nodeType="withEffect">
                                  <p:stCondLst>
                                    <p:cond delay="100"/>
                                  </p:stCondLst>
                                  <p:childTnLst>
                                    <p:animMotion origin="layout" path="M -4.72222E-6 0.00671 C 0.00435 0.00579 -0.00295 0.01088 -0.00156 0.01342 C -0.00104 0.00926 0.00105 0.00393 0.00105 0.00069 C 0.00487 0.00255 0.00591 0.00787 0.00643 0.0118 C 0.00695 0.00787 0.00695 0.00995 0.0073 0.00625 C 0.0073 0.00995 0.00139 0.00324 0.00296 0.00717 C 0.00296 0.00764 0.00643 0.00324 0.00695 0.00139 C 0.00695 -0.0007 0.00191 -0.00023 0.00296 0.00231 C 0.00348 0.00579 0.00348 0.01065 0.00782 0.01551 C 0.00834 0.01157 0.00487 0.00579 0.00539 0.00231 C 0.00539 0.00579 0.0073 0.0088 0.0073 0.0125 C 0.00782 0.0088 0.00886 0.01134 0.00886 0.00764 C 0.00938 0.01134 0.00834 0.0037 0.00886 0.00764 C 0.00938 0.0037 0.0099 0.00069 0.0099 -0.00255 C 0.01025 0.00069 0.00938 0.00926 0.0099 0.01342 C 0.0099 0.00926 0.01025 0.00579 0.01025 0.00231 C 0.01129 0.00579 0.01129 0.00926 0.01129 0.01342 C 0.01181 0.00926 0.01233 0.00926 0.01337 0.00579 " pathEditMode="relative" rAng="0" ptsTypes="AAAAAAAAAAAAAAAAAA">
                                      <p:cBhvr>
                                        <p:cTn id="14" dur="500" fill="hold"/>
                                        <p:tgtEl>
                                          <p:spTgt spid="10"/>
                                        </p:tgtEl>
                                        <p:attrNameLst>
                                          <p:attrName>ppt_x</p:attrName>
                                          <p:attrName>ppt_y</p:attrName>
                                        </p:attrNameLst>
                                      </p:cBhvr>
                                      <p:rCtr x="57300" y="-2300"/>
                                    </p:animMotion>
                                  </p:childTnLst>
                                </p:cTn>
                              </p:par>
                              <p:par>
                                <p:cTn id="15" presetID="38" presetClass="path" presetSubtype="0" repeatCount="indefinite" autoRev="1" fill="hold" grpId="0" nodeType="withEffect">
                                  <p:stCondLst>
                                    <p:cond delay="300"/>
                                  </p:stCondLst>
                                  <p:childTnLst>
                                    <p:animMotion origin="layout" path="M -2.77778E-7 0.00671 C 0.00434 0.00579 -0.00295 0.01088 -0.00156 0.01343 C -0.00104 0.00926 0.00104 0.00394 0.00104 0.00069 C 0.00486 0.00255 0.0059 0.00787 0.00642 0.01181 C 0.00694 0.00787 0.00694 0.00995 0.00729 0.00625 C 0.00729 0.00995 0.00139 0.00324 0.00295 0.00718 C 0.00295 0.00764 0.00642 0.00324 0.00694 0.00139 C 0.00694 -0.00069 0.00191 -0.00023 0.00295 0.00232 C 0.00347 0.00579 0.00347 0.01065 0.00781 0.01551 C 0.00833 0.01157 0.00486 0.00579 0.00538 0.00232 C 0.00538 0.00579 0.00729 0.0088 0.00729 0.0125 C 0.00781 0.0088 0.00885 0.01134 0.00885 0.00764 C 0.00938 0.01134 0.00833 0.0037 0.00885 0.00764 C 0.00938 0.0037 0.0099 0.00069 0.0099 -0.00255 C 0.01024 0.00069 0.00938 0.00926 0.0099 0.01343 C 0.0099 0.00926 0.01024 0.00579 0.01024 0.00232 C 0.01129 0.00579 0.01129 0.00926 0.01129 0.01343 C 0.01181 0.00926 0.01233 0.00926 0.01337 0.00579 " pathEditMode="relative" rAng="0" ptsTypes="AAAAAAAAAAAAAAAAAA">
                                      <p:cBhvr>
                                        <p:cTn id="16" dur="500" fill="hold"/>
                                        <p:tgtEl>
                                          <p:spTgt spid="11"/>
                                        </p:tgtEl>
                                        <p:attrNameLst>
                                          <p:attrName>ppt_x</p:attrName>
                                          <p:attrName>ppt_y</p:attrName>
                                        </p:attrNameLst>
                                      </p:cBhvr>
                                      <p:rCtr x="57300" y="-2300"/>
                                    </p:animMotion>
                                  </p:childTnLst>
                                </p:cTn>
                              </p:par>
                              <p:par>
                                <p:cTn id="17" presetID="38" presetClass="path" presetSubtype="0" repeatCount="indefinite" autoRev="1" fill="hold" grpId="0" nodeType="withEffect">
                                  <p:stCondLst>
                                    <p:cond delay="0"/>
                                  </p:stCondLst>
                                  <p:childTnLst>
                                    <p:animMotion origin="layout" path="M 8.33333E-7 0.00671 C 0.00434 0.00578 -0.00295 0.01088 -0.00156 0.01342 C -0.00104 0.00926 0.00104 0.00393 0.00104 0.00069 C 0.00486 0.00254 0.0059 0.00787 0.00642 0.0118 C 0.00694 0.00787 0.00694 0.00995 0.00729 0.00625 C 0.00729 0.00995 0.00139 0.00324 0.00295 0.00717 C 0.00295 0.00764 0.00642 0.00324 0.00694 0.00139 C 0.00694 -0.0007 0.00191 -0.00023 0.00295 0.00231 C 0.00347 0.00578 0.00347 0.01065 0.00781 0.01551 C 0.00833 0.01157 0.00486 0.00578 0.00538 0.00231 C 0.00538 0.00578 0.00729 0.00879 0.00729 0.0125 C 0.00781 0.00879 0.00885 0.01134 0.00885 0.00764 C 0.00937 0.01134 0.00833 0.0037 0.00885 0.00764 C 0.00937 0.0037 0.0099 0.00069 0.0099 -0.00255 C 0.01024 0.00069 0.00937 0.00926 0.0099 0.01342 C 0.0099 0.00926 0.01024 0.00578 0.01024 0.00231 C 0.01128 0.00578 0.01128 0.00926 0.01128 0.01342 C 0.0118 0.00926 0.01233 0.00926 0.01337 0.00578 " pathEditMode="relative" rAng="0" ptsTypes="AAAAAAAAAAAAAAAAAA">
                                      <p:cBhvr>
                                        <p:cTn id="18" dur="500" fill="hold"/>
                                        <p:tgtEl>
                                          <p:spTgt spid="13"/>
                                        </p:tgtEl>
                                        <p:attrNameLst>
                                          <p:attrName>ppt_x</p:attrName>
                                          <p:attrName>ppt_y</p:attrName>
                                        </p:attrNameLst>
                                      </p:cBhvr>
                                      <p:rCtr x="57300" y="-2300"/>
                                    </p:animMotion>
                                  </p:childTnLst>
                                </p:cTn>
                              </p:par>
                              <p:par>
                                <p:cTn id="19" presetID="38" presetClass="path" presetSubtype="0" repeatCount="indefinite" autoRev="1" fill="hold" grpId="0" nodeType="withEffect">
                                  <p:stCondLst>
                                    <p:cond delay="300"/>
                                  </p:stCondLst>
                                  <p:childTnLst>
                                    <p:animMotion origin="layout" path="M -3.33333E-6 0.00671 C 0.00434 0.00578 -0.00295 0.01088 -0.00156 0.01342 C -0.00104 0.00926 0.00105 0.00393 0.00105 0.00069 C 0.00486 0.00254 0.00591 0.00787 0.00643 0.0118 C 0.00695 0.00787 0.00695 0.00995 0.0073 0.00625 C 0.0073 0.00995 0.00139 0.00324 0.00295 0.00717 C 0.00295 0.00763 0.00643 0.00324 0.00695 0.00138 C 0.00695 -0.0007 0.00191 -0.00024 0.00295 0.00231 C 0.00348 0.00578 0.00348 0.01064 0.00782 0.01551 C 0.00834 0.01157 0.00486 0.00578 0.00539 0.00231 C 0.00539 0.00578 0.0073 0.00879 0.0073 0.0125 C 0.00782 0.00879 0.00886 0.01134 0.00886 0.00763 C 0.00938 0.01134 0.00834 0.0037 0.00886 0.00763 C 0.00938 0.0037 0.0099 0.00069 0.0099 -0.00255 C 0.01025 0.00069 0.00938 0.00926 0.0099 0.01342 C 0.0099 0.00926 0.01025 0.00578 0.01025 0.00231 C 0.01129 0.00578 0.01129 0.00926 0.01129 0.01342 C 0.01181 0.00926 0.01233 0.00926 0.01337 0.00578 " pathEditMode="relative" rAng="0" ptsTypes="AAAAAAAAAAAAAAAAAA">
                                      <p:cBhvr>
                                        <p:cTn id="20" dur="500" fill="hold"/>
                                        <p:tgtEl>
                                          <p:spTgt spid="14"/>
                                        </p:tgtEl>
                                        <p:attrNameLst>
                                          <p:attrName>ppt_x</p:attrName>
                                          <p:attrName>ppt_y</p:attrName>
                                        </p:attrNameLst>
                                      </p:cBhvr>
                                      <p:rCtr x="57300" y="-2300"/>
                                    </p:animMotion>
                                  </p:childTnLst>
                                </p:cTn>
                              </p:par>
                              <p:par>
                                <p:cTn id="21" presetID="38" presetClass="path" presetSubtype="0" repeatCount="indefinite" autoRev="1" fill="hold" grpId="0" nodeType="withEffect">
                                  <p:stCondLst>
                                    <p:cond delay="0"/>
                                  </p:stCondLst>
                                  <p:childTnLst>
                                    <p:animMotion origin="layout" path="M 5.55556E-7 0.00671 C 0.00434 0.00579 -0.00295 0.01088 -0.00156 0.01343 C -0.00104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4 0.00885 0.00764 C 0.00937 0.01134 0.00833 0.00371 0.00885 0.00764 C 0.00937 0.00371 0.0099 0.0007 0.0099 -0.00254 C 0.01024 0.0007 0.00937 0.00926 0.0099 0.01343 C 0.0099 0.00926 0.01024 0.00579 0.01024 0.00232 C 0.01128 0.00579 0.01128 0.00926 0.01128 0.01343 C 0.01181 0.00926 0.01233 0.00926 0.01337 0.00579 " pathEditMode="relative" rAng="0" ptsTypes="AAAAAAAAAAAAAAAAAA">
                                      <p:cBhvr>
                                        <p:cTn id="22" dur="500" fill="hold"/>
                                        <p:tgtEl>
                                          <p:spTgt spid="15"/>
                                        </p:tgtEl>
                                        <p:attrNameLst>
                                          <p:attrName>ppt_x</p:attrName>
                                          <p:attrName>ppt_y</p:attrName>
                                        </p:attrNameLst>
                                      </p:cBhvr>
                                      <p:rCtr x="57300" y="-2300"/>
                                    </p:animMotion>
                                  </p:childTnLst>
                                </p:cTn>
                              </p:par>
                              <p:par>
                                <p:cTn id="23" presetID="38" presetClass="path" presetSubtype="0" repeatCount="indefinite" autoRev="1" fill="hold" grpId="0" nodeType="withEffect">
                                  <p:stCondLst>
                                    <p:cond delay="0"/>
                                  </p:stCondLst>
                                  <p:childTnLst>
                                    <p:animMotion origin="layout" path="M -2.77778E-7 0.00671 C 0.00434 0.00579 -0.00295 0.01088 -0.00156 0.01342 C -0.00104 0.00926 0.00104 0.00393 0.00104 0.00069 C 0.00486 0.00254 0.0059 0.00787 0.00642 0.0118 C 0.00694 0.00787 0.00694 0.00995 0.00729 0.00625 C 0.00729 0.00995 0.00139 0.00324 0.00295 0.00717 C 0.00295 0.00764 0.00642 0.00324 0.00694 0.00139 C 0.00694 -0.0007 0.00191 -0.00023 0.00295 0.00231 C 0.00347 0.00579 0.00347 0.01065 0.00781 0.01551 C 0.00833 0.01157 0.00486 0.00579 0.00538 0.00231 C 0.00538 0.00579 0.00729 0.00879 0.00729 0.0125 C 0.00781 0.00879 0.00885 0.01134 0.00885 0.00764 C 0.00938 0.01134 0.00833 0.0037 0.00885 0.00764 C 0.00938 0.0037 0.0099 0.00069 0.0099 -0.00255 C 0.01024 0.00069 0.00938 0.00926 0.0099 0.01342 C 0.0099 0.00926 0.01024 0.00579 0.01024 0.00231 C 0.01129 0.00579 0.01129 0.00926 0.01129 0.01342 C 0.01181 0.00926 0.01233 0.00926 0.01337 0.00579 " pathEditMode="relative" rAng="0" ptsTypes="AAAAAAAAAAAAAAAAAA">
                                      <p:cBhvr>
                                        <p:cTn id="24" dur="5000" fill="hold"/>
                                        <p:tgtEl>
                                          <p:spTgt spid="16"/>
                                        </p:tgtEl>
                                        <p:attrNameLst>
                                          <p:attrName>ppt_x</p:attrName>
                                          <p:attrName>ppt_y</p:attrName>
                                        </p:attrNameLst>
                                      </p:cBhvr>
                                      <p:rCtr x="57300" y="-2300"/>
                                    </p:animMotion>
                                  </p:childTnLst>
                                </p:cTn>
                              </p:par>
                              <p:par>
                                <p:cTn id="25" presetID="38" presetClass="path" presetSubtype="0" repeatCount="indefinite" autoRev="1" fill="hold" grpId="0" nodeType="withEffect">
                                  <p:stCondLst>
                                    <p:cond delay="100"/>
                                  </p:stCondLst>
                                  <p:childTnLst>
                                    <p:animMotion origin="layout" path="M 4.16667E-6 0.00671 C 0.00434 0.00578 -0.00296 0.01088 -0.00157 0.01342 C -0.00105 0.00926 0.00104 0.00393 0.00104 0.00069 C 0.00486 0.00254 0.0059 0.00787 0.00642 0.0118 C 0.00694 0.00787 0.00694 0.00995 0.00729 0.00625 C 0.00729 0.00995 0.00138 0.00324 0.00295 0.00717 C 0.00295 0.00764 0.00642 0.00324 0.00694 0.00139 C 0.00694 -0.0007 0.00191 -0.00023 0.00295 0.00231 C 0.00347 0.00578 0.00347 0.01065 0.00781 0.01551 C 0.00833 0.01157 0.00486 0.00578 0.00538 0.00231 C 0.00538 0.00578 0.00729 0.00879 0.00729 0.0125 C 0.00781 0.00879 0.00885 0.01134 0.00885 0.00764 C 0.00937 0.01134 0.00833 0.0037 0.00885 0.00764 C 0.00937 0.0037 0.00989 0.00069 0.00989 -0.00255 C 0.01024 0.00069 0.00937 0.00926 0.00989 0.01342 C 0.00989 0.00926 0.01024 0.00578 0.01024 0.00231 C 0.01128 0.00578 0.01128 0.00926 0.01128 0.01342 C 0.0118 0.00926 0.01232 0.00926 0.01336 0.00578 " pathEditMode="relative" rAng="0" ptsTypes="AAAAAAAAAAAAAAAAAA">
                                      <p:cBhvr>
                                        <p:cTn id="26" dur="5000" fill="hold"/>
                                        <p:tgtEl>
                                          <p:spTgt spid="17"/>
                                        </p:tgtEl>
                                        <p:attrNameLst>
                                          <p:attrName>ppt_x</p:attrName>
                                          <p:attrName>ppt_y</p:attrName>
                                        </p:attrNameLst>
                                      </p:cBhvr>
                                      <p:rCtr x="57300" y="-2300"/>
                                    </p:animMotion>
                                  </p:childTnLst>
                                </p:cTn>
                              </p:par>
                              <p:par>
                                <p:cTn id="27" presetID="38" presetClass="path" presetSubtype="0" repeatCount="indefinite" autoRev="1" fill="hold" grpId="0" nodeType="withEffect">
                                  <p:stCondLst>
                                    <p:cond delay="200"/>
                                  </p:stCondLst>
                                  <p:childTnLst>
                                    <p:animMotion origin="layout" path="M 2.77778E-7 0.00671 C 0.00434 0.00578 -0.00295 0.01088 -0.00156 0.01342 C -0.00104 0.00926 0.00104 0.00393 0.00104 0.00069 C 0.00486 0.00254 0.0059 0.00787 0.00642 0.0118 C 0.00694 0.00787 0.00694 0.00995 0.00729 0.00625 C 0.00729 0.00995 0.00139 0.00324 0.00295 0.00717 C 0.00295 0.00764 0.00642 0.00324 0.00694 0.00139 C 0.00694 -0.0007 0.00191 -0.00023 0.00295 0.00231 C 0.00347 0.00578 0.00347 0.01065 0.00781 0.01551 C 0.00833 0.01157 0.00486 0.00578 0.00538 0.00231 C 0.00538 0.00578 0.00729 0.00879 0.00729 0.0125 C 0.00781 0.00879 0.00885 0.01134 0.00885 0.00764 C 0.00937 0.01134 0.00833 0.0037 0.00885 0.00764 C 0.00937 0.0037 0.0099 0.00069 0.0099 -0.00255 C 0.01024 0.00069 0.00937 0.00926 0.0099 0.01342 C 0.0099 0.00926 0.01024 0.00578 0.01024 0.00231 C 0.01128 0.00578 0.01128 0.00926 0.01128 0.01342 C 0.01181 0.00926 0.01233 0.00926 0.01337 0.00578 " pathEditMode="relative" rAng="0" ptsTypes="AAAAAAAAAAAAAAAAAA">
                                      <p:cBhvr>
                                        <p:cTn id="28" dur="5000" fill="hold"/>
                                        <p:tgtEl>
                                          <p:spTgt spid="18"/>
                                        </p:tgtEl>
                                        <p:attrNameLst>
                                          <p:attrName>ppt_x</p:attrName>
                                          <p:attrName>ppt_y</p:attrName>
                                        </p:attrNameLst>
                                      </p:cBhvr>
                                      <p:rCtr x="57300" y="-2300"/>
                                    </p:animMotion>
                                  </p:childTnLst>
                                </p:cTn>
                              </p:par>
                              <p:par>
                                <p:cTn id="29" presetID="38" presetClass="path" presetSubtype="0" repeatCount="indefinite" autoRev="1" fill="hold" grpId="0" nodeType="withEffect">
                                  <p:stCondLst>
                                    <p:cond delay="300"/>
                                  </p:stCondLst>
                                  <p:childTnLst>
                                    <p:animMotion origin="layout" path="M -1.38889E-6 0.00671 C 0.00434 0.00579 -0.00295 0.01088 -0.00156 0.01343 C -0.00104 0.00926 0.00104 0.00393 0.00104 0.00069 C 0.00486 0.00255 0.0059 0.00787 0.00643 0.0118 C 0.00695 0.00787 0.00695 0.00995 0.00729 0.00625 C 0.00729 0.00995 0.00139 0.00324 0.00295 0.00718 C 0.00295 0.00764 0.00643 0.00324 0.00695 0.00139 C 0.00695 -0.0007 0.00191 -0.00023 0.00295 0.00231 C 0.00347 0.00579 0.00347 0.01065 0.00781 0.01551 C 0.00833 0.01157 0.00486 0.00579 0.00538 0.00231 C 0.00538 0.00579 0.00729 0.0088 0.00729 0.0125 C 0.00781 0.0088 0.00886 0.01134 0.00886 0.00764 C 0.00938 0.01134 0.00833 0.0037 0.00886 0.00764 C 0.00938 0.0037 0.0099 0.00069 0.0099 -0.00255 C 0.01024 0.00069 0.00938 0.00926 0.0099 0.01343 C 0.0099 0.00926 0.01024 0.00579 0.01024 0.00231 C 0.01129 0.00579 0.01129 0.00926 0.01129 0.01343 C 0.01181 0.00926 0.01233 0.00926 0.01337 0.00579 " pathEditMode="relative" rAng="0" ptsTypes="AAAAAAAAAAAAAAAAAA">
                                      <p:cBhvr>
                                        <p:cTn id="30" dur="5000" fill="hold"/>
                                        <p:tgtEl>
                                          <p:spTgt spid="19"/>
                                        </p:tgtEl>
                                        <p:attrNameLst>
                                          <p:attrName>ppt_x</p:attrName>
                                          <p:attrName>ppt_y</p:attrName>
                                        </p:attrNameLst>
                                      </p:cBhvr>
                                      <p:rCtr x="57300" y="-2300"/>
                                    </p:animMotion>
                                  </p:childTnLst>
                                </p:cTn>
                              </p:par>
                              <p:par>
                                <p:cTn id="31" presetID="38" presetClass="path" presetSubtype="0" repeatCount="indefinite" autoRev="1" fill="hold" grpId="0" nodeType="withEffect">
                                  <p:stCondLst>
                                    <p:cond delay="100"/>
                                  </p:stCondLst>
                                  <p:childTnLst>
                                    <p:animMotion origin="layout" path="M -1.66667E-6 0.00671 C 0.00434 0.00579 -0.00295 0.01088 -0.00156 0.01342 C -0.00104 0.00926 0.00104 0.00393 0.00104 0.00069 C 0.00486 0.00255 0.0059 0.00787 0.00643 0.0118 C 0.00695 0.00787 0.00695 0.00995 0.00729 0.00625 C 0.00729 0.00995 0.00139 0.00324 0.00295 0.00717 C 0.00295 0.00764 0.00643 0.00324 0.00695 0.00139 C 0.00695 -0.0007 0.00191 -0.00023 0.00295 0.00231 C 0.00347 0.00579 0.00347 0.01065 0.00781 0.01551 C 0.00834 0.01157 0.00486 0.00579 0.00538 0.00231 C 0.00538 0.00579 0.00729 0.0088 0.00729 0.0125 C 0.00781 0.0088 0.00886 0.01134 0.00886 0.00764 C 0.00938 0.01134 0.00834 0.0037 0.00886 0.00764 C 0.00938 0.0037 0.0099 0.00069 0.0099 -0.00255 C 0.01024 0.00069 0.00938 0.00926 0.0099 0.01342 C 0.0099 0.00926 0.01024 0.00579 0.01024 0.00231 C 0.01129 0.00579 0.01129 0.00926 0.01129 0.01342 C 0.01181 0.00926 0.01233 0.00926 0.01337 0.00579 " pathEditMode="relative" rAng="0" ptsTypes="AAAAAAAAAAAAAAAAAA">
                                      <p:cBhvr>
                                        <p:cTn id="32" dur="5000" fill="hold"/>
                                        <p:tgtEl>
                                          <p:spTgt spid="20"/>
                                        </p:tgtEl>
                                        <p:attrNameLst>
                                          <p:attrName>ppt_x</p:attrName>
                                          <p:attrName>ppt_y</p:attrName>
                                        </p:attrNameLst>
                                      </p:cBhvr>
                                      <p:rCtr x="57300" y="-2300"/>
                                    </p:animMotion>
                                  </p:childTnLst>
                                </p:cTn>
                              </p:par>
                              <p:par>
                                <p:cTn id="33" presetID="38" presetClass="path" presetSubtype="0" repeatCount="indefinite" autoRev="1" fill="hold" grpId="0" nodeType="withEffect">
                                  <p:stCondLst>
                                    <p:cond delay="300"/>
                                  </p:stCondLst>
                                  <p:childTnLst>
                                    <p:animMotion origin="layout" path="M -3.61111E-6 0.00671 C 0.00434 0.00579 -0.00295 0.01088 -0.00156 0.01343 C -0.00104 0.00926 0.00105 0.00394 0.00105 0.00069 C 0.00486 0.00255 0.00591 0.00787 0.00643 0.01181 C 0.00695 0.00787 0.00695 0.00995 0.0073 0.00625 C 0.0073 0.00995 0.00139 0.00324 0.00296 0.00718 C 0.00296 0.00764 0.00643 0.00324 0.00695 0.00139 C 0.00695 -0.00069 0.00191 -0.00023 0.00296 0.00232 C 0.00348 0.00579 0.00348 0.01065 0.00782 0.01551 C 0.00834 0.01157 0.00486 0.00579 0.00539 0.00232 C 0.00539 0.00579 0.0073 0.0088 0.0073 0.0125 C 0.00782 0.0088 0.00886 0.01134 0.00886 0.00764 C 0.00938 0.01134 0.00834 0.0037 0.00886 0.00764 C 0.00938 0.0037 0.0099 0.00069 0.0099 -0.00255 C 0.01025 0.00069 0.00938 0.00926 0.0099 0.01343 C 0.0099 0.00926 0.01025 0.00579 0.01025 0.00232 C 0.01129 0.00579 0.01129 0.00926 0.01129 0.01343 C 0.01181 0.00926 0.01233 0.00926 0.01337 0.00579 " pathEditMode="relative" rAng="0" ptsTypes="AAAAAAAAAAAAAAAAAA">
                                      <p:cBhvr>
                                        <p:cTn id="34" dur="5000" fill="hold"/>
                                        <p:tgtEl>
                                          <p:spTgt spid="21"/>
                                        </p:tgtEl>
                                        <p:attrNameLst>
                                          <p:attrName>ppt_x</p:attrName>
                                          <p:attrName>ppt_y</p:attrName>
                                        </p:attrNameLst>
                                      </p:cBhvr>
                                      <p:rCtr x="57300" y="-2300"/>
                                    </p:animMotion>
                                  </p:childTnLst>
                                </p:cTn>
                              </p:par>
                              <p:par>
                                <p:cTn id="35" presetID="38" presetClass="path" presetSubtype="0" repeatCount="indefinite" autoRev="1" fill="hold" grpId="0" nodeType="withEffect">
                                  <p:stCondLst>
                                    <p:cond delay="0"/>
                                  </p:stCondLst>
                                  <p:childTnLst>
                                    <p:animMotion origin="layout" path="M -2.5E-6 0.00671 C 0.00434 0.00578 -0.00295 0.01088 -0.00156 0.01342 C -0.00104 0.00926 0.00104 0.00393 0.00104 0.00069 C 0.00486 0.00254 0.00591 0.00787 0.00643 0.0118 C 0.00695 0.00787 0.00695 0.00995 0.00729 0.00625 C 0.00729 0.00995 0.00139 0.00324 0.00295 0.00717 C 0.00295 0.00764 0.00643 0.00324 0.00695 0.00139 C 0.00695 -0.0007 0.00191 -0.00023 0.00295 0.00231 C 0.00347 0.00578 0.00347 0.01065 0.00782 0.01551 C 0.00834 0.01157 0.00486 0.00578 0.00538 0.00231 C 0.00538 0.00578 0.00729 0.00879 0.00729 0.0125 C 0.00782 0.00879 0.00886 0.01134 0.00886 0.00764 C 0.00938 0.01134 0.00834 0.0037 0.00886 0.00764 C 0.00938 0.0037 0.0099 0.00069 0.0099 -0.00255 C 0.01025 0.00069 0.00938 0.00926 0.0099 0.01342 C 0.0099 0.00926 0.01025 0.00578 0.01025 0.00231 C 0.01129 0.00578 0.01129 0.00926 0.01129 0.01342 C 0.01181 0.00926 0.01233 0.00926 0.01337 0.00578 " pathEditMode="relative" rAng="0" ptsTypes="AAAAAAAAAAAAAAAAAA">
                                      <p:cBhvr>
                                        <p:cTn id="36" dur="5000" fill="hold"/>
                                        <p:tgtEl>
                                          <p:spTgt spid="23"/>
                                        </p:tgtEl>
                                        <p:attrNameLst>
                                          <p:attrName>ppt_x</p:attrName>
                                          <p:attrName>ppt_y</p:attrName>
                                        </p:attrNameLst>
                                      </p:cBhvr>
                                      <p:rCtr x="57300" y="-2300"/>
                                    </p:animMotion>
                                  </p:childTnLst>
                                </p:cTn>
                              </p:par>
                              <p:par>
                                <p:cTn id="37" presetID="38" presetClass="path" presetSubtype="0" repeatCount="indefinite" autoRev="1" fill="hold" grpId="0" nodeType="withEffect">
                                  <p:stCondLst>
                                    <p:cond delay="300"/>
                                  </p:stCondLst>
                                  <p:childTnLst>
                                    <p:animMotion origin="layout" path="M 3.33333E-6 0.00671 C 0.00434 0.00578 -0.00295 0.01088 -0.00157 0.01342 C -0.00104 0.00926 0.00104 0.00393 0.00104 0.00069 C 0.00486 0.00254 0.0059 0.00787 0.00642 0.0118 C 0.00694 0.00787 0.00694 0.00995 0.00729 0.00625 C 0.00729 0.00995 0.00139 0.00324 0.00295 0.00717 C 0.00295 0.00763 0.00642 0.00324 0.00694 0.00138 C 0.00694 -0.0007 0.00191 -0.00024 0.00295 0.00231 C 0.00347 0.00578 0.00347 0.01064 0.00781 0.01551 C 0.00833 0.01157 0.00486 0.00578 0.00538 0.00231 C 0.00538 0.00578 0.00729 0.00879 0.00729 0.0125 C 0.00781 0.00879 0.00885 0.01134 0.00885 0.00763 C 0.00937 0.01134 0.00833 0.0037 0.00885 0.00763 C 0.00937 0.0037 0.00989 0.00069 0.00989 -0.00255 C 0.01024 0.00069 0.00937 0.00926 0.00989 0.01342 C 0.00989 0.00926 0.01024 0.00578 0.01024 0.00231 C 0.01128 0.00578 0.01128 0.00926 0.01128 0.01342 C 0.0118 0.00926 0.01232 0.00926 0.01336 0.00578 " pathEditMode="relative" rAng="0" ptsTypes="AAAAAAAAAAAAAAAAAA">
                                      <p:cBhvr>
                                        <p:cTn id="38" dur="5000" fill="hold"/>
                                        <p:tgtEl>
                                          <p:spTgt spid="24"/>
                                        </p:tgtEl>
                                        <p:attrNameLst>
                                          <p:attrName>ppt_x</p:attrName>
                                          <p:attrName>ppt_y</p:attrName>
                                        </p:attrNameLst>
                                      </p:cBhvr>
                                      <p:rCtr x="57300" y="-2300"/>
                                    </p:animMotion>
                                  </p:childTnLst>
                                </p:cTn>
                              </p:par>
                              <p:par>
                                <p:cTn id="39" presetID="38" presetClass="path" presetSubtype="0" repeatCount="indefinite" autoRev="1" fill="hold" grpId="0" nodeType="withEffect">
                                  <p:stCondLst>
                                    <p:cond delay="0"/>
                                  </p:stCondLst>
                                  <p:childTnLst>
                                    <p:animMotion origin="layout" path="M 3.61111E-6 0.00671 C 0.00434 0.00579 -0.00295 0.01088 -0.00157 0.01343 C -0.00105 0.00926 0.00104 0.00394 0.00104 0.0007 C 0.00486 0.00255 0.0059 0.00787 0.00642 0.01181 C 0.00694 0.00787 0.00694 0.00996 0.00729 0.00625 C 0.00729 0.00996 0.00139 0.00324 0.00295 0.00718 C 0.00295 0.00764 0.00642 0.00324 0.00694 0.00139 C 0.00694 -0.00069 0.00191 -0.00023 0.00295 0.00232 C 0.00347 0.00579 0.00347 0.01065 0.00781 0.01551 C 0.00833 0.01158 0.00486 0.00579 0.00538 0.00232 C 0.00538 0.00579 0.00729 0.0088 0.00729 0.0125 C 0.00781 0.0088 0.00885 0.01134 0.00885 0.00764 C 0.00937 0.01134 0.00833 0.00371 0.00885 0.00764 C 0.00937 0.00371 0.00989 0.0007 0.00989 -0.00254 C 0.01024 0.0007 0.00937 0.00926 0.00989 0.01343 C 0.00989 0.00926 0.01024 0.00579 0.01024 0.00232 C 0.01128 0.00579 0.01128 0.00926 0.01128 0.01343 C 0.0118 0.00926 0.01232 0.00926 0.01336 0.00579 " pathEditMode="relative" rAng="0" ptsTypes="AAAAAAAAAAAAAAAAAA">
                                      <p:cBhvr>
                                        <p:cTn id="40" dur="5000" fill="hold"/>
                                        <p:tgtEl>
                                          <p:spTgt spid="25"/>
                                        </p:tgtEl>
                                        <p:attrNameLst>
                                          <p:attrName>ppt_x</p:attrName>
                                          <p:attrName>ppt_y</p:attrName>
                                        </p:attrNameLst>
                                      </p:cBhvr>
                                      <p:rCtr x="57300" y="-2300"/>
                                    </p:animMotion>
                                  </p:childTnLst>
                                </p:cTn>
                              </p:par>
                              <p:par>
                                <p:cTn id="41" presetID="10" presetClass="entr"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P spid="14" grpId="0" animBg="1"/>
      <p:bldP spid="14" grpId="1" animBg="1"/>
      <p:bldP spid="15" grpId="0" animBg="1"/>
      <p:bldP spid="15" grpId="1" animBg="1"/>
      <p:bldP spid="16" grpId="0" animBg="1"/>
      <p:bldP spid="17" grpId="0" animBg="1"/>
      <p:bldP spid="18" grpId="0" animBg="1"/>
      <p:bldP spid="19" grpId="0" animBg="1"/>
      <p:bldP spid="20" grpId="0" animBg="1"/>
      <p:bldP spid="21" grpId="0" animBg="1"/>
      <p:bldP spid="23" grpId="0" animBg="1"/>
      <p:bldP spid="24" grpId="0" animBg="1"/>
      <p:bldP spid="25"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53429B8A-31A1-408D-9C40-1745425CE32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320131" y="990600"/>
            <a:ext cx="4503737" cy="5958854"/>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3">
            <a:extLst>
              <a:ext uri="{FF2B5EF4-FFF2-40B4-BE49-F238E27FC236}">
                <a16:creationId xmlns:a16="http://schemas.microsoft.com/office/drawing/2014/main" id="{B3B1303A-6526-4EE0-9D5C-DB4A9F11AA7E}"/>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BTU – British Thermal Unit</a:t>
            </a:r>
          </a:p>
        </p:txBody>
      </p:sp>
    </p:spTree>
    <p:extLst>
      <p:ext uri="{BB962C8B-B14F-4D97-AF65-F5344CB8AC3E}">
        <p14:creationId xmlns:p14="http://schemas.microsoft.com/office/powerpoint/2010/main" val="88226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090434F-080F-4BB0-854A-669C18ED7068}"/>
              </a:ext>
            </a:extLst>
          </p:cNvPr>
          <p:cNvSpPr>
            <a:spLocks noChangeArrowheads="1"/>
          </p:cNvSpPr>
          <p:nvPr/>
        </p:nvSpPr>
        <p:spPr bwMode="auto">
          <a:xfrm>
            <a:off x="0" y="1066800"/>
            <a:ext cx="9144000" cy="548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rIns="4572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400">
                <a:cs typeface="Arial" panose="020B0604020202020204" pitchFamily="34" charset="0"/>
              </a:rPr>
              <a:t>The term BTU is an acronym for ______________ and is defined as _________. </a:t>
            </a:r>
          </a:p>
          <a:p>
            <a:pPr eaLnBrk="1" hangingPunct="1">
              <a:spcBef>
                <a:spcPct val="20000"/>
              </a:spcBef>
            </a:pPr>
            <a:endParaRPr lang="en-US" altLang="en-US" sz="2400">
              <a:latin typeface="Times New Roman" panose="02020603050405020304" pitchFamily="18" charset="0"/>
              <a:cs typeface="Times New Roman" panose="02020603050405020304" pitchFamily="18" charset="0"/>
            </a:endParaRPr>
          </a:p>
          <a:p>
            <a:pPr marL="457200" indent="-457200" eaLnBrk="1" hangingPunct="1">
              <a:spcBef>
                <a:spcPct val="20000"/>
              </a:spcBef>
              <a:buFont typeface="+mj-lt"/>
              <a:buAutoNum type="alphaUcPeriod"/>
            </a:pPr>
            <a:r>
              <a:rPr lang="en-US" altLang="en-US" sz="2400">
                <a:cs typeface="Arial" panose="020B0604020202020204" pitchFamily="34" charset="0"/>
              </a:rPr>
              <a:t>British Temperature Unit, the amount of heat needed to raise 1 gallon of water 1 degree Celsius </a:t>
            </a:r>
          </a:p>
          <a:p>
            <a:pPr marL="457200" indent="-457200" eaLnBrk="1" hangingPunct="1">
              <a:spcBef>
                <a:spcPct val="20000"/>
              </a:spcBef>
              <a:buFont typeface="+mj-lt"/>
              <a:buAutoNum type="alphaUcPeriod"/>
            </a:pPr>
            <a:endParaRPr lang="en-US" altLang="en-US" sz="2400">
              <a:latin typeface="Times New Roman" panose="02020603050405020304" pitchFamily="18" charset="0"/>
              <a:cs typeface="Times New Roman" panose="02020603050405020304" pitchFamily="18" charset="0"/>
            </a:endParaRPr>
          </a:p>
          <a:p>
            <a:pPr marL="457200" indent="-457200" eaLnBrk="1" hangingPunct="1">
              <a:spcBef>
                <a:spcPct val="20000"/>
              </a:spcBef>
              <a:buFont typeface="+mj-lt"/>
              <a:buAutoNum type="alphaUcPeriod"/>
            </a:pPr>
            <a:r>
              <a:rPr lang="en-US" altLang="en-US" sz="2400">
                <a:cs typeface="Arial" panose="020B0604020202020204" pitchFamily="34" charset="0"/>
              </a:rPr>
              <a:t>British Thermal Unit, the amount of heat needed to raise 1 lb. of water 1 degree Fahrenheit </a:t>
            </a:r>
          </a:p>
          <a:p>
            <a:pPr marL="457200" indent="-457200" eaLnBrk="1" hangingPunct="1">
              <a:spcBef>
                <a:spcPct val="20000"/>
              </a:spcBef>
              <a:buFont typeface="+mj-lt"/>
              <a:buAutoNum type="alphaUcPeriod"/>
            </a:pPr>
            <a:endParaRPr lang="en-US" altLang="en-US" sz="2400">
              <a:latin typeface="Times New Roman" panose="02020603050405020304" pitchFamily="18" charset="0"/>
              <a:cs typeface="Times New Roman" panose="02020603050405020304" pitchFamily="18" charset="0"/>
            </a:endParaRPr>
          </a:p>
          <a:p>
            <a:pPr marL="457200" indent="-457200" eaLnBrk="1" hangingPunct="1">
              <a:spcBef>
                <a:spcPct val="20000"/>
              </a:spcBef>
              <a:buFont typeface="+mj-lt"/>
              <a:buAutoNum type="alphaUcPeriod"/>
            </a:pPr>
            <a:r>
              <a:rPr lang="en-US" altLang="en-US" sz="2400">
                <a:cs typeface="Arial" panose="020B0604020202020204" pitchFamily="34" charset="0"/>
              </a:rPr>
              <a:t>Bavarian Thermal Unit, the amount of heat needed to raise 1 lb. of water 1 degree Fahrenheit </a:t>
            </a:r>
          </a:p>
          <a:p>
            <a:pPr marL="457200" indent="-457200" eaLnBrk="1" hangingPunct="1">
              <a:spcBef>
                <a:spcPct val="20000"/>
              </a:spcBef>
              <a:buFont typeface="+mj-lt"/>
              <a:buAutoNum type="alphaUcPeriod"/>
            </a:pPr>
            <a:endParaRPr lang="en-US" altLang="en-US" sz="2400">
              <a:latin typeface="Times New Roman" panose="02020603050405020304" pitchFamily="18" charset="0"/>
              <a:cs typeface="Times New Roman" panose="02020603050405020304" pitchFamily="18" charset="0"/>
            </a:endParaRPr>
          </a:p>
          <a:p>
            <a:pPr marL="457200" indent="-457200" eaLnBrk="1" hangingPunct="1">
              <a:spcBef>
                <a:spcPct val="20000"/>
              </a:spcBef>
              <a:buFont typeface="+mj-lt"/>
              <a:buAutoNum type="alphaUcPeriod"/>
            </a:pPr>
            <a:r>
              <a:rPr lang="en-US" altLang="en-US" sz="2400">
                <a:cs typeface="Arial" panose="020B0604020202020204" pitchFamily="34" charset="0"/>
              </a:rPr>
              <a:t>None of the above </a:t>
            </a:r>
          </a:p>
        </p:txBody>
      </p:sp>
      <p:sp>
        <p:nvSpPr>
          <p:cNvPr id="10243" name="Text Box 3">
            <a:extLst>
              <a:ext uri="{FF2B5EF4-FFF2-40B4-BE49-F238E27FC236}">
                <a16:creationId xmlns:a16="http://schemas.microsoft.com/office/drawing/2014/main" id="{B163EBF7-1CB6-4A44-B189-12F6EA4EA7E2}"/>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Review # 1</a:t>
            </a:r>
          </a:p>
        </p:txBody>
      </p:sp>
    </p:spTree>
    <p:extLst>
      <p:ext uri="{BB962C8B-B14F-4D97-AF65-F5344CB8AC3E}">
        <p14:creationId xmlns:p14="http://schemas.microsoft.com/office/powerpoint/2010/main" val="417009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242">
                                            <p:txEl>
                                              <p:pRg st="4" end="4"/>
                                            </p:txEl>
                                          </p:spTgt>
                                        </p:tgtEl>
                                        <p:attrNameLst>
                                          <p:attrName>style.color</p:attrName>
                                        </p:attrNameLst>
                                      </p:cBhvr>
                                      <p:to>
                                        <a:srgbClr val="00B050"/>
                                      </p:to>
                                    </p:animClr>
                                    <p:animClr clrSpc="rgb" dir="cw">
                                      <p:cBhvr>
                                        <p:cTn id="7" dur="500" fill="hold"/>
                                        <p:tgtEl>
                                          <p:spTgt spid="10242">
                                            <p:txEl>
                                              <p:pRg st="4" end="4"/>
                                            </p:txEl>
                                          </p:spTgt>
                                        </p:tgtEl>
                                        <p:attrNameLst>
                                          <p:attrName>fillcolor</p:attrName>
                                        </p:attrNameLst>
                                      </p:cBhvr>
                                      <p:to>
                                        <a:srgbClr val="00B050"/>
                                      </p:to>
                                    </p:animClr>
                                    <p:set>
                                      <p:cBhvr>
                                        <p:cTn id="8" dur="500" fill="hold"/>
                                        <p:tgtEl>
                                          <p:spTgt spid="10242">
                                            <p:txEl>
                                              <p:pRg st="4" end="4"/>
                                            </p:txEl>
                                          </p:spTgt>
                                        </p:tgtEl>
                                        <p:attrNameLst>
                                          <p:attrName>fill.type</p:attrName>
                                        </p:attrNameLst>
                                      </p:cBhvr>
                                      <p:to>
                                        <p:strVal val="solid"/>
                                      </p:to>
                                    </p:set>
                                    <p:set>
                                      <p:cBhvr>
                                        <p:cTn id="9" dur="500" fill="hold"/>
                                        <p:tgtEl>
                                          <p:spTgt spid="1024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76A6197B-3139-4188-9C4F-9BC3F63AE581}"/>
              </a:ext>
            </a:extLst>
          </p:cNvPr>
          <p:cNvSpPr>
            <a:spLocks noChangeArrowheads="1"/>
          </p:cNvSpPr>
          <p:nvPr/>
        </p:nvSpPr>
        <p:spPr bwMode="auto">
          <a:xfrm>
            <a:off x="25400" y="1066800"/>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rIns="4572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eaLnBrk="1" hangingPunct="1">
              <a:spcBef>
                <a:spcPct val="0"/>
              </a:spcBef>
            </a:pPr>
            <a:r>
              <a:rPr lang="en-US" altLang="en-US" sz="2400" dirty="0">
                <a:latin typeface="Arial" panose="020B0604020202020204" pitchFamily="34" charset="0"/>
                <a:cs typeface="Arial" panose="020B0604020202020204" pitchFamily="34" charset="0"/>
              </a:rPr>
              <a:t>Heat ALWAYS flows from a higher temperature to a lower temperature.  </a:t>
            </a:r>
          </a:p>
          <a:p>
            <a:pPr marL="342900" indent="-342900" eaLnBrk="1" hangingPunct="1">
              <a:spcBef>
                <a:spcPct val="0"/>
              </a:spcBef>
            </a:pPr>
            <a:endParaRPr lang="en-US" altLang="en-US" sz="2400" dirty="0">
              <a:latin typeface="Arial" panose="020B0604020202020204" pitchFamily="34" charset="0"/>
              <a:cs typeface="Arial" panose="020B0604020202020204" pitchFamily="34" charset="0"/>
            </a:endParaRPr>
          </a:p>
          <a:p>
            <a:pPr marL="342900" indent="-342900" eaLnBrk="1" hangingPunct="1">
              <a:spcBef>
                <a:spcPct val="0"/>
              </a:spcBef>
            </a:pPr>
            <a:endParaRPr lang="en-US" altLang="en-US" sz="2400" dirty="0">
              <a:latin typeface="Arial" panose="020B0604020202020204" pitchFamily="34" charset="0"/>
              <a:cs typeface="Arial" panose="020B0604020202020204" pitchFamily="34" charset="0"/>
            </a:endParaRPr>
          </a:p>
          <a:p>
            <a:pPr marL="342900" indent="-342900" eaLnBrk="1" hangingPunct="1">
              <a:spcBef>
                <a:spcPct val="0"/>
              </a:spcBef>
            </a:pPr>
            <a:r>
              <a:rPr lang="en-US" altLang="en-US" sz="2400" dirty="0">
                <a:latin typeface="Arial" panose="020B0604020202020204" pitchFamily="34" charset="0"/>
                <a:cs typeface="Arial" panose="020B0604020202020204" pitchFamily="34" charset="0"/>
              </a:rPr>
              <a:t>The rate of heat transfer is influenced by three factors:</a:t>
            </a:r>
          </a:p>
          <a:p>
            <a:pPr marL="1085850" lvl="1" indent="-342900" eaLnBrk="1" hangingPunct="1">
              <a:spcBef>
                <a:spcPct val="0"/>
              </a:spcBef>
            </a:pPr>
            <a:r>
              <a:rPr lang="en-US" altLang="en-US" sz="2400" dirty="0">
                <a:latin typeface="Arial" panose="020B0604020202020204" pitchFamily="34" charset="0"/>
                <a:cs typeface="Arial" panose="020B0604020202020204" pitchFamily="34" charset="0"/>
              </a:rPr>
              <a:t>Temperature Difference</a:t>
            </a:r>
          </a:p>
          <a:p>
            <a:pPr marL="1085850" lvl="1" indent="-342900" eaLnBrk="1" hangingPunct="1">
              <a:spcBef>
                <a:spcPct val="0"/>
              </a:spcBef>
            </a:pPr>
            <a:r>
              <a:rPr lang="en-US" altLang="en-US" sz="2400" dirty="0">
                <a:latin typeface="Arial" panose="020B0604020202020204" pitchFamily="34" charset="0"/>
                <a:cs typeface="Arial" panose="020B0604020202020204" pitchFamily="34" charset="0"/>
              </a:rPr>
              <a:t>Surface Area</a:t>
            </a:r>
          </a:p>
          <a:p>
            <a:pPr marL="1085850" lvl="1" indent="-342900" eaLnBrk="1" hangingPunct="1">
              <a:spcBef>
                <a:spcPct val="0"/>
              </a:spcBef>
            </a:pPr>
            <a:r>
              <a:rPr lang="en-US" altLang="en-US" sz="2400" dirty="0">
                <a:latin typeface="Arial" panose="020B0604020202020204" pitchFamily="34" charset="0"/>
                <a:cs typeface="Arial" panose="020B0604020202020204" pitchFamily="34" charset="0"/>
              </a:rPr>
              <a:t>Material Conductivity. </a:t>
            </a:r>
          </a:p>
          <a:p>
            <a:pPr marL="1085850" lvl="1" indent="-342900" eaLnBrk="1" hangingPunct="1">
              <a:spcBef>
                <a:spcPct val="0"/>
              </a:spcBef>
            </a:pPr>
            <a:endParaRPr lang="en-US" altLang="en-US" sz="2400" dirty="0">
              <a:latin typeface="Arial" panose="020B0604020202020204" pitchFamily="34" charset="0"/>
              <a:cs typeface="Arial" panose="020B0604020202020204" pitchFamily="34" charset="0"/>
            </a:endParaRPr>
          </a:p>
          <a:p>
            <a:pPr marL="1085850" lvl="1" indent="-342900" eaLnBrk="1" hangingPunct="1">
              <a:spcBef>
                <a:spcPct val="0"/>
              </a:spcBef>
            </a:pPr>
            <a:endParaRPr lang="en-US" altLang="en-US" sz="2400" dirty="0">
              <a:latin typeface="Arial" panose="020B0604020202020204" pitchFamily="34" charset="0"/>
              <a:cs typeface="Arial" panose="020B0604020202020204" pitchFamily="34" charset="0"/>
            </a:endParaRPr>
          </a:p>
          <a:p>
            <a:pPr eaLnBrk="1" hangingPunct="1">
              <a:spcBef>
                <a:spcPct val="0"/>
              </a:spcBef>
              <a:buFontTx/>
              <a:buNone/>
            </a:pPr>
            <a:endParaRPr lang="en-US" altLang="en-US" sz="2400" dirty="0">
              <a:latin typeface="Arial" panose="020B0604020202020204" pitchFamily="34" charset="0"/>
              <a:cs typeface="Arial" panose="020B0604020202020204" pitchFamily="34" charset="0"/>
            </a:endParaRPr>
          </a:p>
        </p:txBody>
      </p:sp>
      <p:sp>
        <p:nvSpPr>
          <p:cNvPr id="11267" name="Text Box 3">
            <a:extLst>
              <a:ext uri="{FF2B5EF4-FFF2-40B4-BE49-F238E27FC236}">
                <a16:creationId xmlns:a16="http://schemas.microsoft.com/office/drawing/2014/main" id="{CF380EF8-A7DA-4A1A-8D81-8B067A90850F}"/>
              </a:ext>
            </a:extLst>
          </p:cNvPr>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cs typeface="Arial" panose="020B0604020202020204" pitchFamily="34" charset="0"/>
              </a:rPr>
              <a:t>Transfer of Heat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500"/>
                                        <p:tgtEl>
                                          <p:spTgt spid="11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6">
                                            <p:txEl>
                                              <p:pRg st="3" end="3"/>
                                            </p:txEl>
                                          </p:spTgt>
                                        </p:tgtEl>
                                        <p:attrNameLst>
                                          <p:attrName>style.visibility</p:attrName>
                                        </p:attrNameLst>
                                      </p:cBhvr>
                                      <p:to>
                                        <p:strVal val="visible"/>
                                      </p:to>
                                    </p:set>
                                    <p:animEffect transition="in" filter="fade">
                                      <p:cBhvr>
                                        <p:cTn id="12" dur="500"/>
                                        <p:tgtEl>
                                          <p:spTgt spid="11266">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6">
                                            <p:txEl>
                                              <p:pRg st="4" end="4"/>
                                            </p:txEl>
                                          </p:spTgt>
                                        </p:tgtEl>
                                        <p:attrNameLst>
                                          <p:attrName>style.visibility</p:attrName>
                                        </p:attrNameLst>
                                      </p:cBhvr>
                                      <p:to>
                                        <p:strVal val="visible"/>
                                      </p:to>
                                    </p:set>
                                    <p:animEffect transition="in" filter="fade">
                                      <p:cBhvr>
                                        <p:cTn id="15" dur="500"/>
                                        <p:tgtEl>
                                          <p:spTgt spid="11266">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6">
                                            <p:txEl>
                                              <p:pRg st="5" end="5"/>
                                            </p:txEl>
                                          </p:spTgt>
                                        </p:tgtEl>
                                        <p:attrNameLst>
                                          <p:attrName>style.visibility</p:attrName>
                                        </p:attrNameLst>
                                      </p:cBhvr>
                                      <p:to>
                                        <p:strVal val="visible"/>
                                      </p:to>
                                    </p:set>
                                    <p:animEffect transition="in" filter="fade">
                                      <p:cBhvr>
                                        <p:cTn id="18" dur="500"/>
                                        <p:tgtEl>
                                          <p:spTgt spid="11266">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6">
                                            <p:txEl>
                                              <p:pRg st="6" end="6"/>
                                            </p:txEl>
                                          </p:spTgt>
                                        </p:tgtEl>
                                        <p:attrNameLst>
                                          <p:attrName>style.visibility</p:attrName>
                                        </p:attrNameLst>
                                      </p:cBhvr>
                                      <p:to>
                                        <p:strVal val="visible"/>
                                      </p:to>
                                    </p:set>
                                    <p:animEffect transition="in" filter="fade">
                                      <p:cBhvr>
                                        <p:cTn id="21" dur="500"/>
                                        <p:tgtEl>
                                          <p:spTgt spid="11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90&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57&quot;/&gt;&lt;/object&gt;&lt;object type=&quot;3&quot; unique_id=&quot;10009&quot;&gt;&lt;property id=&quot;20148&quot; value=&quot;5&quot;/&gt;&lt;property id=&quot;20300&quot; value=&quot;Slide 6&quot;/&gt;&lt;property id=&quot;20307&quot; value=&quot;260&quot;/&gt;&lt;/object&gt;&lt;object type=&quot;3&quot; unique_id=&quot;10010&quot;&gt;&lt;property id=&quot;20148&quot; value=&quot;5&quot;/&gt;&lt;property id=&quot;20300&quot; value=&quot;Slide 7&quot;/&gt;&lt;property id=&quot;20307&quot; value=&quot;261&quot;/&gt;&lt;/object&gt;&lt;object type=&quot;3&quot; unique_id=&quot;10011&quot;&gt;&lt;property id=&quot;20148&quot; value=&quot;5&quot;/&gt;&lt;property id=&quot;20300&quot; value=&quot;Slide 8&quot;/&gt;&lt;property id=&quot;20307&quot; value=&quot;272&quot;/&gt;&lt;/object&gt;&lt;object type=&quot;3&quot; unique_id=&quot;10012&quot;&gt;&lt;property id=&quot;20148&quot; value=&quot;5&quot;/&gt;&lt;property id=&quot;20300&quot; value=&quot;Slide 9&quot;/&gt;&lt;property id=&quot;20307&quot; value=&quot;262&quot;/&gt;&lt;/object&gt;&lt;object type=&quot;3&quot; unique_id=&quot;10013&quot;&gt;&lt;property id=&quot;20148&quot; value=&quot;5&quot;/&gt;&lt;property id=&quot;20300&quot; value=&quot;Slide 10&quot;/&gt;&lt;property id=&quot;20307&quot; value=&quot;263&quot;/&gt;&lt;/object&gt;&lt;object type=&quot;3&quot; unique_id=&quot;10014&quot;&gt;&lt;property id=&quot;20148&quot; value=&quot;5&quot;/&gt;&lt;property id=&quot;20300&quot; value=&quot;Slide 11&quot;/&gt;&lt;property id=&quot;20307&quot; value=&quot;264&quot;/&gt;&lt;/object&gt;&lt;object type=&quot;3&quot; unique_id=&quot;10015&quot;&gt;&lt;property id=&quot;20148&quot; value=&quot;5&quot;/&gt;&lt;property id=&quot;20300&quot; value=&quot;Slide 12&quot;/&gt;&lt;property id=&quot;20307&quot; value=&quot;265&quot;/&gt;&lt;/object&gt;&lt;object type=&quot;3&quot; unique_id=&quot;10016&quot;&gt;&lt;property id=&quot;20148&quot; value=&quot;5&quot;/&gt;&lt;property id=&quot;20300&quot; value=&quot;Slide 13&quot;/&gt;&lt;property id=&quot;20307&quot; value=&quot;266&quot;/&gt;&lt;/object&gt;&lt;object type=&quot;3&quot; unique_id=&quot;10017&quot;&gt;&lt;property id=&quot;20148&quot; value=&quot;5&quot;/&gt;&lt;property id=&quot;20300&quot; value=&quot;Slide 14&quot;/&gt;&lt;property id=&quot;20307&quot; value=&quot;267&quot;/&gt;&lt;/object&gt;&lt;object type=&quot;3&quot; unique_id=&quot;10018&quot;&gt;&lt;property id=&quot;20148&quot; value=&quot;5&quot;/&gt;&lt;property id=&quot;20300&quot; value=&quot;Slide 15&quot;/&gt;&lt;property id=&quot;20307&quot; value=&quot;268&quot;/&gt;&lt;/object&gt;&lt;object type=&quot;3&quot; unique_id=&quot;10019&quot;&gt;&lt;property id=&quot;20148&quot; value=&quot;5&quot;/&gt;&lt;property id=&quot;20300&quot; value=&quot;Slide 16&quot;/&gt;&lt;property id=&quot;20307&quot; value=&quot;269&quot;/&gt;&lt;/object&gt;&lt;object type=&quot;3&quot; unique_id=&quot;10020&quot;&gt;&lt;property id=&quot;20148&quot; value=&quot;5&quot;/&gt;&lt;property id=&quot;20300&quot; value=&quot;Slide 17&quot;/&gt;&lt;property id=&quot;20307&quot; value=&quot;270&quot;/&gt;&lt;/object&gt;&lt;object type=&quot;3&quot; unique_id=&quot;10021&quot;&gt;&lt;property id=&quot;20148&quot; value=&quot;5&quot;/&gt;&lt;property id=&quot;20300&quot; value=&quot;Slide 18&quot;/&gt;&lt;property id=&quot;20307&quot; value=&quot;271&quot;/&gt;&lt;/object&gt;&lt;object type=&quot;3&quot; unique_id=&quot;10022&quot;&gt;&lt;property id=&quot;20148&quot; value=&quot;5&quot;/&gt;&lt;property id=&quot;20300&quot; value=&quot;Slide 19&quot;/&gt;&lt;property id=&quot;20307&quot; value=&quot;273&quot;/&gt;&lt;/object&gt;&lt;object type=&quot;3&quot; unique_id=&quot;10023&quot;&gt;&lt;property id=&quot;20148&quot; value=&quot;5&quot;/&gt;&lt;property id=&quot;20300&quot; value=&quot;Slide 20&quot;/&gt;&lt;property id=&quot;20307&quot; value=&quot;274&quot;/&gt;&lt;/object&gt;&lt;object type=&quot;3&quot; unique_id=&quot;10024&quot;&gt;&lt;property id=&quot;20148&quot; value=&quot;5&quot;/&gt;&lt;property id=&quot;20300&quot; value=&quot;Slide 21&quot;/&gt;&lt;property id=&quot;20307&quot; value=&quot;275&quot;/&gt;&lt;/object&gt;&lt;object type=&quot;3&quot; unique_id=&quot;10025&quot;&gt;&lt;property id=&quot;20148&quot; value=&quot;5&quot;/&gt;&lt;property id=&quot;20300&quot; value=&quot;Slide 22&quot;/&gt;&lt;property id=&quot;20307&quot; value=&quot;276&quot;/&gt;&lt;/object&gt;&lt;object type=&quot;3&quot; unique_id=&quot;10026&quot;&gt;&lt;property id=&quot;20148&quot; value=&quot;5&quot;/&gt;&lt;property id=&quot;20300&quot; value=&quot;Slide 23&quot;/&gt;&lt;property id=&quot;20307&quot; value=&quot;277&quot;/&gt;&lt;/object&gt;&lt;object type=&quot;3&quot; unique_id=&quot;10027&quot;&gt;&lt;property id=&quot;20148&quot; value=&quot;5&quot;/&gt;&lt;property id=&quot;20300&quot; value=&quot;Slide 24&quot;/&gt;&lt;property id=&quot;20307&quot; value=&quot;278&quot;/&gt;&lt;/object&gt;&lt;object type=&quot;3&quot; unique_id=&quot;10028&quot;&gt;&lt;property id=&quot;20148&quot; value=&quot;5&quot;/&gt;&lt;property id=&quot;20300&quot; value=&quot;Slide 25&quot;/&gt;&lt;property id=&quot;20307&quot; value=&quot;279&quot;/&gt;&lt;/object&gt;&lt;object type=&quot;3&quot; unique_id=&quot;10029&quot;&gt;&lt;property id=&quot;20148&quot; value=&quot;5&quot;/&gt;&lt;property id=&quot;20300&quot; value=&quot;Slide 26&quot;/&gt;&lt;property id=&quot;20307&quot; value=&quot;280&quot;/&gt;&lt;/object&gt;&lt;object type=&quot;3&quot; unique_id=&quot;10030&quot;&gt;&lt;property id=&quot;20148&quot; value=&quot;5&quot;/&gt;&lt;property id=&quot;20300&quot; value=&quot;Slide 27&quot;/&gt;&lt;property id=&quot;20307&quot; value=&quot;281&quot;/&gt;&lt;/object&gt;&lt;object type=&quot;3&quot; unique_id=&quot;10031&quot;&gt;&lt;property id=&quot;20148&quot; value=&quot;5&quot;/&gt;&lt;property id=&quot;20300&quot; value=&quot;Slide 28&quot;/&gt;&lt;property id=&quot;20307&quot; value=&quot;282&quot;/&gt;&lt;/object&gt;&lt;object type=&quot;3&quot; unique_id=&quot;10032&quot;&gt;&lt;property id=&quot;20148&quot; value=&quot;5&quot;/&gt;&lt;property id=&quot;20300&quot; value=&quot;Slide 29&quot;/&gt;&lt;property id=&quot;20307&quot; value=&quot;283&quot;/&gt;&lt;/object&gt;&lt;object type=&quot;3&quot; unique_id=&quot;10033&quot;&gt;&lt;property id=&quot;20148&quot; value=&quot;5&quot;/&gt;&lt;property id=&quot;20300&quot; value=&quot;Slide 30&quot;/&gt;&lt;property id=&quot;20307&quot; value=&quot;284&quot;/&gt;&lt;/object&gt;&lt;object type=&quot;3&quot; unique_id=&quot;10034&quot;&gt;&lt;property id=&quot;20148&quot; value=&quot;5&quot;/&gt;&lt;property id=&quot;20300&quot; value=&quot;Slide 31&quot;/&gt;&lt;property id=&quot;20307&quot; value=&quot;285&quot;/&gt;&lt;/object&gt;&lt;object type=&quot;3&quot; unique_id=&quot;10035&quot;&gt;&lt;property id=&quot;20148&quot; value=&quot;5&quot;/&gt;&lt;property id=&quot;20300&quot; value=&quot;Slide 32&quot;/&gt;&lt;property id=&quot;20307&quot; value=&quot;286&quot;/&gt;&lt;/object&gt;&lt;object type=&quot;3&quot; unique_id=&quot;10036&quot;&gt;&lt;property id=&quot;20148&quot; value=&quot;5&quot;/&gt;&lt;property id=&quot;20300&quot; value=&quot;Slide 33&quot;/&gt;&lt;property id=&quot;20307&quot; value=&quot;287&quot;/&gt;&lt;/object&gt;&lt;object type=&quot;3&quot; unique_id=&quot;10037&quot;&gt;&lt;property id=&quot;20148&quot; value=&quot;5&quot;/&gt;&lt;property id=&quot;20300&quot; value=&quot;Slide 34&quot;/&gt;&lt;property id=&quot;20307&quot; value=&quot;288&quot;/&gt;&lt;/object&gt;&lt;object type=&quot;3&quot; unique_id=&quot;10038&quot;&gt;&lt;property id=&quot;20148&quot; value=&quot;5&quot;/&gt;&lt;property id=&quot;20300&quot; value=&quot;Slide 35&quot;/&gt;&lt;property id=&quot;20307&quot; value=&quot;289&quot;/&gt;&lt;/object&gt;&lt;object type=&quot;3&quot; unique_id=&quot;10446&quot;&gt;&lt;property id=&quot;20148&quot; value=&quot;5&quot;/&gt;&lt;property id=&quot;20300&quot; value=&quot;Slide 36&quot;/&gt;&lt;property id=&quot;20307&quot; value=&quot;293&quot;/&gt;&lt;/object&gt;&lt;object type=&quot;3&quot; unique_id=&quot;10447&quot;&gt;&lt;property id=&quot;20148&quot; value=&quot;5&quot;/&gt;&lt;property id=&quot;20300&quot; value=&quot;Slide 37&quot;/&gt;&lt;property id=&quot;20307&quot; value=&quot;292&quot;/&gt;&lt;/object&gt;&lt;object type=&quot;3&quot; unique_id=&quot;10448&quot;&gt;&lt;property id=&quot;20148&quot; value=&quot;5&quot;/&gt;&lt;property id=&quot;20300&quot; value=&quot;Slide 38&quot;/&gt;&lt;property id=&quot;20307&quot; value=&quot;298&quot;/&gt;&lt;/object&gt;&lt;object type=&quot;3&quot; unique_id=&quot;10449&quot;&gt;&lt;property id=&quot;20148&quot; value=&quot;5&quot;/&gt;&lt;property id=&quot;20300&quot; value=&quot;Slide 39&quot;/&gt;&lt;property id=&quot;20307&quot; value=&quot;291&quot;/&gt;&lt;/object&gt;&lt;object type=&quot;3&quot; unique_id=&quot;10450&quot;&gt;&lt;property id=&quot;20148&quot; value=&quot;5&quot;/&gt;&lt;property id=&quot;20300&quot; value=&quot;Slide 40&quot;/&gt;&lt;property id=&quot;20307&quot; value=&quot;294&quot;/&gt;&lt;/object&gt;&lt;object type=&quot;3&quot; unique_id=&quot;10451&quot;&gt;&lt;property id=&quot;20148&quot; value=&quot;5&quot;/&gt;&lt;property id=&quot;20300&quot; value=&quot;Slide 41&quot;/&gt;&lt;property id=&quot;20307&quot; value=&quot;295&quot;/&gt;&lt;/object&gt;&lt;object type=&quot;3&quot; unique_id=&quot;10452&quot;&gt;&lt;property id=&quot;20148&quot; value=&quot;5&quot;/&gt;&lt;property id=&quot;20300&quot; value=&quot;Slide 42&quot;/&gt;&lt;property id=&quot;20307&quot; value=&quot;296&quot;/&gt;&lt;/object&gt;&lt;object type=&quot;3&quot; unique_id=&quot;10453&quot;&gt;&lt;property id=&quot;20148&quot; value=&quot;5&quot;/&gt;&lt;property id=&quot;20300&quot; value=&quot;Slide 43&quot;/&gt;&lt;property id=&quot;20307&quot; value=&quot;297&quot;/&gt;&lt;/object&gt;&lt;object type=&quot;3&quot; unique_id=&quot;11354&quot;&gt;&lt;property id=&quot;20148&quot; value=&quot;5&quot;/&gt;&lt;property id=&quot;20300&quot; value=&quot;Slide 44&quot;/&gt;&lt;property id=&quot;20307&quot; value=&quot;299&quot;/&gt;&lt;/object&gt;&lt;object type=&quot;3&quot; unique_id=&quot;11355&quot;&gt;&lt;property id=&quot;20148&quot; value=&quot;5&quot;/&gt;&lt;property id=&quot;20300&quot; value=&quot;Slide 45&quot;/&gt;&lt;property id=&quot;20307&quot; value=&quot;300&quot;/&gt;&lt;/object&gt;&lt;object type=&quot;3&quot; unique_id=&quot;11356&quot;&gt;&lt;property id=&quot;20148&quot; value=&quot;5&quot;/&gt;&lt;property id=&quot;20300&quot; value=&quot;Slide 46&quot;/&gt;&lt;property id=&quot;20307&quot; value=&quot;306&quot;/&gt;&lt;/object&gt;&lt;object type=&quot;3&quot; unique_id=&quot;11357&quot;&gt;&lt;property id=&quot;20148&quot; value=&quot;5&quot;/&gt;&lt;property id=&quot;20300&quot; value=&quot;Slide 48&quot;/&gt;&lt;property id=&quot;20307&quot; value=&quot;301&quot;/&gt;&lt;/object&gt;&lt;object type=&quot;3&quot; unique_id=&quot;11358&quot;&gt;&lt;property id=&quot;20148&quot; value=&quot;5&quot;/&gt;&lt;property id=&quot;20300&quot; value=&quot;Slide 47&quot;/&gt;&lt;property id=&quot;20307&quot; value=&quot;302&quot;/&gt;&lt;/object&gt;&lt;object type=&quot;3&quot; unique_id=&quot;11359&quot;&gt;&lt;property id=&quot;20148&quot; value=&quot;5&quot;/&gt;&lt;property id=&quot;20300&quot; value=&quot;Slide 49&quot;/&gt;&lt;property id=&quot;20307&quot; value=&quot;303&quot;/&gt;&lt;/object&gt;&lt;object type=&quot;3&quot; unique_id=&quot;11360&quot;&gt;&lt;property id=&quot;20148&quot; value=&quot;5&quot;/&gt;&lt;property id=&quot;20300&quot; value=&quot;Slide 50&quot;/&gt;&lt;property id=&quot;20307&quot; value=&quot;304&quot;/&gt;&lt;/object&gt;&lt;object type=&quot;3&quot; unique_id=&quot;11361&quot;&gt;&lt;property id=&quot;20148&quot; value=&quot;5&quot;/&gt;&lt;property id=&quot;20300&quot; value=&quot;Slide 51&quot;/&gt;&lt;property id=&quot;20307&quot; value=&quot;305&quot;/&gt;&lt;/object&gt;&lt;object type=&quot;3&quot; unique_id=&quot;11892&quot;&gt;&lt;property id=&quot;20148&quot; value=&quot;5&quot;/&gt;&lt;property id=&quot;20300&quot; value=&quot;Slide 52&quot;/&gt;&lt;property id=&quot;20307&quot; value=&quot;307&quot;/&gt;&lt;/object&gt;&lt;object type=&quot;3&quot; unique_id=&quot;11893&quot;&gt;&lt;property id=&quot;20148&quot; value=&quot;5&quot;/&gt;&lt;property id=&quot;20300&quot; value=&quot;Slide 53&quot;/&gt;&lt;property id=&quot;20307&quot; value=&quot;308&quot;/&gt;&lt;/object&gt;&lt;object type=&quot;3&quot; unique_id=&quot;12499&quot;&gt;&lt;property id=&quot;20148&quot; value=&quot;5&quot;/&gt;&lt;property id=&quot;20300&quot; value=&quot;Slide 54&quot;/&gt;&lt;property id=&quot;20307&quot; value=&quot;309&quot;/&gt;&lt;/object&gt;&lt;object type=&quot;3&quot; unique_id=&quot;12500&quot;&gt;&lt;property id=&quot;20148&quot; value=&quot;5&quot;/&gt;&lt;property id=&quot;20300&quot; value=&quot;Slide 55&quot;/&gt;&lt;property id=&quot;20307&quot; value=&quot;310&quot;/&gt;&lt;/object&gt;&lt;object type=&quot;3&quot; unique_id=&quot;12501&quot;&gt;&lt;property id=&quot;20148&quot; value=&quot;5&quot;/&gt;&lt;property id=&quot;20300&quot; value=&quot;Slide 56&quot;/&gt;&lt;property id=&quot;20307&quot; value=&quot;311&quot;/&gt;&lt;/object&gt;&lt;object type=&quot;3&quot; unique_id=&quot;12502&quot;&gt;&lt;property id=&quot;20148&quot; value=&quot;5&quot;/&gt;&lt;property id=&quot;20300&quot; value=&quot;Slide 57&quot;/&gt;&lt;property id=&quot;20307&quot; value=&quot;312&quot;/&gt;&lt;/object&gt;&lt;object type=&quot;3&quot; unique_id=&quot;12503&quot;&gt;&lt;property id=&quot;20148&quot; value=&quot;5&quot;/&gt;&lt;property id=&quot;20300&quot; value=&quot;Slide 58&quot;/&gt;&lt;property id=&quot;20307&quot; value=&quot;313&quot;/&gt;&lt;/object&gt;&lt;object type=&quot;3&quot; unique_id=&quot;12504&quot;&gt;&lt;property id=&quot;20148&quot; value=&quot;5&quot;/&gt;&lt;property id=&quot;20300&quot; value=&quot;Slide 59&quot;/&gt;&lt;property id=&quot;20307&quot; value=&quot;314&quot;/&gt;&lt;/object&gt;&lt;object type=&quot;3&quot; unique_id=&quot;12505&quot;&gt;&lt;property id=&quot;20148&quot; value=&quot;5&quot;/&gt;&lt;property id=&quot;20300&quot; value=&quot;Slide 60&quot;/&gt;&lt;property id=&quot;20307&quot; value=&quot;315&quot;/&gt;&lt;/object&gt;&lt;object type=&quot;3&quot; unique_id=&quot;12506&quot;&gt;&lt;property id=&quot;20148&quot; value=&quot;5&quot;/&gt;&lt;property id=&quot;20300&quot; value=&quot;Slide 61&quot;/&gt;&lt;property id=&quot;20307&quot; value=&quot;316&quot;/&gt;&lt;/object&gt;&lt;object type=&quot;3&quot; unique_id=&quot;12507&quot;&gt;&lt;property id=&quot;20148&quot; value=&quot;5&quot;/&gt;&lt;property id=&quot;20300&quot; value=&quot;Slide 62&quot;/&gt;&lt;property id=&quot;20307&quot; value=&quot;317&quot;/&gt;&lt;/object&gt;&lt;object type=&quot;3&quot; unique_id=&quot;13340&quot;&gt;&lt;property id=&quot;20148&quot; value=&quot;5&quot;/&gt;&lt;property id=&quot;20300&quot; value=&quot;Slide 63&quot;/&gt;&lt;property id=&quot;20307&quot; value=&quot;318&quot;/&gt;&lt;/object&gt;&lt;object type=&quot;3&quot; unique_id=&quot;13341&quot;&gt;&lt;property id=&quot;20148&quot; value=&quot;5&quot;/&gt;&lt;property id=&quot;20300&quot; value=&quot;Slide 64&quot;/&gt;&lt;property id=&quot;20307&quot; value=&quot;319&quot;/&gt;&lt;/object&gt;&lt;object type=&quot;3&quot; unique_id=&quot;13342&quot;&gt;&lt;property id=&quot;20148&quot; value=&quot;5&quot;/&gt;&lt;property id=&quot;20300&quot; value=&quot;Slide 65&quot;/&gt;&lt;property id=&quot;20307&quot; value=&quot;320&quot;/&gt;&lt;/object&gt;&lt;object type=&quot;3&quot; unique_id=&quot;14080&quot;&gt;&lt;property id=&quot;20148&quot; value=&quot;5&quot;/&gt;&lt;property id=&quot;20300&quot; value=&quot;Slide 66&quot;/&gt;&lt;property id=&quot;20307&quot; value=&quot;321&quot;/&gt;&lt;/object&gt;&lt;object type=&quot;3&quot; unique_id=&quot;14081&quot;&gt;&lt;property id=&quot;20148&quot; value=&quot;5&quot;/&gt;&lt;property id=&quot;20300&quot; value=&quot;Slide 67&quot;/&gt;&lt;property id=&quot;20307&quot; value=&quot;322&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350F52EB6F304F858D204A539C814B" ma:contentTypeVersion="4" ma:contentTypeDescription="Create a new document." ma:contentTypeScope="" ma:versionID="dacfb8fa969ff7daac82907c55463c92">
  <xsd:schema xmlns:xsd="http://www.w3.org/2001/XMLSchema" xmlns:xs="http://www.w3.org/2001/XMLSchema" xmlns:p="http://schemas.microsoft.com/office/2006/metadata/properties" xmlns:ns2="5fde7228-c0a5-4cd4-8d54-00a6211d3b42" xmlns:ns3="3f11c5bb-d43b-4633-bf52-b15d8df4b343" targetNamespace="http://schemas.microsoft.com/office/2006/metadata/properties" ma:root="true" ma:fieldsID="2d9668955bf8537b5bd86c7449d50834" ns2:_="" ns3:_="">
    <xsd:import namespace="5fde7228-c0a5-4cd4-8d54-00a6211d3b42"/>
    <xsd:import namespace="3f11c5bb-d43b-4633-bf52-b15d8df4b34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de7228-c0a5-4cd4-8d54-00a6211d3b4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f11c5bb-d43b-4633-bf52-b15d8df4b343"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0391A0-830F-4FB8-8297-F4126DDD4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de7228-c0a5-4cd4-8d54-00a6211d3b42"/>
    <ds:schemaRef ds:uri="3f11c5bb-d43b-4633-bf52-b15d8df4b3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7783EA-5447-46AB-BBCE-465976A3F2D9}">
  <ds:schemaRefs>
    <ds:schemaRef ds:uri="http://schemas.microsoft.com/sharepoint/v3/contenttype/forms"/>
  </ds:schemaRefs>
</ds:datastoreItem>
</file>

<file path=customXml/itemProps3.xml><?xml version="1.0" encoding="utf-8"?>
<ds:datastoreItem xmlns:ds="http://schemas.openxmlformats.org/officeDocument/2006/customXml" ds:itemID="{629E568B-A801-4E87-9268-8CB2EC021C7F}">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3f11c5bb-d43b-4633-bf52-b15d8df4b343"/>
    <ds:schemaRef ds:uri="5fde7228-c0a5-4cd4-8d54-00a6211d3b4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135</TotalTime>
  <Words>2538</Words>
  <Application>Microsoft Office PowerPoint</Application>
  <PresentationFormat>On-screen Show (4:3)</PresentationFormat>
  <Paragraphs>305</Paragraphs>
  <Slides>47</Slides>
  <Notes>13</Notes>
  <HiddenSlides>4</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Calibri</vt:lpstr>
      <vt:lpstr>Courier New</vt:lpstr>
      <vt:lpstr>Times New Roman</vt:lpstr>
      <vt:lpstr>Office Theme</vt:lpstr>
      <vt:lpstr>Photo Editor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 Robert D (GE Appliances, Haier)</dc:creator>
  <cp:lastModifiedBy>Robert May</cp:lastModifiedBy>
  <cp:revision>12</cp:revision>
  <dcterms:modified xsi:type="dcterms:W3CDTF">2018-01-24T18:43:38Z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0x010100B7350F52EB6F304F858D204A539C814B</vt:lpwstr>
  </property>
</Properties>
</file>