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5" r:id="rId3"/>
    <p:sldId id="260" r:id="rId4"/>
    <p:sldId id="261" r:id="rId5"/>
    <p:sldId id="262" r:id="rId6"/>
    <p:sldId id="263" r:id="rId7"/>
    <p:sldId id="267" r:id="rId8"/>
    <p:sldId id="270" r:id="rId9"/>
    <p:sldId id="271" r:id="rId10"/>
    <p:sldId id="272" r:id="rId11"/>
    <p:sldId id="273" r:id="rId12"/>
    <p:sldId id="274" r:id="rId13"/>
    <p:sldId id="275" r:id="rId14"/>
    <p:sldId id="276" r:id="rId15"/>
    <p:sldId id="277" r:id="rId16"/>
    <p:sldId id="279"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3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2D59-7D05-46FB-CB69-90DC2CD5D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1841CB-B89A-11BC-35D0-0AE6B582AA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EDFDFD-E6F0-5EA0-E247-0EB83679CF66}"/>
              </a:ext>
            </a:extLst>
          </p:cNvPr>
          <p:cNvSpPr>
            <a:spLocks noGrp="1"/>
          </p:cNvSpPr>
          <p:nvPr>
            <p:ph type="dt" sz="half" idx="10"/>
          </p:nvPr>
        </p:nvSpPr>
        <p:spPr/>
        <p:txBody>
          <a:bodyPr/>
          <a:lstStyle/>
          <a:p>
            <a:fld id="{941FCE4F-FD5B-4FF6-BEB6-FDF078361099}" type="datetimeFigureOut">
              <a:rPr lang="en-US" smtClean="0"/>
              <a:t>2/25/2025</a:t>
            </a:fld>
            <a:endParaRPr lang="en-US"/>
          </a:p>
        </p:txBody>
      </p:sp>
      <p:sp>
        <p:nvSpPr>
          <p:cNvPr id="5" name="Footer Placeholder 4">
            <a:extLst>
              <a:ext uri="{FF2B5EF4-FFF2-40B4-BE49-F238E27FC236}">
                <a16:creationId xmlns:a16="http://schemas.microsoft.com/office/drawing/2014/main" id="{FCFF6D0C-E5F7-558E-FC53-A64F535CA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6A6EB-581E-4D16-A261-8A4031FAB020}"/>
              </a:ext>
            </a:extLst>
          </p:cNvPr>
          <p:cNvSpPr>
            <a:spLocks noGrp="1"/>
          </p:cNvSpPr>
          <p:nvPr>
            <p:ph type="sldNum" sz="quarter" idx="12"/>
          </p:nvPr>
        </p:nvSpPr>
        <p:spPr/>
        <p:txBody>
          <a:bodyPr/>
          <a:lstStyle/>
          <a:p>
            <a:fld id="{DD1C335A-4160-4C29-9D4D-055178D83D95}" type="slidenum">
              <a:rPr lang="en-US" smtClean="0"/>
              <a:t>‹#›</a:t>
            </a:fld>
            <a:endParaRPr lang="en-US"/>
          </a:p>
        </p:txBody>
      </p:sp>
    </p:spTree>
    <p:extLst>
      <p:ext uri="{BB962C8B-B14F-4D97-AF65-F5344CB8AC3E}">
        <p14:creationId xmlns:p14="http://schemas.microsoft.com/office/powerpoint/2010/main" val="3465054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349C-F4B6-0A55-3B22-1262355BAC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E01E0C-BDBB-1BBE-22D4-41E48EC245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C37F1-ACE9-DDA0-C263-C3AACD948DDD}"/>
              </a:ext>
            </a:extLst>
          </p:cNvPr>
          <p:cNvSpPr>
            <a:spLocks noGrp="1"/>
          </p:cNvSpPr>
          <p:nvPr>
            <p:ph type="dt" sz="half" idx="10"/>
          </p:nvPr>
        </p:nvSpPr>
        <p:spPr/>
        <p:txBody>
          <a:bodyPr/>
          <a:lstStyle/>
          <a:p>
            <a:fld id="{941FCE4F-FD5B-4FF6-BEB6-FDF078361099}" type="datetimeFigureOut">
              <a:rPr lang="en-US" smtClean="0"/>
              <a:t>2/25/2025</a:t>
            </a:fld>
            <a:endParaRPr lang="en-US"/>
          </a:p>
        </p:txBody>
      </p:sp>
      <p:sp>
        <p:nvSpPr>
          <p:cNvPr id="5" name="Footer Placeholder 4">
            <a:extLst>
              <a:ext uri="{FF2B5EF4-FFF2-40B4-BE49-F238E27FC236}">
                <a16:creationId xmlns:a16="http://schemas.microsoft.com/office/drawing/2014/main" id="{01D99834-B47D-9476-F071-61D990E30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1E917-D37D-72E7-07AB-223C434BF10B}"/>
              </a:ext>
            </a:extLst>
          </p:cNvPr>
          <p:cNvSpPr>
            <a:spLocks noGrp="1"/>
          </p:cNvSpPr>
          <p:nvPr>
            <p:ph type="sldNum" sz="quarter" idx="12"/>
          </p:nvPr>
        </p:nvSpPr>
        <p:spPr/>
        <p:txBody>
          <a:bodyPr/>
          <a:lstStyle/>
          <a:p>
            <a:fld id="{DD1C335A-4160-4C29-9D4D-055178D83D95}" type="slidenum">
              <a:rPr lang="en-US" smtClean="0"/>
              <a:t>‹#›</a:t>
            </a:fld>
            <a:endParaRPr lang="en-US"/>
          </a:p>
        </p:txBody>
      </p:sp>
    </p:spTree>
    <p:extLst>
      <p:ext uri="{BB962C8B-B14F-4D97-AF65-F5344CB8AC3E}">
        <p14:creationId xmlns:p14="http://schemas.microsoft.com/office/powerpoint/2010/main" val="334077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3E4C5E-1E8F-8577-EC62-28A4896CAA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D360FF-053C-4F90-911B-FC7BA253F2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5E574-3F03-C5BC-CECC-C155683C2427}"/>
              </a:ext>
            </a:extLst>
          </p:cNvPr>
          <p:cNvSpPr>
            <a:spLocks noGrp="1"/>
          </p:cNvSpPr>
          <p:nvPr>
            <p:ph type="dt" sz="half" idx="10"/>
          </p:nvPr>
        </p:nvSpPr>
        <p:spPr/>
        <p:txBody>
          <a:bodyPr/>
          <a:lstStyle/>
          <a:p>
            <a:fld id="{941FCE4F-FD5B-4FF6-BEB6-FDF078361099}" type="datetimeFigureOut">
              <a:rPr lang="en-US" smtClean="0"/>
              <a:t>2/25/2025</a:t>
            </a:fld>
            <a:endParaRPr lang="en-US"/>
          </a:p>
        </p:txBody>
      </p:sp>
      <p:sp>
        <p:nvSpPr>
          <p:cNvPr id="5" name="Footer Placeholder 4">
            <a:extLst>
              <a:ext uri="{FF2B5EF4-FFF2-40B4-BE49-F238E27FC236}">
                <a16:creationId xmlns:a16="http://schemas.microsoft.com/office/drawing/2014/main" id="{B29AF2F6-DAD9-980D-C614-AF90DA9FF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A24D4-CE15-557B-92B2-F8916E512598}"/>
              </a:ext>
            </a:extLst>
          </p:cNvPr>
          <p:cNvSpPr>
            <a:spLocks noGrp="1"/>
          </p:cNvSpPr>
          <p:nvPr>
            <p:ph type="sldNum" sz="quarter" idx="12"/>
          </p:nvPr>
        </p:nvSpPr>
        <p:spPr/>
        <p:txBody>
          <a:bodyPr/>
          <a:lstStyle/>
          <a:p>
            <a:fld id="{DD1C335A-4160-4C29-9D4D-055178D83D95}" type="slidenum">
              <a:rPr lang="en-US" smtClean="0"/>
              <a:t>‹#›</a:t>
            </a:fld>
            <a:endParaRPr lang="en-US"/>
          </a:p>
        </p:txBody>
      </p:sp>
    </p:spTree>
    <p:extLst>
      <p:ext uri="{BB962C8B-B14F-4D97-AF65-F5344CB8AC3E}">
        <p14:creationId xmlns:p14="http://schemas.microsoft.com/office/powerpoint/2010/main" val="53482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B132-56F8-D132-C59D-6084BEF59C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DD1C58-AEFA-3AB7-056E-16CFC97A07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50540-CB30-60EE-59D4-529D195F7D11}"/>
              </a:ext>
            </a:extLst>
          </p:cNvPr>
          <p:cNvSpPr>
            <a:spLocks noGrp="1"/>
          </p:cNvSpPr>
          <p:nvPr>
            <p:ph type="dt" sz="half" idx="10"/>
          </p:nvPr>
        </p:nvSpPr>
        <p:spPr/>
        <p:txBody>
          <a:bodyPr/>
          <a:lstStyle/>
          <a:p>
            <a:fld id="{941FCE4F-FD5B-4FF6-BEB6-FDF078361099}" type="datetimeFigureOut">
              <a:rPr lang="en-US" smtClean="0"/>
              <a:t>2/25/2025</a:t>
            </a:fld>
            <a:endParaRPr lang="en-US"/>
          </a:p>
        </p:txBody>
      </p:sp>
      <p:sp>
        <p:nvSpPr>
          <p:cNvPr id="5" name="Footer Placeholder 4">
            <a:extLst>
              <a:ext uri="{FF2B5EF4-FFF2-40B4-BE49-F238E27FC236}">
                <a16:creationId xmlns:a16="http://schemas.microsoft.com/office/drawing/2014/main" id="{EC308513-B62C-A6E8-B727-CB1CA6A81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BB04D-C94C-CFCB-E46A-AA5DE0A58717}"/>
              </a:ext>
            </a:extLst>
          </p:cNvPr>
          <p:cNvSpPr>
            <a:spLocks noGrp="1"/>
          </p:cNvSpPr>
          <p:nvPr>
            <p:ph type="sldNum" sz="quarter" idx="12"/>
          </p:nvPr>
        </p:nvSpPr>
        <p:spPr/>
        <p:txBody>
          <a:bodyPr/>
          <a:lstStyle/>
          <a:p>
            <a:fld id="{DD1C335A-4160-4C29-9D4D-055178D83D95}" type="slidenum">
              <a:rPr lang="en-US" smtClean="0"/>
              <a:t>‹#›</a:t>
            </a:fld>
            <a:endParaRPr lang="en-US"/>
          </a:p>
        </p:txBody>
      </p:sp>
    </p:spTree>
    <p:extLst>
      <p:ext uri="{BB962C8B-B14F-4D97-AF65-F5344CB8AC3E}">
        <p14:creationId xmlns:p14="http://schemas.microsoft.com/office/powerpoint/2010/main" val="31691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C402-585F-E64B-DB07-1DF769C6C4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091D86-A950-0D77-57D6-F9C5D78EF6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400C03-F0F0-3C4E-3C29-F036688AF38A}"/>
              </a:ext>
            </a:extLst>
          </p:cNvPr>
          <p:cNvSpPr>
            <a:spLocks noGrp="1"/>
          </p:cNvSpPr>
          <p:nvPr>
            <p:ph type="dt" sz="half" idx="10"/>
          </p:nvPr>
        </p:nvSpPr>
        <p:spPr/>
        <p:txBody>
          <a:bodyPr/>
          <a:lstStyle/>
          <a:p>
            <a:fld id="{941FCE4F-FD5B-4FF6-BEB6-FDF078361099}" type="datetimeFigureOut">
              <a:rPr lang="en-US" smtClean="0"/>
              <a:t>2/25/2025</a:t>
            </a:fld>
            <a:endParaRPr lang="en-US"/>
          </a:p>
        </p:txBody>
      </p:sp>
      <p:sp>
        <p:nvSpPr>
          <p:cNvPr id="5" name="Footer Placeholder 4">
            <a:extLst>
              <a:ext uri="{FF2B5EF4-FFF2-40B4-BE49-F238E27FC236}">
                <a16:creationId xmlns:a16="http://schemas.microsoft.com/office/drawing/2014/main" id="{451ECE0E-EB5C-C93C-F7B3-72F7337C8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92124-9D49-0653-7E90-BD397A87FCD6}"/>
              </a:ext>
            </a:extLst>
          </p:cNvPr>
          <p:cNvSpPr>
            <a:spLocks noGrp="1"/>
          </p:cNvSpPr>
          <p:nvPr>
            <p:ph type="sldNum" sz="quarter" idx="12"/>
          </p:nvPr>
        </p:nvSpPr>
        <p:spPr/>
        <p:txBody>
          <a:bodyPr/>
          <a:lstStyle/>
          <a:p>
            <a:fld id="{DD1C335A-4160-4C29-9D4D-055178D83D95}" type="slidenum">
              <a:rPr lang="en-US" smtClean="0"/>
              <a:t>‹#›</a:t>
            </a:fld>
            <a:endParaRPr lang="en-US"/>
          </a:p>
        </p:txBody>
      </p:sp>
    </p:spTree>
    <p:extLst>
      <p:ext uri="{BB962C8B-B14F-4D97-AF65-F5344CB8AC3E}">
        <p14:creationId xmlns:p14="http://schemas.microsoft.com/office/powerpoint/2010/main" val="191145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1DE8-A9DD-F0FF-F369-CAB4EE5D45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DD7128-8639-65BE-9D31-19E2FCED8A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2B2B54-1458-A9FC-DE49-020E3D768B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6BADF-AD50-66C0-6361-6E27C05424F7}"/>
              </a:ext>
            </a:extLst>
          </p:cNvPr>
          <p:cNvSpPr>
            <a:spLocks noGrp="1"/>
          </p:cNvSpPr>
          <p:nvPr>
            <p:ph type="dt" sz="half" idx="10"/>
          </p:nvPr>
        </p:nvSpPr>
        <p:spPr/>
        <p:txBody>
          <a:bodyPr/>
          <a:lstStyle/>
          <a:p>
            <a:fld id="{941FCE4F-FD5B-4FF6-BEB6-FDF078361099}" type="datetimeFigureOut">
              <a:rPr lang="en-US" smtClean="0"/>
              <a:t>2/25/2025</a:t>
            </a:fld>
            <a:endParaRPr lang="en-US"/>
          </a:p>
        </p:txBody>
      </p:sp>
      <p:sp>
        <p:nvSpPr>
          <p:cNvPr id="6" name="Footer Placeholder 5">
            <a:extLst>
              <a:ext uri="{FF2B5EF4-FFF2-40B4-BE49-F238E27FC236}">
                <a16:creationId xmlns:a16="http://schemas.microsoft.com/office/drawing/2014/main" id="{B91728F2-6A9E-564F-C20E-E21A624845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86294-6106-BCE6-132C-0E180C2ED12A}"/>
              </a:ext>
            </a:extLst>
          </p:cNvPr>
          <p:cNvSpPr>
            <a:spLocks noGrp="1"/>
          </p:cNvSpPr>
          <p:nvPr>
            <p:ph type="sldNum" sz="quarter" idx="12"/>
          </p:nvPr>
        </p:nvSpPr>
        <p:spPr/>
        <p:txBody>
          <a:bodyPr/>
          <a:lstStyle/>
          <a:p>
            <a:fld id="{DD1C335A-4160-4C29-9D4D-055178D83D95}" type="slidenum">
              <a:rPr lang="en-US" smtClean="0"/>
              <a:t>‹#›</a:t>
            </a:fld>
            <a:endParaRPr lang="en-US"/>
          </a:p>
        </p:txBody>
      </p:sp>
    </p:spTree>
    <p:extLst>
      <p:ext uri="{BB962C8B-B14F-4D97-AF65-F5344CB8AC3E}">
        <p14:creationId xmlns:p14="http://schemas.microsoft.com/office/powerpoint/2010/main" val="2501402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1EB7-BC37-F3F7-8DA7-7F1591B7B0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4819B5-6C95-BC11-8AD9-EEBA354138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E8C86A-77CF-57B9-8696-298EC458E9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D90847-E4CB-B500-CA42-03922DEB4B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FBF3E-227D-B9F8-EF16-9C130AA8DF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B4BFD-11E9-5195-1E5B-778E158EBAB5}"/>
              </a:ext>
            </a:extLst>
          </p:cNvPr>
          <p:cNvSpPr>
            <a:spLocks noGrp="1"/>
          </p:cNvSpPr>
          <p:nvPr>
            <p:ph type="dt" sz="half" idx="10"/>
          </p:nvPr>
        </p:nvSpPr>
        <p:spPr/>
        <p:txBody>
          <a:bodyPr/>
          <a:lstStyle/>
          <a:p>
            <a:fld id="{941FCE4F-FD5B-4FF6-BEB6-FDF078361099}" type="datetimeFigureOut">
              <a:rPr lang="en-US" smtClean="0"/>
              <a:t>2/25/2025</a:t>
            </a:fld>
            <a:endParaRPr lang="en-US"/>
          </a:p>
        </p:txBody>
      </p:sp>
      <p:sp>
        <p:nvSpPr>
          <p:cNvPr id="8" name="Footer Placeholder 7">
            <a:extLst>
              <a:ext uri="{FF2B5EF4-FFF2-40B4-BE49-F238E27FC236}">
                <a16:creationId xmlns:a16="http://schemas.microsoft.com/office/drawing/2014/main" id="{51835D7E-79EB-B322-8228-0BAC6E0757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91479D-BBF7-E413-9C46-8C9A943671B7}"/>
              </a:ext>
            </a:extLst>
          </p:cNvPr>
          <p:cNvSpPr>
            <a:spLocks noGrp="1"/>
          </p:cNvSpPr>
          <p:nvPr>
            <p:ph type="sldNum" sz="quarter" idx="12"/>
          </p:nvPr>
        </p:nvSpPr>
        <p:spPr/>
        <p:txBody>
          <a:bodyPr/>
          <a:lstStyle/>
          <a:p>
            <a:fld id="{DD1C335A-4160-4C29-9D4D-055178D83D95}" type="slidenum">
              <a:rPr lang="en-US" smtClean="0"/>
              <a:t>‹#›</a:t>
            </a:fld>
            <a:endParaRPr lang="en-US"/>
          </a:p>
        </p:txBody>
      </p:sp>
    </p:spTree>
    <p:extLst>
      <p:ext uri="{BB962C8B-B14F-4D97-AF65-F5344CB8AC3E}">
        <p14:creationId xmlns:p14="http://schemas.microsoft.com/office/powerpoint/2010/main" val="2838037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0672-0B30-D879-6598-33930CD2E3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25FC1E-CE65-68E7-387C-A783CB383693}"/>
              </a:ext>
            </a:extLst>
          </p:cNvPr>
          <p:cNvSpPr>
            <a:spLocks noGrp="1"/>
          </p:cNvSpPr>
          <p:nvPr>
            <p:ph type="dt" sz="half" idx="10"/>
          </p:nvPr>
        </p:nvSpPr>
        <p:spPr/>
        <p:txBody>
          <a:bodyPr/>
          <a:lstStyle/>
          <a:p>
            <a:fld id="{941FCE4F-FD5B-4FF6-BEB6-FDF078361099}" type="datetimeFigureOut">
              <a:rPr lang="en-US" smtClean="0"/>
              <a:t>2/25/2025</a:t>
            </a:fld>
            <a:endParaRPr lang="en-US"/>
          </a:p>
        </p:txBody>
      </p:sp>
      <p:sp>
        <p:nvSpPr>
          <p:cNvPr id="4" name="Footer Placeholder 3">
            <a:extLst>
              <a:ext uri="{FF2B5EF4-FFF2-40B4-BE49-F238E27FC236}">
                <a16:creationId xmlns:a16="http://schemas.microsoft.com/office/drawing/2014/main" id="{5CCA1C27-B761-3EF3-F786-EFC2441518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7CE67E-C6BC-91B1-06A8-FA2555FB81FE}"/>
              </a:ext>
            </a:extLst>
          </p:cNvPr>
          <p:cNvSpPr>
            <a:spLocks noGrp="1"/>
          </p:cNvSpPr>
          <p:nvPr>
            <p:ph type="sldNum" sz="quarter" idx="12"/>
          </p:nvPr>
        </p:nvSpPr>
        <p:spPr/>
        <p:txBody>
          <a:bodyPr/>
          <a:lstStyle/>
          <a:p>
            <a:fld id="{DD1C335A-4160-4C29-9D4D-055178D83D95}" type="slidenum">
              <a:rPr lang="en-US" smtClean="0"/>
              <a:t>‹#›</a:t>
            </a:fld>
            <a:endParaRPr lang="en-US"/>
          </a:p>
        </p:txBody>
      </p:sp>
    </p:spTree>
    <p:extLst>
      <p:ext uri="{BB962C8B-B14F-4D97-AF65-F5344CB8AC3E}">
        <p14:creationId xmlns:p14="http://schemas.microsoft.com/office/powerpoint/2010/main" val="284352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C4FDE-421A-528B-7B1C-A4708ED85444}"/>
              </a:ext>
            </a:extLst>
          </p:cNvPr>
          <p:cNvSpPr>
            <a:spLocks noGrp="1"/>
          </p:cNvSpPr>
          <p:nvPr>
            <p:ph type="dt" sz="half" idx="10"/>
          </p:nvPr>
        </p:nvSpPr>
        <p:spPr/>
        <p:txBody>
          <a:bodyPr/>
          <a:lstStyle/>
          <a:p>
            <a:fld id="{941FCE4F-FD5B-4FF6-BEB6-FDF078361099}" type="datetimeFigureOut">
              <a:rPr lang="en-US" smtClean="0"/>
              <a:t>2/25/2025</a:t>
            </a:fld>
            <a:endParaRPr lang="en-US"/>
          </a:p>
        </p:txBody>
      </p:sp>
      <p:sp>
        <p:nvSpPr>
          <p:cNvPr id="3" name="Footer Placeholder 2">
            <a:extLst>
              <a:ext uri="{FF2B5EF4-FFF2-40B4-BE49-F238E27FC236}">
                <a16:creationId xmlns:a16="http://schemas.microsoft.com/office/drawing/2014/main" id="{98B40146-0565-AC5E-30A3-F4F4D9055F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21F277-4A17-C45D-B6FD-2147A98B90C5}"/>
              </a:ext>
            </a:extLst>
          </p:cNvPr>
          <p:cNvSpPr>
            <a:spLocks noGrp="1"/>
          </p:cNvSpPr>
          <p:nvPr>
            <p:ph type="sldNum" sz="quarter" idx="12"/>
          </p:nvPr>
        </p:nvSpPr>
        <p:spPr/>
        <p:txBody>
          <a:bodyPr/>
          <a:lstStyle/>
          <a:p>
            <a:fld id="{DD1C335A-4160-4C29-9D4D-055178D83D95}" type="slidenum">
              <a:rPr lang="en-US" smtClean="0"/>
              <a:t>‹#›</a:t>
            </a:fld>
            <a:endParaRPr lang="en-US"/>
          </a:p>
        </p:txBody>
      </p:sp>
    </p:spTree>
    <p:extLst>
      <p:ext uri="{BB962C8B-B14F-4D97-AF65-F5344CB8AC3E}">
        <p14:creationId xmlns:p14="http://schemas.microsoft.com/office/powerpoint/2010/main" val="4283841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E62FA-F6A0-7CD8-097F-22F21E60DD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4236C6-E991-8894-0C98-5F68E4AF3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7541C9-6BBB-B2E5-B1A4-8269E568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F77223-17BF-7E5D-9D91-246232A7D15F}"/>
              </a:ext>
            </a:extLst>
          </p:cNvPr>
          <p:cNvSpPr>
            <a:spLocks noGrp="1"/>
          </p:cNvSpPr>
          <p:nvPr>
            <p:ph type="dt" sz="half" idx="10"/>
          </p:nvPr>
        </p:nvSpPr>
        <p:spPr/>
        <p:txBody>
          <a:bodyPr/>
          <a:lstStyle/>
          <a:p>
            <a:fld id="{941FCE4F-FD5B-4FF6-BEB6-FDF078361099}" type="datetimeFigureOut">
              <a:rPr lang="en-US" smtClean="0"/>
              <a:t>2/25/2025</a:t>
            </a:fld>
            <a:endParaRPr lang="en-US"/>
          </a:p>
        </p:txBody>
      </p:sp>
      <p:sp>
        <p:nvSpPr>
          <p:cNvPr id="6" name="Footer Placeholder 5">
            <a:extLst>
              <a:ext uri="{FF2B5EF4-FFF2-40B4-BE49-F238E27FC236}">
                <a16:creationId xmlns:a16="http://schemas.microsoft.com/office/drawing/2014/main" id="{A6C306BE-7351-69E9-71B1-0D36776245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E399A9-C00F-BCC6-56F2-2C3C1A661764}"/>
              </a:ext>
            </a:extLst>
          </p:cNvPr>
          <p:cNvSpPr>
            <a:spLocks noGrp="1"/>
          </p:cNvSpPr>
          <p:nvPr>
            <p:ph type="sldNum" sz="quarter" idx="12"/>
          </p:nvPr>
        </p:nvSpPr>
        <p:spPr/>
        <p:txBody>
          <a:bodyPr/>
          <a:lstStyle/>
          <a:p>
            <a:fld id="{DD1C335A-4160-4C29-9D4D-055178D83D95}" type="slidenum">
              <a:rPr lang="en-US" smtClean="0"/>
              <a:t>‹#›</a:t>
            </a:fld>
            <a:endParaRPr lang="en-US"/>
          </a:p>
        </p:txBody>
      </p:sp>
    </p:spTree>
    <p:extLst>
      <p:ext uri="{BB962C8B-B14F-4D97-AF65-F5344CB8AC3E}">
        <p14:creationId xmlns:p14="http://schemas.microsoft.com/office/powerpoint/2010/main" val="116570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99C5-D1B7-54BF-688D-B3CA7C3C2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14FF93-EB89-26C9-6E27-350BF5FBE6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F12BEB-A789-F33C-C930-90C8ACC34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71A77B-4B1E-54B0-525C-5A670349C484}"/>
              </a:ext>
            </a:extLst>
          </p:cNvPr>
          <p:cNvSpPr>
            <a:spLocks noGrp="1"/>
          </p:cNvSpPr>
          <p:nvPr>
            <p:ph type="dt" sz="half" idx="10"/>
          </p:nvPr>
        </p:nvSpPr>
        <p:spPr/>
        <p:txBody>
          <a:bodyPr/>
          <a:lstStyle/>
          <a:p>
            <a:fld id="{941FCE4F-FD5B-4FF6-BEB6-FDF078361099}" type="datetimeFigureOut">
              <a:rPr lang="en-US" smtClean="0"/>
              <a:t>2/25/2025</a:t>
            </a:fld>
            <a:endParaRPr lang="en-US"/>
          </a:p>
        </p:txBody>
      </p:sp>
      <p:sp>
        <p:nvSpPr>
          <p:cNvPr id="6" name="Footer Placeholder 5">
            <a:extLst>
              <a:ext uri="{FF2B5EF4-FFF2-40B4-BE49-F238E27FC236}">
                <a16:creationId xmlns:a16="http://schemas.microsoft.com/office/drawing/2014/main" id="{FB81E573-F32A-68D9-8507-7770E6FEA7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34AED-151C-C10B-E324-98B79290ED12}"/>
              </a:ext>
            </a:extLst>
          </p:cNvPr>
          <p:cNvSpPr>
            <a:spLocks noGrp="1"/>
          </p:cNvSpPr>
          <p:nvPr>
            <p:ph type="sldNum" sz="quarter" idx="12"/>
          </p:nvPr>
        </p:nvSpPr>
        <p:spPr/>
        <p:txBody>
          <a:bodyPr/>
          <a:lstStyle/>
          <a:p>
            <a:fld id="{DD1C335A-4160-4C29-9D4D-055178D83D95}" type="slidenum">
              <a:rPr lang="en-US" smtClean="0"/>
              <a:t>‹#›</a:t>
            </a:fld>
            <a:endParaRPr lang="en-US"/>
          </a:p>
        </p:txBody>
      </p:sp>
    </p:spTree>
    <p:extLst>
      <p:ext uri="{BB962C8B-B14F-4D97-AF65-F5344CB8AC3E}">
        <p14:creationId xmlns:p14="http://schemas.microsoft.com/office/powerpoint/2010/main" val="510254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A2BAE3-5D1B-A57F-54A3-F629DCA1B4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66157D-EBF8-E5A8-6C25-89800BFD42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FCFF5-BB2C-620F-DE48-AA2784A8AD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1FCE4F-FD5B-4FF6-BEB6-FDF078361099}" type="datetimeFigureOut">
              <a:rPr lang="en-US" smtClean="0"/>
              <a:t>2/25/2025</a:t>
            </a:fld>
            <a:endParaRPr lang="en-US"/>
          </a:p>
        </p:txBody>
      </p:sp>
      <p:sp>
        <p:nvSpPr>
          <p:cNvPr id="5" name="Footer Placeholder 4">
            <a:extLst>
              <a:ext uri="{FF2B5EF4-FFF2-40B4-BE49-F238E27FC236}">
                <a16:creationId xmlns:a16="http://schemas.microsoft.com/office/drawing/2014/main" id="{BA6830F1-9D01-4EB9-206D-025250CB14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D9206D2-48FA-7C19-53A1-98E4C0E137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1C335A-4160-4C29-9D4D-055178D83D95}" type="slidenum">
              <a:rPr lang="en-US" smtClean="0"/>
              <a:t>‹#›</a:t>
            </a:fld>
            <a:endParaRPr lang="en-US"/>
          </a:p>
        </p:txBody>
      </p:sp>
    </p:spTree>
    <p:extLst>
      <p:ext uri="{BB962C8B-B14F-4D97-AF65-F5344CB8AC3E}">
        <p14:creationId xmlns:p14="http://schemas.microsoft.com/office/powerpoint/2010/main" val="3335243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B9A0CA-354C-D84A-56C9-92DD7774E90B}"/>
              </a:ext>
            </a:extLst>
          </p:cNvPr>
          <p:cNvPicPr>
            <a:picLocks noChangeAspect="1"/>
          </p:cNvPicPr>
          <p:nvPr/>
        </p:nvPicPr>
        <p:blipFill>
          <a:blip r:embed="rId2"/>
          <a:stretch>
            <a:fillRect/>
          </a:stretch>
        </p:blipFill>
        <p:spPr>
          <a:xfrm>
            <a:off x="3123942" y="338822"/>
            <a:ext cx="5944115" cy="6180356"/>
          </a:xfrm>
          <a:prstGeom prst="rect">
            <a:avLst/>
          </a:prstGeom>
        </p:spPr>
      </p:pic>
    </p:spTree>
    <p:extLst>
      <p:ext uri="{BB962C8B-B14F-4D97-AF65-F5344CB8AC3E}">
        <p14:creationId xmlns:p14="http://schemas.microsoft.com/office/powerpoint/2010/main" val="672492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D5AB3-BFA8-2390-BF3F-9D162B054A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70A74C-F77F-29F9-B033-0E45B8181948}"/>
              </a:ext>
            </a:extLst>
          </p:cNvPr>
          <p:cNvSpPr>
            <a:spLocks noGrp="1"/>
          </p:cNvSpPr>
          <p:nvPr>
            <p:ph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Answer: Every submarket’s forecast includes an estimate for future demolitions/removals based on its historical average (see chart below with negative net deliveries in history). And if a submarket, such as this one, has little or no under construction, then the net deliveries forecast will be slightly negative in each quarter. Note that these do not represent actual properties that will be demolished in the future (CoStar does not track future demolitions), these just represent a chance of a demolition based on the submarket’s historical average demolitions.</a:t>
            </a:r>
          </a:p>
        </p:txBody>
      </p:sp>
      <p:pic>
        <p:nvPicPr>
          <p:cNvPr id="5" name="Picture 4">
            <a:extLst>
              <a:ext uri="{FF2B5EF4-FFF2-40B4-BE49-F238E27FC236}">
                <a16:creationId xmlns:a16="http://schemas.microsoft.com/office/drawing/2014/main" id="{098EBADB-7036-6EAA-4172-44979CE1C2A0}"/>
              </a:ext>
            </a:extLst>
          </p:cNvPr>
          <p:cNvPicPr>
            <a:picLocks noChangeAspect="1"/>
          </p:cNvPicPr>
          <p:nvPr/>
        </p:nvPicPr>
        <p:blipFill>
          <a:blip r:embed="rId2"/>
          <a:stretch>
            <a:fillRect/>
          </a:stretch>
        </p:blipFill>
        <p:spPr>
          <a:xfrm>
            <a:off x="2582875" y="552293"/>
            <a:ext cx="7026249" cy="3619814"/>
          </a:xfrm>
          <a:prstGeom prst="rect">
            <a:avLst/>
          </a:prstGeom>
        </p:spPr>
      </p:pic>
    </p:spTree>
    <p:extLst>
      <p:ext uri="{BB962C8B-B14F-4D97-AF65-F5344CB8AC3E}">
        <p14:creationId xmlns:p14="http://schemas.microsoft.com/office/powerpoint/2010/main" val="3059725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3EA0E-6C29-1819-82B8-216FD771E7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83815-1792-0962-751C-CDC5F2381C56}"/>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Answer: The market level guidelines are just using historical averages of demolitions in the forecast. I don’t believe they’re in the property forecast until they happen, but then it’s history</a:t>
            </a:r>
          </a:p>
        </p:txBody>
      </p:sp>
      <p:pic>
        <p:nvPicPr>
          <p:cNvPr id="4" name="Picture 3">
            <a:extLst>
              <a:ext uri="{FF2B5EF4-FFF2-40B4-BE49-F238E27FC236}">
                <a16:creationId xmlns:a16="http://schemas.microsoft.com/office/drawing/2014/main" id="{2741FF26-CEA8-C4E7-C731-FA1F2D09EC78}"/>
              </a:ext>
            </a:extLst>
          </p:cNvPr>
          <p:cNvPicPr>
            <a:picLocks noChangeAspect="1"/>
          </p:cNvPicPr>
          <p:nvPr/>
        </p:nvPicPr>
        <p:blipFill>
          <a:blip r:embed="rId2"/>
          <a:stretch>
            <a:fillRect/>
          </a:stretch>
        </p:blipFill>
        <p:spPr>
          <a:xfrm>
            <a:off x="2693375" y="1973454"/>
            <a:ext cx="6805250" cy="2911092"/>
          </a:xfrm>
          <a:prstGeom prst="rect">
            <a:avLst/>
          </a:prstGeom>
        </p:spPr>
      </p:pic>
    </p:spTree>
    <p:extLst>
      <p:ext uri="{BB962C8B-B14F-4D97-AF65-F5344CB8AC3E}">
        <p14:creationId xmlns:p14="http://schemas.microsoft.com/office/powerpoint/2010/main" val="318549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B2799-108A-5FBE-93F8-0D361B06823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F539E-5817-8B0F-000B-E4A2DB8DD1F7}"/>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Answer: Aggregate market/submarket rents are only of market rate units</a:t>
            </a:r>
          </a:p>
        </p:txBody>
      </p:sp>
      <p:pic>
        <p:nvPicPr>
          <p:cNvPr id="5" name="Picture 4">
            <a:extLst>
              <a:ext uri="{FF2B5EF4-FFF2-40B4-BE49-F238E27FC236}">
                <a16:creationId xmlns:a16="http://schemas.microsoft.com/office/drawing/2014/main" id="{9ACCA359-F8C6-EDA4-C3BD-CD018338C906}"/>
              </a:ext>
            </a:extLst>
          </p:cNvPr>
          <p:cNvPicPr>
            <a:picLocks noChangeAspect="1"/>
          </p:cNvPicPr>
          <p:nvPr/>
        </p:nvPicPr>
        <p:blipFill>
          <a:blip r:embed="rId2"/>
          <a:stretch>
            <a:fillRect/>
          </a:stretch>
        </p:blipFill>
        <p:spPr>
          <a:xfrm>
            <a:off x="2620979" y="2083953"/>
            <a:ext cx="6950042" cy="2690093"/>
          </a:xfrm>
          <a:prstGeom prst="rect">
            <a:avLst/>
          </a:prstGeom>
        </p:spPr>
      </p:pic>
    </p:spTree>
    <p:extLst>
      <p:ext uri="{BB962C8B-B14F-4D97-AF65-F5344CB8AC3E}">
        <p14:creationId xmlns:p14="http://schemas.microsoft.com/office/powerpoint/2010/main" val="3674187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D3A6E-74DC-73E0-78B3-1ED03066192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343FD-AF71-2FDE-FF4A-1B66D302CF24}"/>
              </a:ext>
            </a:extLst>
          </p:cNvPr>
          <p:cNvSpPr>
            <a:spLocks noGrp="1"/>
          </p:cNvSpPr>
          <p:nvPr>
            <p:ph idx="1"/>
          </p:nvPr>
        </p:nvSpPr>
        <p:spPr/>
        <p:txBody>
          <a:bodyPr>
            <a:normAutofit fontScale="8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Answer: CoStar’s market and submarket forecasts are derived from property level forecasts that take into account individual building characteristics as well as those of nearby buildings such as impacts from new construction. These property forecasts, however, are also driven by a market level forecast based on an econometric model that takes into account each market’s historical trends and macroeconomic factors such as interest rates and employment. </a:t>
            </a:r>
          </a:p>
        </p:txBody>
      </p:sp>
      <p:pic>
        <p:nvPicPr>
          <p:cNvPr id="4" name="Picture 3">
            <a:extLst>
              <a:ext uri="{FF2B5EF4-FFF2-40B4-BE49-F238E27FC236}">
                <a16:creationId xmlns:a16="http://schemas.microsoft.com/office/drawing/2014/main" id="{D2576D45-8E67-9A58-2D36-34567E692178}"/>
              </a:ext>
            </a:extLst>
          </p:cNvPr>
          <p:cNvPicPr>
            <a:picLocks noChangeAspect="1"/>
          </p:cNvPicPr>
          <p:nvPr/>
        </p:nvPicPr>
        <p:blipFill>
          <a:blip r:embed="rId2"/>
          <a:stretch>
            <a:fillRect/>
          </a:stretch>
        </p:blipFill>
        <p:spPr>
          <a:xfrm>
            <a:off x="2560013" y="991133"/>
            <a:ext cx="7071973" cy="3010161"/>
          </a:xfrm>
          <a:prstGeom prst="rect">
            <a:avLst/>
          </a:prstGeom>
        </p:spPr>
      </p:pic>
    </p:spTree>
    <p:extLst>
      <p:ext uri="{BB962C8B-B14F-4D97-AF65-F5344CB8AC3E}">
        <p14:creationId xmlns:p14="http://schemas.microsoft.com/office/powerpoint/2010/main" val="1000735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D16DE-A5C1-E50B-529D-E43FB86BBD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435DE4-1662-0BA8-C2C0-DF9AF600F593}"/>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Answer: BBB corporate bond yield and change in vacancy rate</a:t>
            </a:r>
          </a:p>
        </p:txBody>
      </p:sp>
      <p:pic>
        <p:nvPicPr>
          <p:cNvPr id="5" name="Picture 4">
            <a:extLst>
              <a:ext uri="{FF2B5EF4-FFF2-40B4-BE49-F238E27FC236}">
                <a16:creationId xmlns:a16="http://schemas.microsoft.com/office/drawing/2014/main" id="{08C45E78-7AD0-16A8-3D61-C7D550124676}"/>
              </a:ext>
            </a:extLst>
          </p:cNvPr>
          <p:cNvPicPr>
            <a:picLocks noChangeAspect="1"/>
          </p:cNvPicPr>
          <p:nvPr/>
        </p:nvPicPr>
        <p:blipFill>
          <a:blip r:embed="rId2"/>
          <a:stretch>
            <a:fillRect/>
          </a:stretch>
        </p:blipFill>
        <p:spPr>
          <a:xfrm>
            <a:off x="2617168" y="1996316"/>
            <a:ext cx="6957663" cy="2865368"/>
          </a:xfrm>
          <a:prstGeom prst="rect">
            <a:avLst/>
          </a:prstGeom>
        </p:spPr>
      </p:pic>
    </p:spTree>
    <p:extLst>
      <p:ext uri="{BB962C8B-B14F-4D97-AF65-F5344CB8AC3E}">
        <p14:creationId xmlns:p14="http://schemas.microsoft.com/office/powerpoint/2010/main" val="2289613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84EE9-F06E-E8A7-1BF9-F8C532C8D2A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90D1B4-E737-87BC-762C-5F742E3DEB6B}"/>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D4C344C4-58A6-1797-F242-AB0B271F7EB6}"/>
              </a:ext>
            </a:extLst>
          </p:cNvPr>
          <p:cNvPicPr>
            <a:picLocks noChangeAspect="1"/>
          </p:cNvPicPr>
          <p:nvPr/>
        </p:nvPicPr>
        <p:blipFill>
          <a:blip r:embed="rId2"/>
          <a:stretch>
            <a:fillRect/>
          </a:stretch>
        </p:blipFill>
        <p:spPr>
          <a:xfrm>
            <a:off x="2560013" y="1702920"/>
            <a:ext cx="7071973" cy="3452159"/>
          </a:xfrm>
          <a:prstGeom prst="rect">
            <a:avLst/>
          </a:prstGeom>
        </p:spPr>
      </p:pic>
    </p:spTree>
    <p:extLst>
      <p:ext uri="{BB962C8B-B14F-4D97-AF65-F5344CB8AC3E}">
        <p14:creationId xmlns:p14="http://schemas.microsoft.com/office/powerpoint/2010/main" val="155870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85FE6-51B1-FA8B-1A41-D75B002C92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DA4AD7-73B7-05FB-57D5-A0BAC8BBE1D4}"/>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Above is true for apartment, and in general. Need vectors to keep context: separate by heading? Or more naturally?</a:t>
            </a:r>
          </a:p>
        </p:txBody>
      </p:sp>
      <p:pic>
        <p:nvPicPr>
          <p:cNvPr id="4" name="Picture 3">
            <a:extLst>
              <a:ext uri="{FF2B5EF4-FFF2-40B4-BE49-F238E27FC236}">
                <a16:creationId xmlns:a16="http://schemas.microsoft.com/office/drawing/2014/main" id="{A0C9A88D-6A85-978E-98A7-B6090FFA503F}"/>
              </a:ext>
            </a:extLst>
          </p:cNvPr>
          <p:cNvPicPr>
            <a:picLocks noChangeAspect="1"/>
          </p:cNvPicPr>
          <p:nvPr/>
        </p:nvPicPr>
        <p:blipFill>
          <a:blip r:embed="rId2"/>
          <a:stretch>
            <a:fillRect/>
          </a:stretch>
        </p:blipFill>
        <p:spPr>
          <a:xfrm>
            <a:off x="2590496" y="1744834"/>
            <a:ext cx="7011008" cy="3368332"/>
          </a:xfrm>
          <a:prstGeom prst="rect">
            <a:avLst/>
          </a:prstGeom>
        </p:spPr>
      </p:pic>
    </p:spTree>
    <p:extLst>
      <p:ext uri="{BB962C8B-B14F-4D97-AF65-F5344CB8AC3E}">
        <p14:creationId xmlns:p14="http://schemas.microsoft.com/office/powerpoint/2010/main" val="330165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0FC7E-C01C-5043-D6BD-FB98A07C08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5779E9-F7E6-A071-5FB4-295C5A0D66B6}"/>
              </a:ext>
            </a:extLst>
          </p:cNvPr>
          <p:cNvSpPr>
            <a:spLocks noGrp="1"/>
          </p:cNvSpPr>
          <p:nvPr>
            <p:ph type="title"/>
          </p:nvPr>
        </p:nvSpPr>
        <p:spPr/>
        <p:txBody>
          <a:bodyPr/>
          <a:lstStyle/>
          <a:p>
            <a:r>
              <a:rPr lang="en-US" dirty="0"/>
              <a:t>Glossary</a:t>
            </a:r>
          </a:p>
        </p:txBody>
      </p:sp>
    </p:spTree>
    <p:extLst>
      <p:ext uri="{BB962C8B-B14F-4D97-AF65-F5344CB8AC3E}">
        <p14:creationId xmlns:p14="http://schemas.microsoft.com/office/powerpoint/2010/main" val="646649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3FF90-219A-E424-904E-5A590CA2FD5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89772B-A32F-03A8-44B4-179968D35A43}"/>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First two sentences are true, then adds extraneous details.</a:t>
            </a:r>
          </a:p>
        </p:txBody>
      </p:sp>
      <p:pic>
        <p:nvPicPr>
          <p:cNvPr id="5" name="Picture 4">
            <a:extLst>
              <a:ext uri="{FF2B5EF4-FFF2-40B4-BE49-F238E27FC236}">
                <a16:creationId xmlns:a16="http://schemas.microsoft.com/office/drawing/2014/main" id="{A246C7A3-EF0F-A5BF-EC97-CD3D40D57239}"/>
              </a:ext>
            </a:extLst>
          </p:cNvPr>
          <p:cNvPicPr>
            <a:picLocks noChangeAspect="1"/>
          </p:cNvPicPr>
          <p:nvPr/>
        </p:nvPicPr>
        <p:blipFill>
          <a:blip r:embed="rId2"/>
          <a:stretch>
            <a:fillRect/>
          </a:stretch>
        </p:blipFill>
        <p:spPr>
          <a:xfrm>
            <a:off x="2552393" y="2133487"/>
            <a:ext cx="7087214" cy="2591025"/>
          </a:xfrm>
          <a:prstGeom prst="rect">
            <a:avLst/>
          </a:prstGeom>
        </p:spPr>
      </p:pic>
    </p:spTree>
    <p:extLst>
      <p:ext uri="{BB962C8B-B14F-4D97-AF65-F5344CB8AC3E}">
        <p14:creationId xmlns:p14="http://schemas.microsoft.com/office/powerpoint/2010/main" val="1627785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630E-869F-B793-8BD2-5A0A17A881C3}"/>
              </a:ext>
            </a:extLst>
          </p:cNvPr>
          <p:cNvSpPr>
            <a:spLocks noGrp="1"/>
          </p:cNvSpPr>
          <p:nvPr>
            <p:ph type="title"/>
          </p:nvPr>
        </p:nvSpPr>
        <p:spPr/>
        <p:txBody>
          <a:bodyPr/>
          <a:lstStyle/>
          <a:p>
            <a:r>
              <a:rPr lang="en-US" dirty="0"/>
              <a:t>National Office Report</a:t>
            </a:r>
          </a:p>
        </p:txBody>
      </p:sp>
    </p:spTree>
    <p:extLst>
      <p:ext uri="{BB962C8B-B14F-4D97-AF65-F5344CB8AC3E}">
        <p14:creationId xmlns:p14="http://schemas.microsoft.com/office/powerpoint/2010/main" val="412910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69796A-264A-D3E3-AA9C-678B150215BE}"/>
              </a:ext>
            </a:extLst>
          </p:cNvPr>
          <p:cNvPicPr>
            <a:picLocks noChangeAspect="1"/>
          </p:cNvPicPr>
          <p:nvPr/>
        </p:nvPicPr>
        <p:blipFill>
          <a:blip r:embed="rId2"/>
          <a:stretch>
            <a:fillRect/>
          </a:stretch>
        </p:blipFill>
        <p:spPr>
          <a:xfrm>
            <a:off x="2628599" y="1763885"/>
            <a:ext cx="6934801" cy="3330229"/>
          </a:xfrm>
          <a:prstGeom prst="rect">
            <a:avLst/>
          </a:prstGeom>
        </p:spPr>
      </p:pic>
    </p:spTree>
    <p:extLst>
      <p:ext uri="{BB962C8B-B14F-4D97-AF65-F5344CB8AC3E}">
        <p14:creationId xmlns:p14="http://schemas.microsoft.com/office/powerpoint/2010/main" val="229288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F9B59-1F19-BF2F-60CC-E2649C72CDF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B49ABE8-97F5-DD45-03B9-5757588649B2}"/>
              </a:ext>
            </a:extLst>
          </p:cNvPr>
          <p:cNvPicPr>
            <a:picLocks noChangeAspect="1"/>
          </p:cNvPicPr>
          <p:nvPr/>
        </p:nvPicPr>
        <p:blipFill>
          <a:blip r:embed="rId2"/>
          <a:stretch>
            <a:fillRect/>
          </a:stretch>
        </p:blipFill>
        <p:spPr>
          <a:xfrm>
            <a:off x="2678134" y="2114436"/>
            <a:ext cx="6835732" cy="2629128"/>
          </a:xfrm>
          <a:prstGeom prst="rect">
            <a:avLst/>
          </a:prstGeom>
        </p:spPr>
      </p:pic>
    </p:spTree>
    <p:extLst>
      <p:ext uri="{BB962C8B-B14F-4D97-AF65-F5344CB8AC3E}">
        <p14:creationId xmlns:p14="http://schemas.microsoft.com/office/powerpoint/2010/main" val="82535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EB570-6EA2-1B8C-D6E1-58BEF4C8799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B9BC2D2-DD64-41AC-0961-564C1828C200}"/>
              </a:ext>
            </a:extLst>
          </p:cNvPr>
          <p:cNvPicPr>
            <a:picLocks noChangeAspect="1"/>
          </p:cNvPicPr>
          <p:nvPr/>
        </p:nvPicPr>
        <p:blipFill>
          <a:blip r:embed="rId2"/>
          <a:stretch>
            <a:fillRect/>
          </a:stretch>
        </p:blipFill>
        <p:spPr>
          <a:xfrm>
            <a:off x="2655272" y="1626714"/>
            <a:ext cx="6881456" cy="3604572"/>
          </a:xfrm>
          <a:prstGeom prst="rect">
            <a:avLst/>
          </a:prstGeom>
        </p:spPr>
      </p:pic>
    </p:spTree>
    <p:extLst>
      <p:ext uri="{BB962C8B-B14F-4D97-AF65-F5344CB8AC3E}">
        <p14:creationId xmlns:p14="http://schemas.microsoft.com/office/powerpoint/2010/main" val="275609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C2047-DED1-5C1C-C482-60A95952FED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5CA459E3-2873-9217-72FA-FB6810450199}"/>
              </a:ext>
            </a:extLst>
          </p:cNvPr>
          <p:cNvPicPr>
            <a:picLocks noChangeAspect="1"/>
          </p:cNvPicPr>
          <p:nvPr/>
        </p:nvPicPr>
        <p:blipFill>
          <a:blip r:embed="rId2"/>
          <a:stretch>
            <a:fillRect/>
          </a:stretch>
        </p:blipFill>
        <p:spPr>
          <a:xfrm>
            <a:off x="2636220" y="1638145"/>
            <a:ext cx="6919560" cy="3581710"/>
          </a:xfrm>
          <a:prstGeom prst="rect">
            <a:avLst/>
          </a:prstGeom>
        </p:spPr>
      </p:pic>
    </p:spTree>
    <p:extLst>
      <p:ext uri="{BB962C8B-B14F-4D97-AF65-F5344CB8AC3E}">
        <p14:creationId xmlns:p14="http://schemas.microsoft.com/office/powerpoint/2010/main" val="201409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83A57-D6A1-CD6E-0114-AC31D95001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DC7F8C-3A56-22FE-DF70-A83637CFFBE5}"/>
              </a:ext>
            </a:extLst>
          </p:cNvPr>
          <p:cNvSpPr>
            <a:spLocks noGrp="1"/>
          </p:cNvSpPr>
          <p:nvPr>
            <p:ph type="title"/>
          </p:nvPr>
        </p:nvSpPr>
        <p:spPr/>
        <p:txBody>
          <a:bodyPr/>
          <a:lstStyle/>
          <a:p>
            <a:r>
              <a:rPr lang="en-US" dirty="0"/>
              <a:t>Forecast and Data White Paper</a:t>
            </a:r>
          </a:p>
        </p:txBody>
      </p:sp>
    </p:spTree>
    <p:extLst>
      <p:ext uri="{BB962C8B-B14F-4D97-AF65-F5344CB8AC3E}">
        <p14:creationId xmlns:p14="http://schemas.microsoft.com/office/powerpoint/2010/main" val="253983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1A341-0EC7-1696-4F80-7C2B3ACAD8B3}"/>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Answer: OLS</a:t>
            </a:r>
          </a:p>
        </p:txBody>
      </p:sp>
      <p:pic>
        <p:nvPicPr>
          <p:cNvPr id="5" name="Picture 4">
            <a:extLst>
              <a:ext uri="{FF2B5EF4-FFF2-40B4-BE49-F238E27FC236}">
                <a16:creationId xmlns:a16="http://schemas.microsoft.com/office/drawing/2014/main" id="{84A5129E-5745-D9FE-8540-A730F80BB6FB}"/>
              </a:ext>
            </a:extLst>
          </p:cNvPr>
          <p:cNvPicPr>
            <a:picLocks noChangeAspect="1"/>
          </p:cNvPicPr>
          <p:nvPr/>
        </p:nvPicPr>
        <p:blipFill>
          <a:blip r:embed="rId2"/>
          <a:stretch>
            <a:fillRect/>
          </a:stretch>
        </p:blipFill>
        <p:spPr>
          <a:xfrm>
            <a:off x="2620979" y="1878195"/>
            <a:ext cx="6950042" cy="3101609"/>
          </a:xfrm>
          <a:prstGeom prst="rect">
            <a:avLst/>
          </a:prstGeom>
        </p:spPr>
      </p:pic>
    </p:spTree>
    <p:extLst>
      <p:ext uri="{BB962C8B-B14F-4D97-AF65-F5344CB8AC3E}">
        <p14:creationId xmlns:p14="http://schemas.microsoft.com/office/powerpoint/2010/main" val="157413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30C89-63D4-F740-DB69-47864B73AE0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902AD3-0A71-2CCF-9F0D-A5A7EFD9A3BE}"/>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Answer: log of vacancy rate </a:t>
            </a:r>
          </a:p>
        </p:txBody>
      </p:sp>
      <p:pic>
        <p:nvPicPr>
          <p:cNvPr id="4" name="Picture 3">
            <a:extLst>
              <a:ext uri="{FF2B5EF4-FFF2-40B4-BE49-F238E27FC236}">
                <a16:creationId xmlns:a16="http://schemas.microsoft.com/office/drawing/2014/main" id="{6599CBCD-7BBB-30C2-8C67-0A4B601C91AA}"/>
              </a:ext>
            </a:extLst>
          </p:cNvPr>
          <p:cNvPicPr>
            <a:picLocks noChangeAspect="1"/>
          </p:cNvPicPr>
          <p:nvPr/>
        </p:nvPicPr>
        <p:blipFill>
          <a:blip r:embed="rId2"/>
          <a:stretch>
            <a:fillRect/>
          </a:stretch>
        </p:blipFill>
        <p:spPr>
          <a:xfrm>
            <a:off x="2624789" y="2007747"/>
            <a:ext cx="6942422" cy="2842506"/>
          </a:xfrm>
          <a:prstGeom prst="rect">
            <a:avLst/>
          </a:prstGeom>
        </p:spPr>
      </p:pic>
    </p:spTree>
    <p:extLst>
      <p:ext uri="{BB962C8B-B14F-4D97-AF65-F5344CB8AC3E}">
        <p14:creationId xmlns:p14="http://schemas.microsoft.com/office/powerpoint/2010/main" val="1938116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2948</TotalTime>
  <Words>279</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PowerPoint Presentation</vt:lpstr>
      <vt:lpstr>National Office Report</vt:lpstr>
      <vt:lpstr>PowerPoint Presentation</vt:lpstr>
      <vt:lpstr>PowerPoint Presentation</vt:lpstr>
      <vt:lpstr>PowerPoint Presentation</vt:lpstr>
      <vt:lpstr>PowerPoint Presentation</vt:lpstr>
      <vt:lpstr>Forecast and Data White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Glossary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Taylor</dc:creator>
  <cp:lastModifiedBy>Michael Taylor</cp:lastModifiedBy>
  <cp:revision>23</cp:revision>
  <dcterms:created xsi:type="dcterms:W3CDTF">2025-02-25T18:51:00Z</dcterms:created>
  <dcterms:modified xsi:type="dcterms:W3CDTF">2025-02-27T19:59:45Z</dcterms:modified>
</cp:coreProperties>
</file>