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60" r:id="rId5"/>
    <p:sldId id="259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A79AF-D9CC-324A-8254-8E0AFFD63A7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9F78-64B3-6747-8ECF-81C5AE57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3593-B050-C946-9FBE-C6B02576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Housing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DF2D9-ED2B-B346-8A1C-CF51AC792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Wolf</a:t>
            </a:r>
          </a:p>
          <a:p>
            <a:r>
              <a:rPr lang="en-US" dirty="0"/>
              <a:t>Big Data Analytics</a:t>
            </a:r>
          </a:p>
          <a:p>
            <a:r>
              <a:rPr lang="en-US" dirty="0"/>
              <a:t>University of Washington Tacoma – winter 2020</a:t>
            </a:r>
          </a:p>
        </p:txBody>
      </p:sp>
    </p:spTree>
    <p:extLst>
      <p:ext uri="{BB962C8B-B14F-4D97-AF65-F5344CB8AC3E}">
        <p14:creationId xmlns:p14="http://schemas.microsoft.com/office/powerpoint/2010/main" val="387171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6ED-5490-0249-BCB3-5CB43E3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predict home 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6B7C-15E6-1E4C-964B-022F7871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Buyers</a:t>
            </a:r>
          </a:p>
          <a:p>
            <a:r>
              <a:rPr lang="en-US" dirty="0"/>
              <a:t>Real Estate Agents</a:t>
            </a:r>
          </a:p>
          <a:p>
            <a:r>
              <a:rPr lang="en-US" dirty="0"/>
              <a:t>Appraisers</a:t>
            </a:r>
          </a:p>
          <a:p>
            <a:r>
              <a:rPr lang="en-US" dirty="0"/>
              <a:t>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241-4695-FA49-B3C3-411991F0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DCB4-A703-6B43-9945-66AE89B9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26036" cy="3541714"/>
          </a:xfrm>
        </p:spPr>
        <p:txBody>
          <a:bodyPr/>
          <a:lstStyle/>
          <a:p>
            <a:r>
              <a:rPr lang="en-US" dirty="0"/>
              <a:t>House sale prices for King County</a:t>
            </a:r>
          </a:p>
          <a:p>
            <a:r>
              <a:rPr lang="en-US" dirty="0"/>
              <a:t>May 2014 and May 2015</a:t>
            </a:r>
          </a:p>
          <a:p>
            <a:r>
              <a:rPr lang="en-US" dirty="0"/>
              <a:t>21,600 samples</a:t>
            </a:r>
          </a:p>
          <a:p>
            <a:r>
              <a:rPr lang="en-US" dirty="0"/>
              <a:t>21 Fields (Price, </a:t>
            </a:r>
            <a:r>
              <a:rPr lang="en-US" dirty="0" err="1"/>
              <a:t>sqft</a:t>
            </a:r>
            <a:r>
              <a:rPr lang="en-US" dirty="0"/>
              <a:t> above ground, view, latitude, longitude)</a:t>
            </a:r>
          </a:p>
        </p:txBody>
      </p:sp>
    </p:spTree>
    <p:extLst>
      <p:ext uri="{BB962C8B-B14F-4D97-AF65-F5344CB8AC3E}">
        <p14:creationId xmlns:p14="http://schemas.microsoft.com/office/powerpoint/2010/main" val="27350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2A5C-4A8F-744C-9DF7-0EA3D67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Data description</a:t>
            </a:r>
          </a:p>
        </p:txBody>
      </p:sp>
      <p:sp>
        <p:nvSpPr>
          <p:cNvPr id="120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E9AED-86E4-EE4E-A864-C032C5202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5" r="3" b="3"/>
          <a:stretch/>
        </p:blipFill>
        <p:spPr>
          <a:xfrm>
            <a:off x="1118988" y="1148222"/>
            <a:ext cx="2974328" cy="2185996"/>
          </a:xfrm>
          <a:prstGeom prst="rect">
            <a:avLst/>
          </a:prstGeom>
        </p:spPr>
      </p:pic>
      <p:pic>
        <p:nvPicPr>
          <p:cNvPr id="13" name="Picture 12" descr="A close up of an object&#10;&#10;Description automatically generated">
            <a:extLst>
              <a:ext uri="{FF2B5EF4-FFF2-40B4-BE49-F238E27FC236}">
                <a16:creationId xmlns:a16="http://schemas.microsoft.com/office/drawing/2014/main" id="{6D4F8C1A-A577-0A40-A6E3-0C66B3ED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55" y="1137621"/>
            <a:ext cx="2820702" cy="220719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4B8C1A-1BA4-F743-8F45-99ADA59EEF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35" t="141" r="-5542" b="819"/>
          <a:stretch/>
        </p:blipFill>
        <p:spPr>
          <a:xfrm>
            <a:off x="1394112" y="3425254"/>
            <a:ext cx="2820702" cy="218599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290E7C-7F59-574C-9C09-82AC19738E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20" t="-1437" r="2581" b="-927"/>
          <a:stretch/>
        </p:blipFill>
        <p:spPr>
          <a:xfrm>
            <a:off x="4214814" y="3513180"/>
            <a:ext cx="2939744" cy="2199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73FD-AFBB-3A46-92AE-D66CB8B9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Heavy Right Skew</a:t>
            </a:r>
          </a:p>
          <a:p>
            <a:r>
              <a:rPr lang="en-US" sz="1800" dirty="0"/>
              <a:t>No null values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421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BB768-511D-424A-A124-64C7ECB4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Exploratory data analysis</a:t>
            </a: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E6A49086-297C-45EA-8090-994D8666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635809-AA96-884F-8D20-C737996B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77" y="1136607"/>
            <a:ext cx="3280821" cy="22063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2DF28-1547-F940-A014-6A293F63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108" y="3507550"/>
            <a:ext cx="3708156" cy="2206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40252-79FB-6643-BED1-7B91103D82B5}"/>
              </a:ext>
            </a:extLst>
          </p:cNvPr>
          <p:cNvSpPr txBox="1"/>
          <p:nvPr/>
        </p:nvSpPr>
        <p:spPr>
          <a:xfrm>
            <a:off x="2000185" y="3969306"/>
            <a:ext cx="332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Linearly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22322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88DE-AFF2-3840-BF92-CCA4992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AE8-141B-554F-AC3B-B5EDA190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Logarithmic transformations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Square Feet</a:t>
            </a:r>
          </a:p>
          <a:p>
            <a:pPr lvl="1"/>
            <a:r>
              <a:rPr lang="en-US" dirty="0"/>
              <a:t>Lot size</a:t>
            </a:r>
          </a:p>
          <a:p>
            <a:pPr lvl="1"/>
            <a:r>
              <a:rPr lang="en-US" dirty="0"/>
              <a:t>Square feet above ground</a:t>
            </a:r>
          </a:p>
          <a:p>
            <a:r>
              <a:rPr lang="en-US" dirty="0"/>
              <a:t>Train-Test Split (80%, 20%)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Regressor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/>
              <a:t>Evaluate using mean squared error</a:t>
            </a:r>
          </a:p>
          <a:p>
            <a:pPr lvl="1"/>
            <a:r>
              <a:rPr lang="en-US" dirty="0"/>
              <a:t>Random Forest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41269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DC73-59A7-8F46-9B2A-086156C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8D64-1BDC-6747-84C8-830F576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Grid Search</a:t>
            </a:r>
          </a:p>
          <a:p>
            <a:pPr lvl="1"/>
            <a:r>
              <a:rPr lang="en-US" dirty="0"/>
              <a:t>Fine Tune hyperparameters “number of estimators” and “max features”</a:t>
            </a:r>
          </a:p>
          <a:p>
            <a:pPr lvl="1"/>
            <a:r>
              <a:rPr lang="en-US" dirty="0"/>
              <a:t>Validate across 5 folds</a:t>
            </a:r>
          </a:p>
          <a:p>
            <a:r>
              <a:rPr lang="en-US" dirty="0"/>
              <a:t>Still result in high MSE ($173,050)</a:t>
            </a:r>
          </a:p>
          <a:p>
            <a:pPr lvl="1"/>
            <a:r>
              <a:rPr lang="en-US" dirty="0"/>
              <a:t>Model requires further fine-tuning</a:t>
            </a:r>
          </a:p>
          <a:p>
            <a:pPr lvl="1"/>
            <a:r>
              <a:rPr lang="en-US" dirty="0"/>
              <a:t>Feature selection / engineering</a:t>
            </a:r>
          </a:p>
        </p:txBody>
      </p:sp>
    </p:spTree>
    <p:extLst>
      <p:ext uri="{BB962C8B-B14F-4D97-AF65-F5344CB8AC3E}">
        <p14:creationId xmlns:p14="http://schemas.microsoft.com/office/powerpoint/2010/main" val="187874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King County Housing Price Predictor</vt:lpstr>
      <vt:lpstr>Want to predict home sale price</vt:lpstr>
      <vt:lpstr>Input data</vt:lpstr>
      <vt:lpstr>Data description</vt:lpstr>
      <vt:lpstr>Exploratory data analysis</vt:lpstr>
      <vt:lpstr>Data Processing</vt:lpstr>
      <vt:lpstr>machine learning models</vt:lpstr>
      <vt:lpstr>Fine Tune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Price Predictor</dc:title>
  <dc:creator>Microsoft Office User</dc:creator>
  <cp:lastModifiedBy>Microsoft Office User</cp:lastModifiedBy>
  <cp:revision>5</cp:revision>
  <dcterms:created xsi:type="dcterms:W3CDTF">2020-03-12T01:10:04Z</dcterms:created>
  <dcterms:modified xsi:type="dcterms:W3CDTF">2020-03-12T01:28:00Z</dcterms:modified>
</cp:coreProperties>
</file>