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8"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15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950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886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5585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126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46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159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767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481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551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3/30/2020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28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357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3/30/2020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4687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41EF-5091-413C-B010-8E13FC88CB5A}"/>
              </a:ext>
            </a:extLst>
          </p:cNvPr>
          <p:cNvSpPr>
            <a:spLocks noGrp="1"/>
          </p:cNvSpPr>
          <p:nvPr>
            <p:ph type="ctrTitle"/>
          </p:nvPr>
        </p:nvSpPr>
        <p:spPr/>
        <p:txBody>
          <a:bodyPr/>
          <a:lstStyle/>
          <a:p>
            <a:r>
              <a:rPr lang="en-US" dirty="0"/>
              <a:t>Popular Library</a:t>
            </a:r>
          </a:p>
        </p:txBody>
      </p:sp>
      <p:sp>
        <p:nvSpPr>
          <p:cNvPr id="3" name="Subtitle 2">
            <a:extLst>
              <a:ext uri="{FF2B5EF4-FFF2-40B4-BE49-F238E27FC236}">
                <a16:creationId xmlns:a16="http://schemas.microsoft.com/office/drawing/2014/main" id="{11BBF863-0FF8-42AF-964F-7D8D956B3E1C}"/>
              </a:ext>
            </a:extLst>
          </p:cNvPr>
          <p:cNvSpPr>
            <a:spLocks noGrp="1"/>
          </p:cNvSpPr>
          <p:nvPr>
            <p:ph type="subTitle" idx="1"/>
          </p:nvPr>
        </p:nvSpPr>
        <p:spPr/>
        <p:txBody>
          <a:bodyPr/>
          <a:lstStyle/>
          <a:p>
            <a:r>
              <a:rPr lang="en-US" dirty="0"/>
              <a:t>State of North Carolina</a:t>
            </a:r>
          </a:p>
        </p:txBody>
      </p:sp>
    </p:spTree>
    <p:extLst>
      <p:ext uri="{BB962C8B-B14F-4D97-AF65-F5344CB8AC3E}">
        <p14:creationId xmlns:p14="http://schemas.microsoft.com/office/powerpoint/2010/main" val="46736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5">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85D-E2BE-43A9-BF70-15C9FFFE83D9}"/>
              </a:ext>
            </a:extLst>
          </p:cNvPr>
          <p:cNvSpPr>
            <a:spLocks noGrp="1"/>
          </p:cNvSpPr>
          <p:nvPr>
            <p:ph type="title"/>
          </p:nvPr>
        </p:nvSpPr>
        <p:spPr>
          <a:xfrm>
            <a:off x="642256" y="642257"/>
            <a:ext cx="3417677" cy="5226837"/>
          </a:xfrm>
        </p:spPr>
        <p:txBody>
          <a:bodyPr anchor="t">
            <a:normAutofit/>
          </a:bodyPr>
          <a:lstStyle/>
          <a:p>
            <a:r>
              <a:rPr lang="en-US" dirty="0"/>
              <a:t>Confusion Matrix</a:t>
            </a:r>
          </a:p>
        </p:txBody>
      </p:sp>
      <p:sp>
        <p:nvSpPr>
          <p:cNvPr id="21" name="Content Placeholder 2">
            <a:extLst>
              <a:ext uri="{FF2B5EF4-FFF2-40B4-BE49-F238E27FC236}">
                <a16:creationId xmlns:a16="http://schemas.microsoft.com/office/drawing/2014/main" id="{D9DC2428-3D80-4C93-B162-ECC9655D5426}"/>
              </a:ext>
            </a:extLst>
          </p:cNvPr>
          <p:cNvSpPr>
            <a:spLocks noGrp="1"/>
          </p:cNvSpPr>
          <p:nvPr>
            <p:ph sz="quarter" idx="13"/>
          </p:nvPr>
        </p:nvSpPr>
        <p:spPr>
          <a:xfrm>
            <a:off x="4713512" y="642258"/>
            <a:ext cx="6847117" cy="3091682"/>
          </a:xfrm>
        </p:spPr>
        <p:txBody>
          <a:bodyPr>
            <a:normAutofit/>
          </a:bodyPr>
          <a:lstStyle/>
          <a:p>
            <a:r>
              <a:rPr lang="en-US" sz="1800" dirty="0"/>
              <a:t>Model evaluation using confusion matrix</a:t>
            </a:r>
          </a:p>
          <a:p>
            <a:endParaRPr lang="en-US" sz="1000" dirty="0"/>
          </a:p>
        </p:txBody>
      </p:sp>
      <p:sp>
        <p:nvSpPr>
          <p:cNvPr id="35" name="Rectangle 27">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9">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41ADA88-1A41-4E47-A70C-42A3F087F614}"/>
              </a:ext>
            </a:extLst>
          </p:cNvPr>
          <p:cNvPicPr>
            <a:picLocks noChangeAspect="1"/>
          </p:cNvPicPr>
          <p:nvPr/>
        </p:nvPicPr>
        <p:blipFill>
          <a:blip r:embed="rId2"/>
          <a:stretch>
            <a:fillRect/>
          </a:stretch>
        </p:blipFill>
        <p:spPr>
          <a:xfrm>
            <a:off x="3916984" y="1664574"/>
            <a:ext cx="6402042" cy="3943974"/>
          </a:xfrm>
          <a:prstGeom prst="rect">
            <a:avLst/>
          </a:prstGeom>
        </p:spPr>
      </p:pic>
    </p:spTree>
    <p:extLst>
      <p:ext uri="{BB962C8B-B14F-4D97-AF65-F5344CB8AC3E}">
        <p14:creationId xmlns:p14="http://schemas.microsoft.com/office/powerpoint/2010/main" val="25479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5">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85D-E2BE-43A9-BF70-15C9FFFE83D9}"/>
              </a:ext>
            </a:extLst>
          </p:cNvPr>
          <p:cNvSpPr>
            <a:spLocks noGrp="1"/>
          </p:cNvSpPr>
          <p:nvPr>
            <p:ph type="title"/>
          </p:nvPr>
        </p:nvSpPr>
        <p:spPr>
          <a:xfrm>
            <a:off x="642256" y="642257"/>
            <a:ext cx="3417677" cy="5226837"/>
          </a:xfrm>
        </p:spPr>
        <p:txBody>
          <a:bodyPr anchor="t">
            <a:normAutofit/>
          </a:bodyPr>
          <a:lstStyle/>
          <a:p>
            <a:r>
              <a:rPr lang="en-US" dirty="0"/>
              <a:t>Map</a:t>
            </a:r>
          </a:p>
        </p:txBody>
      </p:sp>
      <p:sp>
        <p:nvSpPr>
          <p:cNvPr id="21" name="Content Placeholder 2">
            <a:extLst>
              <a:ext uri="{FF2B5EF4-FFF2-40B4-BE49-F238E27FC236}">
                <a16:creationId xmlns:a16="http://schemas.microsoft.com/office/drawing/2014/main" id="{D9DC2428-3D80-4C93-B162-ECC9655D5426}"/>
              </a:ext>
            </a:extLst>
          </p:cNvPr>
          <p:cNvSpPr>
            <a:spLocks noGrp="1"/>
          </p:cNvSpPr>
          <p:nvPr>
            <p:ph sz="quarter" idx="13"/>
          </p:nvPr>
        </p:nvSpPr>
        <p:spPr>
          <a:xfrm>
            <a:off x="4713512" y="642258"/>
            <a:ext cx="6847117" cy="3091682"/>
          </a:xfrm>
        </p:spPr>
        <p:txBody>
          <a:bodyPr>
            <a:normAutofit/>
          </a:bodyPr>
          <a:lstStyle/>
          <a:p>
            <a:r>
              <a:rPr lang="en-US" sz="1800" dirty="0"/>
              <a:t>This is the final dataset used for the model evaluation. We will be using </a:t>
            </a:r>
            <a:r>
              <a:rPr lang="en-US" sz="1800" dirty="0" err="1"/>
              <a:t>StandardScaler</a:t>
            </a:r>
            <a:r>
              <a:rPr lang="en-US" sz="1800" dirty="0"/>
              <a:t> preprocessing to bring all the row values close to each other thereby avoiding overfit of the model</a:t>
            </a:r>
          </a:p>
          <a:p>
            <a:endParaRPr lang="en-US" sz="1000" dirty="0"/>
          </a:p>
        </p:txBody>
      </p:sp>
      <p:sp>
        <p:nvSpPr>
          <p:cNvPr id="35" name="Rectangle 27">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9">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A77320C-8ECA-4331-BE4F-D322D770BC82}"/>
              </a:ext>
            </a:extLst>
          </p:cNvPr>
          <p:cNvPicPr>
            <a:picLocks noChangeAspect="1"/>
          </p:cNvPicPr>
          <p:nvPr/>
        </p:nvPicPr>
        <p:blipFill>
          <a:blip r:embed="rId2"/>
          <a:stretch>
            <a:fillRect/>
          </a:stretch>
        </p:blipFill>
        <p:spPr>
          <a:xfrm>
            <a:off x="1979307" y="523684"/>
            <a:ext cx="9581322" cy="4726414"/>
          </a:xfrm>
          <a:prstGeom prst="rect">
            <a:avLst/>
          </a:prstGeom>
        </p:spPr>
      </p:pic>
    </p:spTree>
    <p:extLst>
      <p:ext uri="{BB962C8B-B14F-4D97-AF65-F5344CB8AC3E}">
        <p14:creationId xmlns:p14="http://schemas.microsoft.com/office/powerpoint/2010/main" val="127647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C528-0D1D-420B-997A-B288C391711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78D4B2-7546-440C-AE7E-D199892ED990}"/>
              </a:ext>
            </a:extLst>
          </p:cNvPr>
          <p:cNvSpPr>
            <a:spLocks noGrp="1"/>
          </p:cNvSpPr>
          <p:nvPr>
            <p:ph sz="quarter" idx="13"/>
          </p:nvPr>
        </p:nvSpPr>
        <p:spPr/>
        <p:txBody>
          <a:bodyPr/>
          <a:lstStyle/>
          <a:p>
            <a:r>
              <a:rPr lang="en-US" b="1" dirty="0"/>
              <a:t>Purpose of this project was to </a:t>
            </a:r>
            <a:r>
              <a:rPr lang="en-US" b="1" dirty="0" err="1"/>
              <a:t>identiy</a:t>
            </a:r>
            <a:r>
              <a:rPr lang="en-US" b="1" dirty="0"/>
              <a:t> the popular libraries in the state of North Carolina. We saw from the dataset that based on no of checkouts information we could </a:t>
            </a:r>
            <a:r>
              <a:rPr lang="en-US" b="1" dirty="0" err="1"/>
              <a:t>analyse</a:t>
            </a:r>
            <a:r>
              <a:rPr lang="en-US" b="1" dirty="0"/>
              <a:t> and get all the popular libraries , however that was not enough to be an optimal solutions, so we made use of data science and built a logistic regression model to evaluate the popular libraries and we </a:t>
            </a:r>
            <a:r>
              <a:rPr lang="en-US" b="1" dirty="0" err="1"/>
              <a:t>identifed</a:t>
            </a:r>
            <a:r>
              <a:rPr lang="en-US" b="1" dirty="0"/>
              <a:t> there are many factors like nearby venues that determine the popularity of the library. this result can be used by different stakeholders to build a new library in the state of North Carolina.</a:t>
            </a:r>
          </a:p>
          <a:p>
            <a:endParaRPr lang="en-US" dirty="0"/>
          </a:p>
        </p:txBody>
      </p:sp>
    </p:spTree>
    <p:extLst>
      <p:ext uri="{BB962C8B-B14F-4D97-AF65-F5344CB8AC3E}">
        <p14:creationId xmlns:p14="http://schemas.microsoft.com/office/powerpoint/2010/main" val="102218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E7B22-BC1A-483B-9FCC-0F95DF0982B4}"/>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a:solidFill>
                  <a:srgbClr val="FFFFFF"/>
                </a:solidFill>
              </a:rPr>
              <a:t>Introduction</a:t>
            </a:r>
          </a:p>
        </p:txBody>
      </p:sp>
      <p:sp>
        <p:nvSpPr>
          <p:cNvPr id="12" name="Rectangle 11">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A45600-020D-454F-BC4C-B24762D87767}"/>
              </a:ext>
            </a:extLst>
          </p:cNvPr>
          <p:cNvSpPr>
            <a:spLocks noGrp="1"/>
          </p:cNvSpPr>
          <p:nvPr>
            <p:ph sz="quarter" idx="13"/>
          </p:nvPr>
        </p:nvSpPr>
        <p:spPr>
          <a:xfrm>
            <a:off x="6570206" y="1111753"/>
            <a:ext cx="5057396" cy="4628275"/>
          </a:xfrm>
        </p:spPr>
        <p:txBody>
          <a:bodyPr anchor="ctr">
            <a:normAutofit/>
          </a:bodyPr>
          <a:lstStyle/>
          <a:p>
            <a:r>
              <a:rPr lang="en-US" dirty="0">
                <a:solidFill>
                  <a:schemeClr val="tx1">
                    <a:lumMod val="85000"/>
                    <a:lumOff val="15000"/>
                  </a:schemeClr>
                </a:solidFill>
              </a:rPr>
              <a:t>in this project we would like to solve the problem of finding the popular libraries in the state of North Carolina. North Carolina is known for its rich accessibility to all public libraries to the general users. The idea here is to identify all the popular libraries in the state. We will be also identifying different venues close to the library which will help the team to identify what is the best criteria to open a new library in a new location</a:t>
            </a:r>
          </a:p>
        </p:txBody>
      </p:sp>
    </p:spTree>
    <p:extLst>
      <p:ext uri="{BB962C8B-B14F-4D97-AF65-F5344CB8AC3E}">
        <p14:creationId xmlns:p14="http://schemas.microsoft.com/office/powerpoint/2010/main" val="80517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85D-E2BE-43A9-BF70-15C9FFFE83D9}"/>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dirty="0">
                <a:solidFill>
                  <a:srgbClr val="FFFFFF"/>
                </a:solidFill>
              </a:rPr>
              <a:t>Data</a:t>
            </a:r>
          </a:p>
        </p:txBody>
      </p:sp>
      <p:sp>
        <p:nvSpPr>
          <p:cNvPr id="12" name="Rectangle 11">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D9DC2428-3D80-4C93-B162-ECC9655D5426}"/>
              </a:ext>
            </a:extLst>
          </p:cNvPr>
          <p:cNvSpPr>
            <a:spLocks noGrp="1"/>
          </p:cNvSpPr>
          <p:nvPr>
            <p:ph sz="quarter" idx="13"/>
          </p:nvPr>
        </p:nvSpPr>
        <p:spPr>
          <a:xfrm>
            <a:off x="6570206" y="1111753"/>
            <a:ext cx="5057396" cy="4628275"/>
          </a:xfrm>
        </p:spPr>
        <p:txBody>
          <a:bodyPr anchor="ctr">
            <a:normAutofit/>
          </a:bodyPr>
          <a:lstStyle/>
          <a:p>
            <a:r>
              <a:rPr lang="en-US" sz="1300" b="1" dirty="0">
                <a:solidFill>
                  <a:schemeClr val="tx1">
                    <a:lumMod val="85000"/>
                    <a:lumOff val="15000"/>
                  </a:schemeClr>
                </a:solidFill>
              </a:rPr>
              <a:t>Data</a:t>
            </a:r>
          </a:p>
          <a:p>
            <a:r>
              <a:rPr lang="en-US" sz="1300" dirty="0">
                <a:solidFill>
                  <a:schemeClr val="tx1">
                    <a:lumMod val="85000"/>
                    <a:lumOff val="15000"/>
                  </a:schemeClr>
                </a:solidFill>
              </a:rPr>
              <a:t>We will start with use of different steps in data science methodology. Now that the business requirement is already laid, it is time to find the approach we are going to take to collect, understand, </a:t>
            </a:r>
            <a:r>
              <a:rPr lang="en-US" sz="1300" dirty="0" err="1">
                <a:solidFill>
                  <a:schemeClr val="tx1">
                    <a:lumMod val="85000"/>
                    <a:lumOff val="15000"/>
                  </a:schemeClr>
                </a:solidFill>
              </a:rPr>
              <a:t>analyse</a:t>
            </a:r>
            <a:r>
              <a:rPr lang="en-US" sz="1300" dirty="0">
                <a:solidFill>
                  <a:schemeClr val="tx1">
                    <a:lumMod val="85000"/>
                    <a:lumOff val="15000"/>
                  </a:schemeClr>
                </a:solidFill>
              </a:rPr>
              <a:t> and prepare the data. The first step include collecting the data making use of publicly available library dataset, foursquare </a:t>
            </a:r>
            <a:r>
              <a:rPr lang="en-US" sz="1300" dirty="0" err="1">
                <a:solidFill>
                  <a:schemeClr val="tx1">
                    <a:lumMod val="85000"/>
                    <a:lumOff val="15000"/>
                  </a:schemeClr>
                </a:solidFill>
              </a:rPr>
              <a:t>api</a:t>
            </a:r>
            <a:r>
              <a:rPr lang="en-US" sz="1300" dirty="0">
                <a:solidFill>
                  <a:schemeClr val="tx1">
                    <a:lumMod val="85000"/>
                    <a:lumOff val="15000"/>
                  </a:schemeClr>
                </a:solidFill>
              </a:rPr>
              <a:t> to get the location of the library, publicly available popular books dataset like New </a:t>
            </a:r>
            <a:r>
              <a:rPr lang="en-US" sz="1300" dirty="0" err="1">
                <a:solidFill>
                  <a:schemeClr val="tx1">
                    <a:lumMod val="85000"/>
                    <a:lumOff val="15000"/>
                  </a:schemeClr>
                </a:solidFill>
              </a:rPr>
              <a:t>york</a:t>
            </a:r>
            <a:r>
              <a:rPr lang="en-US" sz="1300" dirty="0">
                <a:solidFill>
                  <a:schemeClr val="tx1">
                    <a:lumMod val="85000"/>
                    <a:lumOff val="15000"/>
                  </a:schemeClr>
                </a:solidFill>
              </a:rPr>
              <a:t> best sellers list. We are going to scrap away the PII data and only keep the publicly available data during the stage of data preprocessing. Now we </a:t>
            </a:r>
            <a:r>
              <a:rPr lang="en-US" sz="1300" dirty="0" err="1">
                <a:solidFill>
                  <a:schemeClr val="tx1">
                    <a:lumMod val="85000"/>
                    <a:lumOff val="15000"/>
                  </a:schemeClr>
                </a:solidFill>
              </a:rPr>
              <a:t>analyse</a:t>
            </a:r>
            <a:r>
              <a:rPr lang="en-US" sz="1300" dirty="0">
                <a:solidFill>
                  <a:schemeClr val="tx1">
                    <a:lumMod val="85000"/>
                    <a:lumOff val="15000"/>
                  </a:schemeClr>
                </a:solidFill>
              </a:rPr>
              <a:t> the data make sure what are the individual fields/columns are relevance and remove the unwanted fields. we will convert the text column to int by using transpose method so that we can fit model on the data. During the whole process of analyzing the data , we will make use of different plots to understand the data to its depth</a:t>
            </a:r>
          </a:p>
          <a:p>
            <a:r>
              <a:rPr lang="en-US" sz="1300" b="1" dirty="0">
                <a:solidFill>
                  <a:schemeClr val="tx1">
                    <a:lumMod val="85000"/>
                    <a:lumOff val="15000"/>
                  </a:schemeClr>
                </a:solidFill>
              </a:rPr>
              <a:t>Dataset</a:t>
            </a:r>
          </a:p>
          <a:p>
            <a:pPr marL="635508" lvl="1" indent="-342900">
              <a:buFont typeface="+mj-lt"/>
              <a:buAutoNum type="arabicPeriod"/>
            </a:pPr>
            <a:r>
              <a:rPr lang="en-US" sz="1100" dirty="0">
                <a:solidFill>
                  <a:schemeClr val="tx1">
                    <a:lumMod val="85000"/>
                    <a:lumOff val="15000"/>
                  </a:schemeClr>
                </a:solidFill>
              </a:rPr>
              <a:t>Libraries in North Carolina</a:t>
            </a:r>
          </a:p>
          <a:p>
            <a:pPr marL="635508" lvl="1" indent="-342900">
              <a:buFont typeface="+mj-lt"/>
              <a:buAutoNum type="arabicPeriod"/>
            </a:pPr>
            <a:r>
              <a:rPr lang="en-US" sz="1100" dirty="0">
                <a:solidFill>
                  <a:schemeClr val="tx1">
                    <a:lumMod val="85000"/>
                    <a:lumOff val="15000"/>
                  </a:schemeClr>
                </a:solidFill>
              </a:rPr>
              <a:t>Popular books</a:t>
            </a:r>
          </a:p>
          <a:p>
            <a:pPr marL="635508" lvl="1" indent="-342900">
              <a:buFont typeface="+mj-lt"/>
              <a:buAutoNum type="arabicPeriod"/>
            </a:pPr>
            <a:r>
              <a:rPr lang="en-US" sz="1100" dirty="0">
                <a:solidFill>
                  <a:schemeClr val="tx1">
                    <a:lumMod val="85000"/>
                    <a:lumOff val="15000"/>
                  </a:schemeClr>
                </a:solidFill>
              </a:rPr>
              <a:t>Foursquare API</a:t>
            </a:r>
          </a:p>
          <a:p>
            <a:endParaRPr lang="en-US" sz="1300" dirty="0">
              <a:solidFill>
                <a:schemeClr val="tx1">
                  <a:lumMod val="85000"/>
                  <a:lumOff val="15000"/>
                </a:schemeClr>
              </a:solidFill>
            </a:endParaRPr>
          </a:p>
        </p:txBody>
      </p:sp>
    </p:spTree>
    <p:extLst>
      <p:ext uri="{BB962C8B-B14F-4D97-AF65-F5344CB8AC3E}">
        <p14:creationId xmlns:p14="http://schemas.microsoft.com/office/powerpoint/2010/main" val="56669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85D-E2BE-43A9-BF70-15C9FFFE83D9}"/>
              </a:ext>
            </a:extLst>
          </p:cNvPr>
          <p:cNvSpPr>
            <a:spLocks noGrp="1"/>
          </p:cNvSpPr>
          <p:nvPr>
            <p:ph type="title"/>
          </p:nvPr>
        </p:nvSpPr>
        <p:spPr>
          <a:xfrm>
            <a:off x="642256" y="642257"/>
            <a:ext cx="3417677" cy="5226837"/>
          </a:xfrm>
        </p:spPr>
        <p:txBody>
          <a:bodyPr anchor="t">
            <a:normAutofit/>
          </a:bodyPr>
          <a:lstStyle/>
          <a:p>
            <a:r>
              <a:rPr lang="en-US"/>
              <a:t>Data</a:t>
            </a:r>
          </a:p>
        </p:txBody>
      </p:sp>
      <p:sp>
        <p:nvSpPr>
          <p:cNvPr id="21" name="Content Placeholder 2">
            <a:extLst>
              <a:ext uri="{FF2B5EF4-FFF2-40B4-BE49-F238E27FC236}">
                <a16:creationId xmlns:a16="http://schemas.microsoft.com/office/drawing/2014/main" id="{D9DC2428-3D80-4C93-B162-ECC9655D5426}"/>
              </a:ext>
            </a:extLst>
          </p:cNvPr>
          <p:cNvSpPr>
            <a:spLocks noGrp="1"/>
          </p:cNvSpPr>
          <p:nvPr>
            <p:ph sz="quarter" idx="13"/>
          </p:nvPr>
        </p:nvSpPr>
        <p:spPr>
          <a:xfrm>
            <a:off x="4713512" y="642258"/>
            <a:ext cx="6847117" cy="3091682"/>
          </a:xfrm>
        </p:spPr>
        <p:txBody>
          <a:bodyPr>
            <a:normAutofit/>
          </a:bodyPr>
          <a:lstStyle/>
          <a:p>
            <a:endParaRPr lang="en-US" sz="1000" b="1" dirty="0"/>
          </a:p>
          <a:p>
            <a:r>
              <a:rPr lang="en-US" sz="2400" b="1" dirty="0"/>
              <a:t>Snapshot of libraries users in State of North Carolina</a:t>
            </a:r>
          </a:p>
          <a:p>
            <a:r>
              <a:rPr lang="en-US" sz="1000" b="1" dirty="0"/>
              <a:t>This is the public dataset which we are using for generating the model. This contains all the information of library location and books used by the different users as part of their digital catalog</a:t>
            </a:r>
            <a:endParaRPr lang="en-US" sz="1000" dirty="0"/>
          </a:p>
          <a:p>
            <a:endParaRPr lang="en-US" sz="1000" dirty="0"/>
          </a:p>
        </p:txBody>
      </p:sp>
      <p:pic>
        <p:nvPicPr>
          <p:cNvPr id="3" name="Picture 2">
            <a:extLst>
              <a:ext uri="{FF2B5EF4-FFF2-40B4-BE49-F238E27FC236}">
                <a16:creationId xmlns:a16="http://schemas.microsoft.com/office/drawing/2014/main" id="{388C8586-776E-4C3A-920A-A703494050FB}"/>
              </a:ext>
            </a:extLst>
          </p:cNvPr>
          <p:cNvPicPr>
            <a:picLocks noChangeAspect="1"/>
          </p:cNvPicPr>
          <p:nvPr/>
        </p:nvPicPr>
        <p:blipFill>
          <a:blip r:embed="rId2"/>
          <a:stretch>
            <a:fillRect/>
          </a:stretch>
        </p:blipFill>
        <p:spPr>
          <a:xfrm>
            <a:off x="247374" y="3733940"/>
            <a:ext cx="11313255" cy="2083764"/>
          </a:xfrm>
          <a:prstGeom prst="rect">
            <a:avLst/>
          </a:prstGeom>
        </p:spPr>
      </p:pic>
      <p:sp>
        <p:nvSpPr>
          <p:cNvPr id="28" name="Rectangle 27">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7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85D-E2BE-43A9-BF70-15C9FFFE83D9}"/>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dirty="0">
                <a:solidFill>
                  <a:srgbClr val="FFFFFF"/>
                </a:solidFill>
              </a:rPr>
              <a:t>Methodology and Analysis</a:t>
            </a:r>
          </a:p>
        </p:txBody>
      </p:sp>
      <p:sp>
        <p:nvSpPr>
          <p:cNvPr id="12" name="Rectangle 11">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D9DC2428-3D80-4C93-B162-ECC9655D5426}"/>
              </a:ext>
            </a:extLst>
          </p:cNvPr>
          <p:cNvSpPr>
            <a:spLocks noGrp="1"/>
          </p:cNvSpPr>
          <p:nvPr>
            <p:ph sz="quarter" idx="13"/>
          </p:nvPr>
        </p:nvSpPr>
        <p:spPr>
          <a:xfrm>
            <a:off x="6570206" y="1111753"/>
            <a:ext cx="5057396" cy="4628275"/>
          </a:xfrm>
        </p:spPr>
        <p:txBody>
          <a:bodyPr anchor="ctr">
            <a:normAutofit lnSpcReduction="10000"/>
          </a:bodyPr>
          <a:lstStyle/>
          <a:p>
            <a:endParaRPr lang="en-US" dirty="0"/>
          </a:p>
          <a:p>
            <a:r>
              <a:rPr lang="en-US" sz="3300" b="1" dirty="0"/>
              <a:t>Step 1</a:t>
            </a:r>
          </a:p>
          <a:p>
            <a:endParaRPr lang="en-US" dirty="0"/>
          </a:p>
          <a:p>
            <a:r>
              <a:rPr lang="en-US" sz="1500" dirty="0"/>
              <a:t>In this project we will direct our efforts on data collection, data preparation, generating a model, evaluating the model and finally plotting the data in the map to identify the popular library.</a:t>
            </a:r>
          </a:p>
          <a:p>
            <a:r>
              <a:rPr lang="en-US" sz="1500" dirty="0"/>
              <a:t>In this step, we are going to identify the unique postal code of all the libraries and then use the "geolocator" libraries to get the location information like latitude and longitude. this is necessary further to plot the location of the libraries in the map. We are going to do it in a separate data frame to avoid multiple hits to geolocator </a:t>
            </a:r>
            <a:r>
              <a:rPr lang="en-US" sz="1500" dirty="0" err="1"/>
              <a:t>api</a:t>
            </a:r>
            <a:r>
              <a:rPr lang="en-US" sz="1500" dirty="0"/>
              <a:t> thereby avoiding time-out issue. Next, we will merge the location data into the original data frame. We will only consider the relevant columns like name, postal code, longitude, latitude information and ignore all other columns</a:t>
            </a:r>
          </a:p>
          <a:p>
            <a:endParaRPr lang="en-US" sz="1300" dirty="0">
              <a:solidFill>
                <a:schemeClr val="tx1">
                  <a:lumMod val="85000"/>
                  <a:lumOff val="15000"/>
                </a:schemeClr>
              </a:solidFill>
            </a:endParaRPr>
          </a:p>
        </p:txBody>
      </p:sp>
    </p:spTree>
    <p:extLst>
      <p:ext uri="{BB962C8B-B14F-4D97-AF65-F5344CB8AC3E}">
        <p14:creationId xmlns:p14="http://schemas.microsoft.com/office/powerpoint/2010/main" val="421549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85D-E2BE-43A9-BF70-15C9FFFE83D9}"/>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dirty="0">
                <a:solidFill>
                  <a:srgbClr val="FFFFFF"/>
                </a:solidFill>
              </a:rPr>
              <a:t>Methodology and Analysis</a:t>
            </a:r>
          </a:p>
        </p:txBody>
      </p:sp>
      <p:sp>
        <p:nvSpPr>
          <p:cNvPr id="12" name="Rectangle 11">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D9DC2428-3D80-4C93-B162-ECC9655D5426}"/>
              </a:ext>
            </a:extLst>
          </p:cNvPr>
          <p:cNvSpPr>
            <a:spLocks noGrp="1"/>
          </p:cNvSpPr>
          <p:nvPr>
            <p:ph sz="quarter" idx="13"/>
          </p:nvPr>
        </p:nvSpPr>
        <p:spPr>
          <a:xfrm>
            <a:off x="6570206" y="1111753"/>
            <a:ext cx="4732249" cy="4628275"/>
          </a:xfrm>
        </p:spPr>
        <p:txBody>
          <a:bodyPr anchor="ctr">
            <a:normAutofit/>
          </a:bodyPr>
          <a:lstStyle/>
          <a:p>
            <a:endParaRPr lang="en-US" dirty="0"/>
          </a:p>
          <a:p>
            <a:r>
              <a:rPr lang="en-US" sz="3200" b="1" dirty="0"/>
              <a:t>Step 2</a:t>
            </a:r>
          </a:p>
          <a:p>
            <a:endParaRPr lang="en-US" dirty="0"/>
          </a:p>
          <a:p>
            <a:r>
              <a:rPr lang="en-US" sz="1500" dirty="0"/>
              <a:t>In this step after the initial dataset is completed, we will have rough information of popular titles based on the no of checkouts information on each library. we will use that information to find the most popular library with help of </a:t>
            </a:r>
            <a:r>
              <a:rPr lang="en-US" sz="1500" dirty="0" err="1"/>
              <a:t>dataframe.describe</a:t>
            </a:r>
            <a:r>
              <a:rPr lang="en-US" sz="1500" dirty="0"/>
              <a:t> method. Next, we will use Foursquare </a:t>
            </a:r>
            <a:r>
              <a:rPr lang="en-US" sz="1500" dirty="0" err="1"/>
              <a:t>api</a:t>
            </a:r>
            <a:r>
              <a:rPr lang="en-US" sz="1500" dirty="0"/>
              <a:t> to find all the venues close to the popular library to identify what are the venues is helpful to decide whether a library is popular or not</a:t>
            </a:r>
          </a:p>
          <a:p>
            <a:endParaRPr lang="en-US" sz="1300" dirty="0">
              <a:solidFill>
                <a:schemeClr val="tx1">
                  <a:lumMod val="85000"/>
                  <a:lumOff val="15000"/>
                </a:schemeClr>
              </a:solidFill>
            </a:endParaRPr>
          </a:p>
        </p:txBody>
      </p:sp>
    </p:spTree>
    <p:extLst>
      <p:ext uri="{BB962C8B-B14F-4D97-AF65-F5344CB8AC3E}">
        <p14:creationId xmlns:p14="http://schemas.microsoft.com/office/powerpoint/2010/main" val="109089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85D-E2BE-43A9-BF70-15C9FFFE83D9}"/>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dirty="0">
                <a:solidFill>
                  <a:srgbClr val="FFFFFF"/>
                </a:solidFill>
              </a:rPr>
              <a:t>Methodology and Analysis</a:t>
            </a:r>
          </a:p>
        </p:txBody>
      </p:sp>
      <p:sp>
        <p:nvSpPr>
          <p:cNvPr id="12" name="Rectangle 11">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D9DC2428-3D80-4C93-B162-ECC9655D5426}"/>
              </a:ext>
            </a:extLst>
          </p:cNvPr>
          <p:cNvSpPr>
            <a:spLocks noGrp="1"/>
          </p:cNvSpPr>
          <p:nvPr>
            <p:ph sz="quarter" idx="13"/>
          </p:nvPr>
        </p:nvSpPr>
        <p:spPr>
          <a:xfrm>
            <a:off x="6570206" y="1111753"/>
            <a:ext cx="5057396" cy="4628275"/>
          </a:xfrm>
        </p:spPr>
        <p:txBody>
          <a:bodyPr anchor="ctr">
            <a:normAutofit/>
          </a:bodyPr>
          <a:lstStyle/>
          <a:p>
            <a:endParaRPr lang="en-US" dirty="0"/>
          </a:p>
          <a:p>
            <a:r>
              <a:rPr lang="en-US" sz="3200" b="1" dirty="0"/>
              <a:t>Step 3</a:t>
            </a:r>
          </a:p>
          <a:p>
            <a:endParaRPr lang="en-US" dirty="0"/>
          </a:p>
          <a:p>
            <a:r>
              <a:rPr lang="en-US" sz="1500" dirty="0"/>
              <a:t>In this step we will be creating a model to identify the popular library. Since we need to find out whether a library is popular or not, it falls under category of binary classification(yes/no), so we would be using logistic </a:t>
            </a:r>
            <a:r>
              <a:rPr lang="en-US" sz="1500" dirty="0" err="1"/>
              <a:t>regresssion</a:t>
            </a:r>
            <a:r>
              <a:rPr lang="en-US" sz="1500" dirty="0"/>
              <a:t> to build a model and evaluate the dataset. We will use different evaluation technique like </a:t>
            </a:r>
            <a:r>
              <a:rPr lang="en-US" sz="1500" dirty="0" err="1"/>
              <a:t>loggloss</a:t>
            </a:r>
            <a:r>
              <a:rPr lang="en-US" sz="1500" dirty="0"/>
              <a:t> function, confusion matric </a:t>
            </a:r>
            <a:r>
              <a:rPr lang="en-US" sz="1500" dirty="0" err="1"/>
              <a:t>etc</a:t>
            </a:r>
            <a:r>
              <a:rPr lang="en-US" sz="1500" dirty="0"/>
              <a:t> to verify the results</a:t>
            </a:r>
          </a:p>
          <a:p>
            <a:endParaRPr lang="en-US" sz="1300" dirty="0">
              <a:solidFill>
                <a:schemeClr val="tx1">
                  <a:lumMod val="85000"/>
                  <a:lumOff val="15000"/>
                </a:schemeClr>
              </a:solidFill>
            </a:endParaRPr>
          </a:p>
        </p:txBody>
      </p:sp>
    </p:spTree>
    <p:extLst>
      <p:ext uri="{BB962C8B-B14F-4D97-AF65-F5344CB8AC3E}">
        <p14:creationId xmlns:p14="http://schemas.microsoft.com/office/powerpoint/2010/main" val="2046076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85D-E2BE-43A9-BF70-15C9FFFE83D9}"/>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dirty="0">
                <a:solidFill>
                  <a:srgbClr val="FFFFFF"/>
                </a:solidFill>
              </a:rPr>
              <a:t>Methodology and Analysis</a:t>
            </a:r>
          </a:p>
        </p:txBody>
      </p:sp>
      <p:sp>
        <p:nvSpPr>
          <p:cNvPr id="12" name="Rectangle 11">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D9DC2428-3D80-4C93-B162-ECC9655D5426}"/>
              </a:ext>
            </a:extLst>
          </p:cNvPr>
          <p:cNvSpPr>
            <a:spLocks noGrp="1"/>
          </p:cNvSpPr>
          <p:nvPr>
            <p:ph sz="quarter" idx="13"/>
          </p:nvPr>
        </p:nvSpPr>
        <p:spPr>
          <a:xfrm>
            <a:off x="6570206" y="1111753"/>
            <a:ext cx="5057396" cy="4628275"/>
          </a:xfrm>
        </p:spPr>
        <p:txBody>
          <a:bodyPr anchor="ctr">
            <a:normAutofit/>
          </a:bodyPr>
          <a:lstStyle/>
          <a:p>
            <a:r>
              <a:rPr lang="en-US" sz="3200" dirty="0"/>
              <a:t>Final Step</a:t>
            </a:r>
          </a:p>
          <a:p>
            <a:r>
              <a:rPr lang="en-US" sz="1600" dirty="0"/>
              <a:t>In the fourth and the final step, we will use the map to plot all the popular libraries in the state of North Carolina and use plot markers to mark the libraries with no of checkouts</a:t>
            </a:r>
          </a:p>
          <a:p>
            <a:endParaRPr lang="en-US" sz="1300" dirty="0">
              <a:solidFill>
                <a:schemeClr val="tx1">
                  <a:lumMod val="85000"/>
                  <a:lumOff val="15000"/>
                </a:schemeClr>
              </a:solidFill>
            </a:endParaRPr>
          </a:p>
        </p:txBody>
      </p:sp>
    </p:spTree>
    <p:extLst>
      <p:ext uri="{BB962C8B-B14F-4D97-AF65-F5344CB8AC3E}">
        <p14:creationId xmlns:p14="http://schemas.microsoft.com/office/powerpoint/2010/main" val="406869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5">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85D-E2BE-43A9-BF70-15C9FFFE83D9}"/>
              </a:ext>
            </a:extLst>
          </p:cNvPr>
          <p:cNvSpPr>
            <a:spLocks noGrp="1"/>
          </p:cNvSpPr>
          <p:nvPr>
            <p:ph type="title"/>
          </p:nvPr>
        </p:nvSpPr>
        <p:spPr>
          <a:xfrm>
            <a:off x="642256" y="642257"/>
            <a:ext cx="3417677" cy="5226837"/>
          </a:xfrm>
        </p:spPr>
        <p:txBody>
          <a:bodyPr anchor="t">
            <a:normAutofit/>
          </a:bodyPr>
          <a:lstStyle/>
          <a:p>
            <a:r>
              <a:rPr lang="en-US" dirty="0"/>
              <a:t>Final Dataset</a:t>
            </a:r>
          </a:p>
        </p:txBody>
      </p:sp>
      <p:sp>
        <p:nvSpPr>
          <p:cNvPr id="21" name="Content Placeholder 2">
            <a:extLst>
              <a:ext uri="{FF2B5EF4-FFF2-40B4-BE49-F238E27FC236}">
                <a16:creationId xmlns:a16="http://schemas.microsoft.com/office/drawing/2014/main" id="{D9DC2428-3D80-4C93-B162-ECC9655D5426}"/>
              </a:ext>
            </a:extLst>
          </p:cNvPr>
          <p:cNvSpPr>
            <a:spLocks noGrp="1"/>
          </p:cNvSpPr>
          <p:nvPr>
            <p:ph sz="quarter" idx="13"/>
          </p:nvPr>
        </p:nvSpPr>
        <p:spPr>
          <a:xfrm>
            <a:off x="4713512" y="642258"/>
            <a:ext cx="6847117" cy="3091682"/>
          </a:xfrm>
        </p:spPr>
        <p:txBody>
          <a:bodyPr>
            <a:normAutofit/>
          </a:bodyPr>
          <a:lstStyle/>
          <a:p>
            <a:r>
              <a:rPr lang="en-US" sz="1800" dirty="0"/>
              <a:t>This is the final dataset used for the model evaluation. We will be using </a:t>
            </a:r>
            <a:r>
              <a:rPr lang="en-US" sz="1800" dirty="0" err="1"/>
              <a:t>StandardScaler</a:t>
            </a:r>
            <a:r>
              <a:rPr lang="en-US" sz="1800" dirty="0"/>
              <a:t> preprocessing to bring all the row values close to each other thereby avoiding overfit of the model</a:t>
            </a:r>
          </a:p>
          <a:p>
            <a:endParaRPr lang="en-US" sz="1000" dirty="0"/>
          </a:p>
        </p:txBody>
      </p:sp>
      <p:pic>
        <p:nvPicPr>
          <p:cNvPr id="3" name="Picture 2">
            <a:extLst>
              <a:ext uri="{FF2B5EF4-FFF2-40B4-BE49-F238E27FC236}">
                <a16:creationId xmlns:a16="http://schemas.microsoft.com/office/drawing/2014/main" id="{12182E43-29CF-44E9-B369-1B974F505803}"/>
              </a:ext>
            </a:extLst>
          </p:cNvPr>
          <p:cNvPicPr>
            <a:picLocks noChangeAspect="1"/>
          </p:cNvPicPr>
          <p:nvPr/>
        </p:nvPicPr>
        <p:blipFill>
          <a:blip r:embed="rId2"/>
          <a:stretch>
            <a:fillRect/>
          </a:stretch>
        </p:blipFill>
        <p:spPr>
          <a:xfrm>
            <a:off x="5798397" y="3994485"/>
            <a:ext cx="4677346" cy="1882632"/>
          </a:xfrm>
          <a:prstGeom prst="rect">
            <a:avLst/>
          </a:prstGeom>
        </p:spPr>
      </p:pic>
      <p:sp>
        <p:nvSpPr>
          <p:cNvPr id="35" name="Rectangle 27">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9">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28447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6</TotalTime>
  <Words>861</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Popular Library</vt:lpstr>
      <vt:lpstr>Introduction</vt:lpstr>
      <vt:lpstr>Data</vt:lpstr>
      <vt:lpstr>Data</vt:lpstr>
      <vt:lpstr>Methodology and Analysis</vt:lpstr>
      <vt:lpstr>Methodology and Analysis</vt:lpstr>
      <vt:lpstr>Methodology and Analysis</vt:lpstr>
      <vt:lpstr>Methodology and Analysis</vt:lpstr>
      <vt:lpstr>Final Dataset</vt:lpstr>
      <vt:lpstr>Confusion Matrix</vt:lpstr>
      <vt:lpstr>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Library</dc:title>
  <dc:creator>Robert Nadar</dc:creator>
  <cp:lastModifiedBy>Robert Nadar</cp:lastModifiedBy>
  <cp:revision>3</cp:revision>
  <dcterms:created xsi:type="dcterms:W3CDTF">2020-03-30T18:45:34Z</dcterms:created>
  <dcterms:modified xsi:type="dcterms:W3CDTF">2020-03-30T18:52:28Z</dcterms:modified>
</cp:coreProperties>
</file>