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020aa36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020aa36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020aa367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020aa367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c020aa367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020aa367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c020aa367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c020aa367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c020aa367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c020aa367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c020aa367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c020aa367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020aa367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020aa367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c020aa367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c020aa367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020aa367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020aa367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020aa367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c020aa367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c020aa36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c020aa36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c020aa367_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c020aa367_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c020aa367_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c020aa367_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c020aa367_9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c020aa367_9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c020aa367_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c020aa367_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c020aa367_9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c020aa367_9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c020aa367_9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c020aa367_9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c020aa367_9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c020aa367_9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c020aa367_9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c020aa367_9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020aa36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020aa36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c020aa36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c020aa36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c020aa36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020aa36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c020aa36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c020aa36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020aa36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020aa36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020aa36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020aa36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c020aa367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c020aa367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rPr>
              <a:t>Erasmus+ Romanian students (Pitești)</a:t>
            </a:r>
            <a:endParaRPr b="1" sz="18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Nicolescu Mihai-Robert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Marin Marian Puiu</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Ene Remus Ionut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Nedelea Eugen Cristian</a:t>
            </a:r>
            <a:endParaRPr sz="1200">
              <a:solidFill>
                <a:schemeClr val="dk1"/>
              </a:solidFill>
            </a:endParaRPr>
          </a:p>
          <a:p>
            <a:pPr indent="0" lvl="0" marL="0" rtl="0" algn="l">
              <a:spcBef>
                <a:spcPts val="0"/>
              </a:spcBef>
              <a:spcAft>
                <a:spcPts val="0"/>
              </a:spcAft>
              <a:buNone/>
            </a:pPr>
            <a:r>
              <a:rPr lang="en-GB" sz="1200">
                <a:solidFill>
                  <a:schemeClr val="dk1"/>
                </a:solidFill>
              </a:rPr>
              <a:t>Oprea Alexandra Catalina</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Year</a:t>
            </a:r>
            <a:r>
              <a:rPr lang="en-GB" sz="1200">
                <a:solidFill>
                  <a:schemeClr val="dk1"/>
                </a:solidFill>
              </a:rPr>
              <a:t>: 2</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Lecturer: </a:t>
            </a:r>
            <a:r>
              <a:rPr lang="en-GB" sz="1200">
                <a:solidFill>
                  <a:schemeClr val="dk1"/>
                </a:solidFill>
              </a:rPr>
              <a:t>Irena Valova</a:t>
            </a:r>
            <a:endParaRPr/>
          </a:p>
        </p:txBody>
      </p:sp>
      <p:sp>
        <p:nvSpPr>
          <p:cNvPr id="55" name="Google Shape;55;p13"/>
          <p:cNvSpPr txBox="1"/>
          <p:nvPr/>
        </p:nvSpPr>
        <p:spPr>
          <a:xfrm>
            <a:off x="3118525" y="655525"/>
            <a:ext cx="3330300" cy="47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chemeClr val="dk1"/>
                </a:solidFill>
              </a:rPr>
              <a:t> RASPBERRY PI PROJECT</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Database</a:t>
            </a:r>
            <a:endParaRPr/>
          </a:p>
        </p:txBody>
      </p:sp>
      <p:sp>
        <p:nvSpPr>
          <p:cNvPr id="116" name="Google Shape;116;p22"/>
          <p:cNvSpPr txBox="1"/>
          <p:nvPr>
            <p:ph idx="1" type="body"/>
          </p:nvPr>
        </p:nvSpPr>
        <p:spPr>
          <a:xfrm>
            <a:off x="4289775" y="1152475"/>
            <a:ext cx="454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PHP puts data in the MYSQL tables.</a:t>
            </a:r>
            <a:endParaRPr sz="1400"/>
          </a:p>
          <a:p>
            <a:pPr indent="0" lvl="0" marL="0" rtl="0" algn="l">
              <a:spcBef>
                <a:spcPts val="1600"/>
              </a:spcBef>
              <a:spcAft>
                <a:spcPts val="0"/>
              </a:spcAft>
              <a:buNone/>
            </a:pPr>
            <a:r>
              <a:rPr lang="en-GB" sz="1400"/>
              <a:t>Because we didn’t have any complicated query to do, we’ve decided that we have no reason to connect the tables.</a:t>
            </a:r>
            <a:endParaRPr sz="1400"/>
          </a:p>
          <a:p>
            <a:pPr indent="-317500" lvl="0" marL="457200" rtl="0" algn="l">
              <a:spcBef>
                <a:spcPts val="1600"/>
              </a:spcBef>
              <a:spcAft>
                <a:spcPts val="0"/>
              </a:spcAft>
              <a:buSzPts val="1400"/>
              <a:buChar char="-"/>
            </a:pPr>
            <a:r>
              <a:rPr lang="en-GB" sz="1400"/>
              <a:t>Users has info about the users</a:t>
            </a:r>
            <a:endParaRPr sz="1400"/>
          </a:p>
          <a:p>
            <a:pPr indent="-317500" lvl="0" marL="457200" rtl="0" algn="l">
              <a:spcBef>
                <a:spcPts val="0"/>
              </a:spcBef>
              <a:spcAft>
                <a:spcPts val="0"/>
              </a:spcAft>
              <a:buSzPts val="1400"/>
              <a:buChar char="-"/>
            </a:pPr>
            <a:r>
              <a:rPr lang="en-GB" sz="1400"/>
              <a:t>Datasets keeps track of the data read by the sensors</a:t>
            </a:r>
            <a:endParaRPr sz="1400"/>
          </a:p>
          <a:p>
            <a:pPr indent="-317500" lvl="0" marL="457200" rtl="0" algn="l">
              <a:spcBef>
                <a:spcPts val="0"/>
              </a:spcBef>
              <a:spcAft>
                <a:spcPts val="0"/>
              </a:spcAft>
              <a:buSzPts val="1400"/>
              <a:buChar char="-"/>
            </a:pPr>
            <a:r>
              <a:rPr lang="en-GB" sz="1400"/>
              <a:t>Ledstates keeps track of the bounds set by the admin for the sensors</a:t>
            </a:r>
            <a:endParaRPr sz="1400"/>
          </a:p>
          <a:p>
            <a:pPr indent="-317500" lvl="0" marL="457200" rtl="0" algn="l">
              <a:spcBef>
                <a:spcPts val="0"/>
              </a:spcBef>
              <a:spcAft>
                <a:spcPts val="0"/>
              </a:spcAft>
              <a:buSzPts val="1400"/>
              <a:buChar char="-"/>
            </a:pPr>
            <a:r>
              <a:rPr lang="en-GB" sz="1400"/>
              <a:t>Leds keeps track of who turned on/off a LED</a:t>
            </a:r>
            <a:endParaRPr sz="1400"/>
          </a:p>
          <a:p>
            <a:pPr indent="0" lvl="0" marL="0" rtl="0" algn="l">
              <a:spcBef>
                <a:spcPts val="1600"/>
              </a:spcBef>
              <a:spcAft>
                <a:spcPts val="1600"/>
              </a:spcAft>
              <a:buNone/>
            </a:pPr>
            <a:r>
              <a:t/>
            </a:r>
            <a:endParaRPr sz="1400"/>
          </a:p>
        </p:txBody>
      </p:sp>
      <p:pic>
        <p:nvPicPr>
          <p:cNvPr id="117" name="Google Shape;117;p22"/>
          <p:cNvPicPr preferRelativeResize="0"/>
          <p:nvPr/>
        </p:nvPicPr>
        <p:blipFill>
          <a:blip r:embed="rId3">
            <a:alphaModFix/>
          </a:blip>
          <a:stretch>
            <a:fillRect/>
          </a:stretch>
        </p:blipFill>
        <p:spPr>
          <a:xfrm>
            <a:off x="311700" y="1243013"/>
            <a:ext cx="3000375" cy="2657475"/>
          </a:xfrm>
          <a:prstGeom prst="rect">
            <a:avLst/>
          </a:prstGeom>
          <a:noFill/>
          <a:ln>
            <a:noFill/>
          </a:ln>
        </p:spPr>
      </p:pic>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Front-End</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Front-End, we’ve decided to go with a simple and clean bootstrap template. Being easy to use, we didn’t have a lot of problems getting it to look exactly how we wanted.</a:t>
            </a:r>
            <a:endParaRPr/>
          </a:p>
          <a:p>
            <a:pPr indent="0" lvl="0" marL="0" rtl="0" algn="l">
              <a:spcBef>
                <a:spcPts val="1600"/>
              </a:spcBef>
              <a:spcAft>
                <a:spcPts val="1600"/>
              </a:spcAft>
              <a:buNone/>
            </a:pPr>
            <a:r>
              <a:rPr lang="en-GB"/>
              <a:t>We’ve also decided that the most relevant data to show on the page are the most recent 10 readings of the sensors.</a:t>
            </a:r>
            <a:endParaRPr/>
          </a:p>
        </p:txBody>
      </p:sp>
      <p:sp>
        <p:nvSpPr>
          <p:cNvPr id="125" name="Google Shape;12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31" name="Google Shape;131;p24"/>
          <p:cNvPicPr preferRelativeResize="0"/>
          <p:nvPr/>
        </p:nvPicPr>
        <p:blipFill>
          <a:blip r:embed="rId3">
            <a:alphaModFix/>
          </a:blip>
          <a:stretch>
            <a:fillRect/>
          </a:stretch>
        </p:blipFill>
        <p:spPr>
          <a:xfrm>
            <a:off x="152400" y="152400"/>
            <a:ext cx="8808475" cy="4588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Back-End - general info</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server runs on apache2 combined with PHP/MYSQL. These were installed using the terminal.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8" name="Google Shape;13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Back-End - Using Python #1</a:t>
            </a:r>
            <a:endParaRPr/>
          </a:p>
        </p:txBody>
      </p:sp>
      <p:sp>
        <p:nvSpPr>
          <p:cNvPr id="144" name="Google Shape;144;p26"/>
          <p:cNvSpPr txBox="1"/>
          <p:nvPr>
            <p:ph idx="1" type="body"/>
          </p:nvPr>
        </p:nvSpPr>
        <p:spPr>
          <a:xfrm>
            <a:off x="311700" y="1152475"/>
            <a:ext cx="8458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Reading the data from BME280 was pretty easy (with the help of import adafruit_bme280), needing only 3 lines of code:</a:t>
            </a:r>
            <a:endParaRPr>
              <a:solidFill>
                <a:srgbClr val="FFFFFF"/>
              </a:solidFill>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    i2c = busio.I2C(board.SCL, board.SDA)</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    bme280 = adafruit_bme280.Adafruit_BME280_I2C(i2c)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a:solidFill>
                  <a:srgbClr val="FFFFFF"/>
                </a:solidFill>
                <a:latin typeface="Courier New"/>
                <a:ea typeface="Courier New"/>
                <a:cs typeface="Courier New"/>
                <a:sym typeface="Courier New"/>
              </a:rPr>
              <a:t>    list = [bme280.temperature, bme280.humidity,    bme280.pressure]</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sz="1400">
              <a:solidFill>
                <a:srgbClr val="000000"/>
              </a:solidFill>
            </a:endParaRPr>
          </a:p>
        </p:txBody>
      </p:sp>
      <p:sp>
        <p:nvSpPr>
          <p:cNvPr id="145" name="Google Shape;14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Back-End - Using Python #2</a:t>
            </a:r>
            <a:endParaRPr/>
          </a:p>
        </p:txBody>
      </p:sp>
      <p:sp>
        <p:nvSpPr>
          <p:cNvPr id="151" name="Google Shape;151;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S</a:t>
            </a:r>
            <a:r>
              <a:rPr lang="en-GB" sz="1400">
                <a:solidFill>
                  <a:srgbClr val="FFFFFF"/>
                </a:solidFill>
              </a:rPr>
              <a:t>olution() puts the list of data into a string where the numbers are separated by a comma (e.g: 11.67,23.6,62.9,1010.6) and the lines of code afterwards put this string into a file every 3 seconds.</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11.67 is the light level</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23.6 is the temperature</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62.9 is the humidity</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1010.6 is the pressure</a:t>
            </a:r>
            <a:endParaRPr sz="1400">
              <a:solidFill>
                <a:srgbClr val="FFFFFF"/>
              </a:solidFill>
            </a:endParaRPr>
          </a:p>
          <a:p>
            <a:pPr indent="0" lvl="0" marL="0" rtl="0" algn="l">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a:solidFill>
                <a:srgbClr val="FFFFFF"/>
              </a:solidFill>
            </a:endParaRPr>
          </a:p>
        </p:txBody>
      </p:sp>
      <p:sp>
        <p:nvSpPr>
          <p:cNvPr id="152" name="Google Shape;15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53" name="Google Shape;153;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FFFFFF"/>
                </a:solidFill>
                <a:latin typeface="Courier New"/>
                <a:ea typeface="Courier New"/>
                <a:cs typeface="Courier New"/>
                <a:sym typeface="Courier New"/>
              </a:rPr>
              <a:t>def solution():</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sz="1200">
                <a:solidFill>
                  <a:srgbClr val="FFFFFF"/>
                </a:solidFill>
                <a:latin typeface="Courier New"/>
                <a:ea typeface="Courier New"/>
                <a:cs typeface="Courier New"/>
                <a:sym typeface="Courier New"/>
              </a:rPr>
              <a:t>    list = SensCheck()</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sz="1200">
                <a:solidFill>
                  <a:srgbClr val="FFFFFF"/>
                </a:solidFill>
                <a:latin typeface="Courier New"/>
                <a:ea typeface="Courier New"/>
                <a:cs typeface="Courier New"/>
                <a:sym typeface="Courier New"/>
              </a:rPr>
              <a:t>    my_string = ','.join(map(str, list))</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GB" sz="1200">
                <a:solidFill>
                  <a:srgbClr val="FFFFFF"/>
                </a:solidFill>
                <a:latin typeface="Courier New"/>
                <a:ea typeface="Courier New"/>
                <a:cs typeface="Courier New"/>
                <a:sym typeface="Courier New"/>
              </a:rPr>
              <a:t>    return(my_string)</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def fisier():</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    f=open('date.txt',"w+")</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    lista = solution()</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    #print(lista)</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    f.write(lista)</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    f.close()</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while (True):</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    fisier()</a:t>
            </a:r>
            <a:endParaRPr sz="1200">
              <a:solidFill>
                <a:srgbClr val="FFFFFF"/>
              </a:solidFill>
              <a:latin typeface="Courier New"/>
              <a:ea typeface="Courier New"/>
              <a:cs typeface="Courier New"/>
              <a:sym typeface="Courier New"/>
            </a:endParaRPr>
          </a:p>
          <a:p>
            <a:pPr indent="-304800" lvl="0" marL="406400" rtl="0" algn="l">
              <a:spcBef>
                <a:spcPts val="0"/>
              </a:spcBef>
              <a:spcAft>
                <a:spcPts val="0"/>
              </a:spcAft>
              <a:buClr>
                <a:srgbClr val="FFFFFF"/>
              </a:buClr>
              <a:buSzPts val="1200"/>
              <a:buFont typeface="Courier New"/>
              <a:buAutoNum type="arabicPeriod"/>
            </a:pPr>
            <a:r>
              <a:rPr lang="en-GB" sz="1200">
                <a:solidFill>
                  <a:srgbClr val="FFFFFF"/>
                </a:solidFill>
                <a:latin typeface="Courier New"/>
                <a:ea typeface="Courier New"/>
                <a:cs typeface="Courier New"/>
                <a:sym typeface="Courier New"/>
              </a:rPr>
              <a:t>    time.sleep(3)</a:t>
            </a:r>
            <a:endParaRPr sz="12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Back-End - PHP</a:t>
            </a:r>
            <a:endParaRPr/>
          </a:p>
        </p:txBody>
      </p:sp>
      <p:sp>
        <p:nvSpPr>
          <p:cNvPr id="159" name="Google Shape;159;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When someone registers, their info gets added to the users table.</a:t>
            </a:r>
            <a:endParaRPr>
              <a:solidFill>
                <a:srgbClr val="FFFFFF"/>
              </a:solidFill>
            </a:endParaRPr>
          </a:p>
          <a:p>
            <a:pPr indent="0" lvl="0" marL="0" rtl="0" algn="l">
              <a:spcBef>
                <a:spcPts val="0"/>
              </a:spcBef>
              <a:spcAft>
                <a:spcPts val="0"/>
              </a:spcAft>
              <a:buNone/>
            </a:pPr>
            <a:r>
              <a:rPr lang="en-GB">
                <a:solidFill>
                  <a:srgbClr val="FFFFFF"/>
                </a:solidFill>
              </a:rPr>
              <a:t>Also, the user’s password is hashed in the database.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sz="1400">
              <a:solidFill>
                <a:srgbClr val="FFFFFF"/>
              </a:solidFill>
              <a:latin typeface="Courier New"/>
              <a:ea typeface="Courier New"/>
              <a:cs typeface="Courier New"/>
              <a:sym typeface="Courier New"/>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a:solidFill>
                <a:srgbClr val="FFFFFF"/>
              </a:solidFill>
            </a:endParaRPr>
          </a:p>
        </p:txBody>
      </p:sp>
      <p:sp>
        <p:nvSpPr>
          <p:cNvPr id="160" name="Google Shape;16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Back-End - PHP Register</a:t>
            </a:r>
            <a:endParaRPr/>
          </a:p>
        </p:txBody>
      </p:sp>
      <p:sp>
        <p:nvSpPr>
          <p:cNvPr id="166" name="Google Shape;166;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&lt;?php</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require 'conectare.php';</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if(!empty($_POST['Name'])&amp;&amp; !empty($_POST['Password'])&amp;&amp; !empty($_POST['Email'])&amp;&amp; !empty($_POST['Username'])&amp;&amp;</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    isset($_POST['Name'])&amp;&amp; isset($_POST['Password'])&amp;&amp; isset($_POST['Email'])&amp;&amp; isset($_POST['Username']))</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    $username = strtolower($_POST['Username']);</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    $password = $_POST['Password'];</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    $email = $_POST['Email'];</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    $name = $_POST['Name'];</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latin typeface="Courier New"/>
                <a:ea typeface="Courier New"/>
                <a:cs typeface="Courier New"/>
                <a:sym typeface="Courier New"/>
              </a:rPr>
              <a:t>    $password_hashed = password_hash($password, PASSWORD_DEFAULT);</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a:t>
            </a:r>
            <a:endParaRPr>
              <a:solidFill>
                <a:srgbClr val="FFFFFF"/>
              </a:solidFill>
            </a:endParaRPr>
          </a:p>
        </p:txBody>
      </p:sp>
      <p:sp>
        <p:nvSpPr>
          <p:cNvPr id="167" name="Google Shape;16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68" name="Google Shape;168;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$sql = "SELECT Username from users where Username='$username'";</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$result = mysqli_query($conectare, $sql);</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$check = mysqli_num_rows($result);</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if($check&gt;0){</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header("Location:indexsignup.php?Info=exista");</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die();</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 else{</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$sql = "INSERT INTO  users(Username,Password,Email,Name) VALUES ('$username' , '$password_hashed' , '$email' , '$name')";</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$result = mysqli_query($conectare, $sql);</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header("LOCATION:indexsingup.php?Info=ok");</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else {</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    header("LOCATION:indexsingup.php?Info=eroare");</a:t>
            </a:r>
            <a:endParaRPr sz="8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GB"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Back-End - PHP Sessions</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When someone logs in, a session starts up containing the user’s name.</a:t>
            </a:r>
            <a:endParaRPr>
              <a:solidFill>
                <a:srgbClr val="FFFFFF"/>
              </a:solidFill>
            </a:endParaRPr>
          </a:p>
          <a:p>
            <a:pPr indent="0" lvl="0" marL="0" rtl="0" algn="l">
              <a:spcBef>
                <a:spcPts val="0"/>
              </a:spcBef>
              <a:spcAft>
                <a:spcPts val="0"/>
              </a:spcAft>
              <a:buNone/>
            </a:pPr>
            <a:r>
              <a:rPr lang="en-GB">
                <a:solidFill>
                  <a:srgbClr val="FFFFFF"/>
                </a:solidFill>
              </a:rPr>
              <a:t>This is used at the top-right of the page to show who’s logged in.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And when you log out of the site, the session is destroyed.</a:t>
            </a:r>
            <a:endParaRPr>
              <a:solidFill>
                <a:srgbClr val="FFFFFF"/>
              </a:solidFill>
            </a:endParaRPr>
          </a:p>
          <a:p>
            <a:pPr indent="0" lvl="0" marL="0" rtl="0" algn="l">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a:solidFill>
                <a:srgbClr val="FFFFFF"/>
              </a:solidFill>
            </a:endParaRPr>
          </a:p>
        </p:txBody>
      </p:sp>
      <p:sp>
        <p:nvSpPr>
          <p:cNvPr id="175" name="Google Shape;17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Back-End - PHP Cookies</a:t>
            </a:r>
            <a:endParaRPr/>
          </a:p>
        </p:txBody>
      </p:sp>
      <p:sp>
        <p:nvSpPr>
          <p:cNvPr id="181" name="Google Shape;181;p31"/>
          <p:cNvSpPr txBox="1"/>
          <p:nvPr>
            <p:ph idx="1" type="body"/>
          </p:nvPr>
        </p:nvSpPr>
        <p:spPr>
          <a:xfrm>
            <a:off x="311700" y="1152475"/>
            <a:ext cx="5791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FFFFFF"/>
                </a:solidFill>
              </a:rPr>
              <a:t>The most interesting thing about the back-end is that we’ve used cookies to be able to turn multiple leds on/off.</a:t>
            </a:r>
            <a:endParaRPr sz="1400">
              <a:solidFill>
                <a:srgbClr val="FFFFFF"/>
              </a:solidFill>
            </a:endParaRPr>
          </a:p>
          <a:p>
            <a:pPr indent="0" lvl="0" marL="0" rtl="0" algn="l">
              <a:spcBef>
                <a:spcPts val="0"/>
              </a:spcBef>
              <a:spcAft>
                <a:spcPts val="0"/>
              </a:spcAft>
              <a:buNone/>
            </a:pPr>
            <a:r>
              <a:rPr lang="en-GB" sz="1400">
                <a:solidFill>
                  <a:srgbClr val="FFFFFF"/>
                </a:solidFill>
              </a:rPr>
              <a:t>The process isn’t complicated at all, we basically have a cookie set for every led (it keeps track of its current state). </a:t>
            </a:r>
            <a:endParaRPr sz="1400">
              <a:solidFill>
                <a:srgbClr val="FFFFFF"/>
              </a:solidFill>
            </a:endParaRPr>
          </a:p>
          <a:p>
            <a:pPr indent="0" lvl="0" marL="0" rtl="0" algn="l">
              <a:spcBef>
                <a:spcPts val="0"/>
              </a:spcBef>
              <a:spcAft>
                <a:spcPts val="0"/>
              </a:spcAft>
              <a:buNone/>
            </a:pPr>
            <a:r>
              <a:rPr lang="en-GB" sz="1400">
                <a:solidFill>
                  <a:srgbClr val="FFFFFF"/>
                </a:solidFill>
              </a:rPr>
              <a:t>When you login, all the cookies are “unset”. </a:t>
            </a:r>
            <a:endParaRPr sz="1400">
              <a:solidFill>
                <a:srgbClr val="FFFFFF"/>
              </a:solidFill>
            </a:endParaRPr>
          </a:p>
          <a:p>
            <a:pPr indent="0" lvl="0" marL="0" rtl="0" algn="l">
              <a:spcBef>
                <a:spcPts val="0"/>
              </a:spcBef>
              <a:spcAft>
                <a:spcPts val="0"/>
              </a:spcAft>
              <a:buNone/>
            </a:pPr>
            <a:r>
              <a:rPr lang="en-GB" sz="1400">
                <a:solidFill>
                  <a:srgbClr val="FFFFFF"/>
                </a:solidFill>
              </a:rPr>
              <a:t>You can “set” them by pressing the turn on/off buttons. While the cookie is set, the specific led doesn’t turn on/off until you press the reset button.</a:t>
            </a:r>
            <a:endParaRPr sz="1400">
              <a:solidFill>
                <a:srgbClr val="FFFFFF"/>
              </a:solidFill>
            </a:endParaRPr>
          </a:p>
          <a:p>
            <a:pPr indent="0" lvl="0" marL="0" rtl="0" algn="l">
              <a:spcBef>
                <a:spcPts val="0"/>
              </a:spcBef>
              <a:spcAft>
                <a:spcPts val="0"/>
              </a:spcAft>
              <a:buNone/>
            </a:pPr>
            <a:r>
              <a:rPr lang="en-GB" sz="1400">
                <a:solidFill>
                  <a:srgbClr val="FFFFFF"/>
                </a:solidFill>
              </a:rPr>
              <a:t>Also, we’ve made the site in such a way that when you log out of the site, the leds are automatically unset.</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sz="1400">
              <a:solidFill>
                <a:srgbClr val="FFFFFF"/>
              </a:solidFill>
            </a:endParaRPr>
          </a:p>
        </p:txBody>
      </p:sp>
      <p:sp>
        <p:nvSpPr>
          <p:cNvPr id="182" name="Google Shape;18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83" name="Google Shape;183;p31"/>
          <p:cNvPicPr preferRelativeResize="0"/>
          <p:nvPr/>
        </p:nvPicPr>
        <p:blipFill>
          <a:blip r:embed="rId3">
            <a:alphaModFix/>
          </a:blip>
          <a:stretch>
            <a:fillRect/>
          </a:stretch>
        </p:blipFill>
        <p:spPr>
          <a:xfrm>
            <a:off x="6227875" y="1100138"/>
            <a:ext cx="2209800" cy="294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555600"/>
            <a:ext cx="4387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Who has worked on what:</a:t>
            </a:r>
            <a:endParaRPr/>
          </a:p>
        </p:txBody>
      </p:sp>
      <p:sp>
        <p:nvSpPr>
          <p:cNvPr id="62" name="Google Shape;62;p14"/>
          <p:cNvSpPr txBox="1"/>
          <p:nvPr>
            <p:ph idx="1" type="body"/>
          </p:nvPr>
        </p:nvSpPr>
        <p:spPr>
          <a:xfrm>
            <a:off x="311700" y="1389600"/>
            <a:ext cx="83595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solidFill>
                  <a:schemeClr val="dk1"/>
                </a:solidFill>
              </a:rPr>
              <a:t>Nicolescu Mihai-Robert 	- Setting up the RPI, Python script, Back-End, Documentation</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Marin Marian Puiu 	 	- Front-End, Back-End</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Ene Remus Ionut 	 	- Back-End</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Nedelea Eugen Cristian	- Front-End</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Oprea Alexandra Catalina 	- Front-End</a:t>
            </a:r>
            <a:endParaRPr sz="1400"/>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118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cases</a:t>
            </a:r>
            <a:endParaRPr/>
          </a:p>
        </p:txBody>
      </p:sp>
      <p:sp>
        <p:nvSpPr>
          <p:cNvPr id="189" name="Google Shape;189;p32"/>
          <p:cNvSpPr txBox="1"/>
          <p:nvPr>
            <p:ph idx="1" type="body"/>
          </p:nvPr>
        </p:nvSpPr>
        <p:spPr>
          <a:xfrm>
            <a:off x="311700" y="691275"/>
            <a:ext cx="312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seen here, there are some differences between what the normal user and the admin can do.</a:t>
            </a:r>
            <a:endParaRPr/>
          </a:p>
          <a:p>
            <a:pPr indent="0" lvl="0" marL="0" rtl="0" algn="l">
              <a:spcBef>
                <a:spcPts val="1600"/>
              </a:spcBef>
              <a:spcAft>
                <a:spcPts val="0"/>
              </a:spcAft>
              <a:buNone/>
            </a:pPr>
            <a:r>
              <a:rPr lang="en-GB"/>
              <a:t>Mainly, the admin can change when the sensors turn on and see who turned the sensors on/off.</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0" name="Google Shape;19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91" name="Google Shape;191;p32"/>
          <p:cNvPicPr preferRelativeResize="0"/>
          <p:nvPr/>
        </p:nvPicPr>
        <p:blipFill>
          <a:blip r:embed="rId3">
            <a:alphaModFix/>
          </a:blip>
          <a:stretch>
            <a:fillRect/>
          </a:stretch>
        </p:blipFill>
        <p:spPr>
          <a:xfrm>
            <a:off x="3466125" y="118575"/>
            <a:ext cx="5366175" cy="445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 - 1</a:t>
            </a:r>
            <a:endParaRPr/>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FFFFFF"/>
                </a:solidFill>
              </a:rPr>
              <a:t>The possibility of having separate admin and user account with hashed passwords</a:t>
            </a:r>
            <a:endParaRPr sz="1400">
              <a:solidFill>
                <a:srgbClr val="FFFFFF"/>
              </a:solidFill>
            </a:endParaRPr>
          </a:p>
          <a:p>
            <a:pPr indent="0" lvl="0" marL="0" rtl="0" algn="l">
              <a:spcBef>
                <a:spcPts val="0"/>
              </a:spcBef>
              <a:spcAft>
                <a:spcPts val="1600"/>
              </a:spcAft>
              <a:buNone/>
            </a:pPr>
            <a:r>
              <a:t/>
            </a:r>
            <a:endParaRPr>
              <a:solidFill>
                <a:srgbClr val="FFFFFF"/>
              </a:solidFill>
            </a:endParaRPr>
          </a:p>
        </p:txBody>
      </p:sp>
      <p:sp>
        <p:nvSpPr>
          <p:cNvPr id="198" name="Google Shape;19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99" name="Google Shape;199;p33"/>
          <p:cNvPicPr preferRelativeResize="0"/>
          <p:nvPr/>
        </p:nvPicPr>
        <p:blipFill>
          <a:blip r:embed="rId3">
            <a:alphaModFix/>
          </a:blip>
          <a:stretch>
            <a:fillRect/>
          </a:stretch>
        </p:blipFill>
        <p:spPr>
          <a:xfrm>
            <a:off x="311700" y="1553725"/>
            <a:ext cx="8623299" cy="170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 - 2</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FFFFFF"/>
                </a:solidFill>
              </a:rPr>
              <a:t>Change the bounds at which the sensors turn on (as an admin)</a:t>
            </a:r>
            <a:endParaRPr>
              <a:solidFill>
                <a:srgbClr val="FFFFFF"/>
              </a:solidFill>
            </a:endParaRPr>
          </a:p>
        </p:txBody>
      </p:sp>
      <p:sp>
        <p:nvSpPr>
          <p:cNvPr id="206" name="Google Shape;20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07" name="Google Shape;207;p34"/>
          <p:cNvPicPr preferRelativeResize="0"/>
          <p:nvPr/>
        </p:nvPicPr>
        <p:blipFill>
          <a:blip r:embed="rId3">
            <a:alphaModFix/>
          </a:blip>
          <a:stretch>
            <a:fillRect/>
          </a:stretch>
        </p:blipFill>
        <p:spPr>
          <a:xfrm>
            <a:off x="311700" y="1535500"/>
            <a:ext cx="8520600" cy="1571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 - 3</a:t>
            </a:r>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FFFFFF"/>
                </a:solidFill>
              </a:rPr>
              <a:t>Turn the leds on/off until you reset them</a:t>
            </a:r>
            <a:endParaRPr>
              <a:solidFill>
                <a:srgbClr val="FFFFFF"/>
              </a:solidFill>
            </a:endParaRPr>
          </a:p>
        </p:txBody>
      </p:sp>
      <p:sp>
        <p:nvSpPr>
          <p:cNvPr id="214" name="Google Shape;21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15" name="Google Shape;215;p35"/>
          <p:cNvPicPr preferRelativeResize="0"/>
          <p:nvPr/>
        </p:nvPicPr>
        <p:blipFill>
          <a:blip r:embed="rId3">
            <a:alphaModFix/>
          </a:blip>
          <a:stretch>
            <a:fillRect/>
          </a:stretch>
        </p:blipFill>
        <p:spPr>
          <a:xfrm>
            <a:off x="231325" y="1497825"/>
            <a:ext cx="8681350" cy="1557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 - 4</a:t>
            </a:r>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FFFFFF"/>
                </a:solidFill>
              </a:rPr>
              <a:t>Know who turned leds on/off using PHP sessions</a:t>
            </a:r>
            <a:endParaRPr>
              <a:solidFill>
                <a:srgbClr val="FFFFFF"/>
              </a:solidFill>
            </a:endParaRPr>
          </a:p>
        </p:txBody>
      </p:sp>
      <p:sp>
        <p:nvSpPr>
          <p:cNvPr id="222" name="Google Shape;22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23" name="Google Shape;223;p36"/>
          <p:cNvPicPr preferRelativeResize="0"/>
          <p:nvPr/>
        </p:nvPicPr>
        <p:blipFill>
          <a:blip r:embed="rId3">
            <a:alphaModFix/>
          </a:blip>
          <a:stretch>
            <a:fillRect/>
          </a:stretch>
        </p:blipFill>
        <p:spPr>
          <a:xfrm>
            <a:off x="311700" y="1532875"/>
            <a:ext cx="8655001" cy="1739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 - 5</a:t>
            </a:r>
            <a:endParaRPr/>
          </a:p>
        </p:txBody>
      </p:sp>
      <p:sp>
        <p:nvSpPr>
          <p:cNvPr id="229" name="Google Shape;229;p37"/>
          <p:cNvSpPr txBox="1"/>
          <p:nvPr>
            <p:ph idx="1" type="body"/>
          </p:nvPr>
        </p:nvSpPr>
        <p:spPr>
          <a:xfrm>
            <a:off x="311700" y="1152475"/>
            <a:ext cx="383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FFFFFF"/>
                </a:solidFill>
              </a:rPr>
              <a:t>With the help of bootstrap, the website is mobile-ready</a:t>
            </a:r>
            <a:endParaRPr>
              <a:solidFill>
                <a:srgbClr val="FFFFFF"/>
              </a:solidFill>
            </a:endParaRPr>
          </a:p>
        </p:txBody>
      </p:sp>
      <p:sp>
        <p:nvSpPr>
          <p:cNvPr id="230" name="Google Shape;230;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31" name="Google Shape;231;p37"/>
          <p:cNvPicPr preferRelativeResize="0"/>
          <p:nvPr/>
        </p:nvPicPr>
        <p:blipFill>
          <a:blip r:embed="rId3">
            <a:alphaModFix/>
          </a:blip>
          <a:stretch>
            <a:fillRect/>
          </a:stretch>
        </p:blipFill>
        <p:spPr>
          <a:xfrm>
            <a:off x="4498825" y="445025"/>
            <a:ext cx="3898075" cy="43232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 - 6</a:t>
            </a:r>
            <a:endParaRPr/>
          </a:p>
        </p:txBody>
      </p:sp>
      <p:sp>
        <p:nvSpPr>
          <p:cNvPr id="237" name="Google Shape;237;p38"/>
          <p:cNvSpPr txBox="1"/>
          <p:nvPr>
            <p:ph idx="1" type="body"/>
          </p:nvPr>
        </p:nvSpPr>
        <p:spPr>
          <a:xfrm>
            <a:off x="311700" y="1152475"/>
            <a:ext cx="840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FFFFFF"/>
                </a:solidFill>
              </a:rPr>
              <a:t>See the current set bounds as any user (e.g. here the temperature has to be higher than 20°C to turn on).</a:t>
            </a:r>
            <a:endParaRPr>
              <a:solidFill>
                <a:srgbClr val="FFFFFF"/>
              </a:solidFill>
            </a:endParaRPr>
          </a:p>
        </p:txBody>
      </p:sp>
      <p:sp>
        <p:nvSpPr>
          <p:cNvPr id="238" name="Google Shape;23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39" name="Google Shape;239;p38"/>
          <p:cNvPicPr preferRelativeResize="0"/>
          <p:nvPr/>
        </p:nvPicPr>
        <p:blipFill>
          <a:blip r:embed="rId3">
            <a:alphaModFix/>
          </a:blip>
          <a:stretch>
            <a:fillRect/>
          </a:stretch>
        </p:blipFill>
        <p:spPr>
          <a:xfrm>
            <a:off x="381775" y="2079425"/>
            <a:ext cx="2531475" cy="1428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490250" y="450150"/>
            <a:ext cx="8402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Thank you for your attention!</a:t>
            </a:r>
            <a:endParaRPr/>
          </a:p>
        </p:txBody>
      </p:sp>
      <p:sp>
        <p:nvSpPr>
          <p:cNvPr id="245" name="Google Shape;24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3244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we’ll talk about:</a:t>
            </a:r>
            <a:endParaRPr/>
          </a:p>
        </p:txBody>
      </p:sp>
      <p:sp>
        <p:nvSpPr>
          <p:cNvPr id="69" name="Google Shape;69;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GB"/>
              <a:t>What tech we’ve used</a:t>
            </a:r>
            <a:endParaRPr/>
          </a:p>
          <a:p>
            <a:pPr indent="-304800" lvl="0" marL="457200" rtl="0" algn="l">
              <a:spcBef>
                <a:spcPts val="0"/>
              </a:spcBef>
              <a:spcAft>
                <a:spcPts val="0"/>
              </a:spcAft>
              <a:buSzPts val="1200"/>
              <a:buChar char="-"/>
            </a:pPr>
            <a:r>
              <a:rPr lang="en-GB"/>
              <a:t>Sensors</a:t>
            </a:r>
            <a:endParaRPr/>
          </a:p>
          <a:p>
            <a:pPr indent="-304800" lvl="0" marL="457200" rtl="0" algn="l">
              <a:spcBef>
                <a:spcPts val="0"/>
              </a:spcBef>
              <a:spcAft>
                <a:spcPts val="0"/>
              </a:spcAft>
              <a:buSzPts val="1200"/>
              <a:buChar char="-"/>
            </a:pPr>
            <a:r>
              <a:rPr lang="en-GB"/>
              <a:t>Logic</a:t>
            </a:r>
            <a:endParaRPr/>
          </a:p>
          <a:p>
            <a:pPr indent="-304800" lvl="0" marL="457200" rtl="0" algn="l">
              <a:spcBef>
                <a:spcPts val="0"/>
              </a:spcBef>
              <a:spcAft>
                <a:spcPts val="0"/>
              </a:spcAft>
              <a:buSzPts val="1200"/>
              <a:buChar char="-"/>
            </a:pPr>
            <a:r>
              <a:rPr lang="en-GB"/>
              <a:t>Website architecture</a:t>
            </a:r>
            <a:endParaRPr/>
          </a:p>
          <a:p>
            <a:pPr indent="-304800" lvl="0" marL="457200" rtl="0" algn="l">
              <a:spcBef>
                <a:spcPts val="0"/>
              </a:spcBef>
              <a:spcAft>
                <a:spcPts val="0"/>
              </a:spcAft>
              <a:buSzPts val="1200"/>
              <a:buChar char="-"/>
            </a:pPr>
            <a:r>
              <a:rPr lang="en-GB"/>
              <a:t>Database</a:t>
            </a:r>
            <a:endParaRPr/>
          </a:p>
          <a:p>
            <a:pPr indent="-304800" lvl="0" marL="457200" rtl="0" algn="l">
              <a:spcBef>
                <a:spcPts val="0"/>
              </a:spcBef>
              <a:spcAft>
                <a:spcPts val="0"/>
              </a:spcAft>
              <a:buSzPts val="1200"/>
              <a:buChar char="-"/>
            </a:pPr>
            <a:r>
              <a:rPr lang="en-GB"/>
              <a:t>Front - end</a:t>
            </a:r>
            <a:endParaRPr/>
          </a:p>
          <a:p>
            <a:pPr indent="-304800" lvl="0" marL="457200" rtl="0" algn="l">
              <a:spcBef>
                <a:spcPts val="0"/>
              </a:spcBef>
              <a:spcAft>
                <a:spcPts val="0"/>
              </a:spcAft>
              <a:buSzPts val="1200"/>
              <a:buChar char="-"/>
            </a:pPr>
            <a:r>
              <a:rPr lang="en-GB"/>
              <a:t>Back - end:</a:t>
            </a:r>
            <a:endParaRPr/>
          </a:p>
          <a:p>
            <a:pPr indent="-304800" lvl="1" marL="914400" rtl="0" algn="l">
              <a:spcBef>
                <a:spcPts val="0"/>
              </a:spcBef>
              <a:spcAft>
                <a:spcPts val="0"/>
              </a:spcAft>
              <a:buSzPts val="1200"/>
              <a:buChar char="-"/>
            </a:pPr>
            <a:r>
              <a:rPr lang="en-GB"/>
              <a:t>Python</a:t>
            </a:r>
            <a:endParaRPr/>
          </a:p>
          <a:p>
            <a:pPr indent="-304800" lvl="1" marL="914400" rtl="0" algn="l">
              <a:spcBef>
                <a:spcPts val="0"/>
              </a:spcBef>
              <a:spcAft>
                <a:spcPts val="0"/>
              </a:spcAft>
              <a:buSzPts val="1200"/>
              <a:buChar char="-"/>
            </a:pPr>
            <a:r>
              <a:rPr lang="en-GB"/>
              <a:t>PHP sessions</a:t>
            </a:r>
            <a:endParaRPr/>
          </a:p>
          <a:p>
            <a:pPr indent="-304800" lvl="1" marL="914400" rtl="0" algn="l">
              <a:spcBef>
                <a:spcPts val="0"/>
              </a:spcBef>
              <a:spcAft>
                <a:spcPts val="0"/>
              </a:spcAft>
              <a:buSzPts val="1200"/>
              <a:buChar char="-"/>
            </a:pPr>
            <a:r>
              <a:rPr lang="en-GB"/>
              <a:t>Cookies</a:t>
            </a:r>
            <a:endParaRPr/>
          </a:p>
          <a:p>
            <a:pPr indent="-304800" lvl="0" marL="457200" rtl="0" algn="l">
              <a:spcBef>
                <a:spcPts val="0"/>
              </a:spcBef>
              <a:spcAft>
                <a:spcPts val="0"/>
              </a:spcAft>
              <a:buSzPts val="1200"/>
              <a:buChar char="-"/>
            </a:pPr>
            <a:r>
              <a:rPr lang="en-GB"/>
              <a:t>Use cases</a:t>
            </a:r>
            <a:endParaRPr/>
          </a:p>
          <a:p>
            <a:pPr indent="-304800" lvl="0" marL="457200" rtl="0" algn="l">
              <a:spcBef>
                <a:spcPts val="0"/>
              </a:spcBef>
              <a:spcAft>
                <a:spcPts val="0"/>
              </a:spcAft>
              <a:buSzPts val="1200"/>
              <a:buChar char="-"/>
            </a:pPr>
            <a:r>
              <a:rPr lang="en-GB"/>
              <a:t>Features</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Tech we’ve used</a:t>
            </a:r>
            <a:endParaRPr/>
          </a:p>
        </p:txBody>
      </p:sp>
      <p:sp>
        <p:nvSpPr>
          <p:cNvPr id="76" name="Google Shape;76;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Front-End:</a:t>
            </a:r>
            <a:endParaRPr/>
          </a:p>
          <a:p>
            <a:pPr indent="-317500" lvl="0" marL="457200" rtl="0" algn="l">
              <a:spcBef>
                <a:spcPts val="1600"/>
              </a:spcBef>
              <a:spcAft>
                <a:spcPts val="0"/>
              </a:spcAft>
              <a:buSzPts val="1400"/>
              <a:buChar char="-"/>
            </a:pPr>
            <a:r>
              <a:rPr lang="en-GB"/>
              <a:t>HTML</a:t>
            </a:r>
            <a:endParaRPr/>
          </a:p>
          <a:p>
            <a:pPr indent="-317500" lvl="0" marL="457200" rtl="0" algn="l">
              <a:spcBef>
                <a:spcPts val="0"/>
              </a:spcBef>
              <a:spcAft>
                <a:spcPts val="0"/>
              </a:spcAft>
              <a:buSzPts val="1400"/>
              <a:buChar char="-"/>
            </a:pPr>
            <a:r>
              <a:rPr lang="en-GB"/>
              <a:t>CSS</a:t>
            </a:r>
            <a:endParaRPr/>
          </a:p>
          <a:p>
            <a:pPr indent="-317500" lvl="0" marL="457200" rtl="0" algn="l">
              <a:spcBef>
                <a:spcPts val="0"/>
              </a:spcBef>
              <a:spcAft>
                <a:spcPts val="0"/>
              </a:spcAft>
              <a:buSzPts val="1400"/>
              <a:buChar char="-"/>
            </a:pPr>
            <a:r>
              <a:rPr lang="en-GB"/>
              <a:t>Bootstrap</a:t>
            </a:r>
            <a:endParaRPr/>
          </a:p>
        </p:txBody>
      </p:sp>
      <p:sp>
        <p:nvSpPr>
          <p:cNvPr id="77" name="Google Shape;77;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Back-End:</a:t>
            </a:r>
            <a:endParaRPr/>
          </a:p>
          <a:p>
            <a:pPr indent="-317500" lvl="0" marL="457200" rtl="0" algn="l">
              <a:spcBef>
                <a:spcPts val="1600"/>
              </a:spcBef>
              <a:spcAft>
                <a:spcPts val="0"/>
              </a:spcAft>
              <a:buSzPts val="1400"/>
              <a:buChar char="-"/>
            </a:pPr>
            <a:r>
              <a:rPr lang="en-GB"/>
              <a:t>Apache2</a:t>
            </a:r>
            <a:endParaRPr/>
          </a:p>
          <a:p>
            <a:pPr indent="-317500" lvl="0" marL="457200" rtl="0" algn="l">
              <a:spcBef>
                <a:spcPts val="0"/>
              </a:spcBef>
              <a:spcAft>
                <a:spcPts val="0"/>
              </a:spcAft>
              <a:buSzPts val="1400"/>
              <a:buChar char="-"/>
            </a:pPr>
            <a:r>
              <a:rPr lang="en-GB"/>
              <a:t>PHP</a:t>
            </a:r>
            <a:endParaRPr/>
          </a:p>
          <a:p>
            <a:pPr indent="-317500" lvl="0" marL="457200" rtl="0" algn="l">
              <a:spcBef>
                <a:spcPts val="0"/>
              </a:spcBef>
              <a:spcAft>
                <a:spcPts val="0"/>
              </a:spcAft>
              <a:buSzPts val="1400"/>
              <a:buChar char="-"/>
            </a:pPr>
            <a:r>
              <a:rPr lang="en-GB"/>
              <a:t>MYSQL</a:t>
            </a:r>
            <a:endParaRPr/>
          </a:p>
          <a:p>
            <a:pPr indent="-317500" lvl="0" marL="457200" rtl="0" algn="l">
              <a:spcBef>
                <a:spcPts val="0"/>
              </a:spcBef>
              <a:spcAft>
                <a:spcPts val="0"/>
              </a:spcAft>
              <a:buSzPts val="1400"/>
              <a:buChar char="-"/>
            </a:pPr>
            <a:r>
              <a:rPr lang="en-GB"/>
              <a:t>Python 3</a:t>
            </a:r>
            <a:endParaRPr/>
          </a:p>
          <a:p>
            <a:pPr indent="-317500" lvl="0" marL="457200" rtl="0" algn="l">
              <a:spcBef>
                <a:spcPts val="0"/>
              </a:spcBef>
              <a:spcAft>
                <a:spcPts val="0"/>
              </a:spcAft>
              <a:buSzPts val="1400"/>
              <a:buChar char="-"/>
            </a:pPr>
            <a:r>
              <a:rPr lang="en-GB"/>
              <a:t>Javascript</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Sensors - BH1750</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a light sensor. It has a lux meter which can measure the light’s intensity without calculations.</a:t>
            </a:r>
            <a:endParaRPr/>
          </a:p>
          <a:p>
            <a:pPr indent="0" lvl="0" marL="0" rtl="0" algn="l">
              <a:spcBef>
                <a:spcPts val="1600"/>
              </a:spcBef>
              <a:spcAft>
                <a:spcPts val="0"/>
              </a:spcAft>
              <a:buNone/>
            </a:pPr>
            <a:r>
              <a:rPr lang="en-GB"/>
              <a:t>We can say, for example, that when the light sensor reads more than 5lx we should turn on the lamp in the room because it’s dark. (for reference, 0lx means complete darkness).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t>
            </a:r>
            <a:r>
              <a:rPr lang="en-GB"/>
              <a:t>ensors - BME280</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BME280 is as combined digital humidity, pressure and temperature sensor based on proven sensing principles.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Here’s an example of a reading from the sensor:</a:t>
            </a:r>
            <a:endParaRPr/>
          </a:p>
          <a:p>
            <a:pPr indent="-342900" lvl="0" marL="457200" rtl="0" algn="l">
              <a:spcBef>
                <a:spcPts val="1600"/>
              </a:spcBef>
              <a:spcAft>
                <a:spcPts val="0"/>
              </a:spcAft>
              <a:buSzPts val="1800"/>
              <a:buChar char="●"/>
            </a:pPr>
            <a:r>
              <a:rPr lang="en-GB"/>
              <a:t>humidity level 83.7%</a:t>
            </a:r>
            <a:endParaRPr/>
          </a:p>
          <a:p>
            <a:pPr indent="-342900" lvl="0" marL="457200" rtl="0" algn="l">
              <a:spcBef>
                <a:spcPts val="0"/>
              </a:spcBef>
              <a:spcAft>
                <a:spcPts val="0"/>
              </a:spcAft>
              <a:buSzPts val="1800"/>
              <a:buChar char="●"/>
            </a:pPr>
            <a:r>
              <a:rPr lang="en-GB"/>
              <a:t>pressure level 999.1 hPa</a:t>
            </a:r>
            <a:endParaRPr/>
          </a:p>
          <a:p>
            <a:pPr indent="-342900" lvl="0" marL="457200" rtl="0" algn="l">
              <a:spcBef>
                <a:spcPts val="0"/>
              </a:spcBef>
              <a:spcAft>
                <a:spcPts val="0"/>
              </a:spcAft>
              <a:buSzPts val="1800"/>
              <a:buChar char="●"/>
            </a:pPr>
            <a:r>
              <a:rPr lang="en-GB"/>
              <a:t>temperature 24.4C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The logic</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0" y="424513"/>
            <a:ext cx="9144001" cy="4294470"/>
          </a:xfrm>
          <a:prstGeom prst="rect">
            <a:avLst/>
          </a:prstGeom>
          <a:noFill/>
          <a:ln>
            <a:noFill/>
          </a:ln>
        </p:spPr>
      </p:pic>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solidFill>
                  <a:srgbClr val="FFFFFF"/>
                </a:solidFill>
              </a:rPr>
              <a:t>The python script outputs the data we need every few seconds in a file(to avoid data repetition in the datasets table when using the site rapidly).</a:t>
            </a:r>
            <a:endParaRPr sz="1800">
              <a:solidFill>
                <a:srgbClr val="FFFFFF"/>
              </a:solidFill>
            </a:endParaRPr>
          </a:p>
          <a:p>
            <a:pPr indent="0" lvl="0" marL="0" rtl="0" algn="l">
              <a:lnSpc>
                <a:spcPct val="115000"/>
              </a:lnSpc>
              <a:spcBef>
                <a:spcPts val="0"/>
              </a:spcBef>
              <a:spcAft>
                <a:spcPts val="0"/>
              </a:spcAft>
              <a:buNone/>
            </a:pPr>
            <a:r>
              <a:rPr lang="en-GB" sz="1800">
                <a:solidFill>
                  <a:srgbClr val="FFFFFF"/>
                </a:solidFill>
              </a:rPr>
              <a:t>Then, using PHP we put that data in a table in the local database, and then we show the table on the page.</a:t>
            </a:r>
            <a:endParaRPr sz="1800">
              <a:solidFill>
                <a:srgbClr val="FFFFFF"/>
              </a:solidFill>
            </a:endParaRPr>
          </a:p>
          <a:p>
            <a:pPr indent="0" lvl="0" marL="0" rtl="0" algn="l">
              <a:lnSpc>
                <a:spcPct val="115000"/>
              </a:lnSpc>
              <a:spcBef>
                <a:spcPts val="0"/>
              </a:spcBef>
              <a:spcAft>
                <a:spcPts val="0"/>
              </a:spcAft>
              <a:buNone/>
            </a:pPr>
            <a:r>
              <a:rPr lang="en-GB" sz="1800">
                <a:solidFill>
                  <a:srgbClr val="FFFFFF"/>
                </a:solidFill>
              </a:rPr>
              <a:t>The website compares the most recently read data from the table with the bounds set by admin and decides if the LEDs should turn on or off.</a:t>
            </a:r>
            <a:endParaRPr sz="1800">
              <a:solidFill>
                <a:srgbClr val="FFFFFF"/>
              </a:solidFill>
            </a:endParaRPr>
          </a:p>
          <a:p>
            <a:pPr indent="0" lvl="0" marL="0" rtl="0" algn="l">
              <a:lnSpc>
                <a:spcPct val="115000"/>
              </a:lnSpc>
              <a:spcBef>
                <a:spcPts val="0"/>
              </a:spcBef>
              <a:spcAft>
                <a:spcPts val="0"/>
              </a:spcAft>
              <a:buNone/>
            </a:pPr>
            <a:r>
              <a:rPr lang="en-GB" sz="1800">
                <a:solidFill>
                  <a:srgbClr val="FFFFFF"/>
                </a:solidFill>
              </a:rPr>
              <a:t>Data is inserted into the table every time the page refreshes, so we told the page to refresh every 300 seconds (5 minutes).</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spcBef>
                <a:spcPts val="1600"/>
              </a:spcBef>
              <a:spcAft>
                <a:spcPts val="0"/>
              </a:spcAft>
              <a:buNone/>
            </a:pPr>
            <a:r>
              <a:t/>
            </a:r>
            <a:endParaRPr/>
          </a:p>
        </p:txBody>
      </p:sp>
      <p:sp>
        <p:nvSpPr>
          <p:cNvPr id="110" name="Google Shape;11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