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7" r:id="rId2"/>
    <p:sldId id="258" r:id="rId3"/>
    <p:sldId id="283" r:id="rId4"/>
    <p:sldId id="260" r:id="rId5"/>
    <p:sldId id="261" r:id="rId6"/>
    <p:sldId id="268" r:id="rId7"/>
    <p:sldId id="284" r:id="rId8"/>
    <p:sldId id="285" r:id="rId9"/>
    <p:sldId id="287" r:id="rId10"/>
    <p:sldId id="286" r:id="rId11"/>
    <p:sldId id="290" r:id="rId12"/>
    <p:sldId id="288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9144000" cy="5143500" type="screen16x9"/>
  <p:notesSz cx="6858000" cy="9144000"/>
  <p:embeddedFontLst>
    <p:embeddedFont>
      <p:font typeface="Audiowide" panose="02000503000000020004" pitchFamily="2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JetBrains Mono" panose="020B060402020202020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0">
          <p15:clr>
            <a:srgbClr val="9AA0A6"/>
          </p15:clr>
        </p15:guide>
        <p15:guide id="4" orient="horz" pos="80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7" d="100"/>
          <a:sy n="187" d="100"/>
        </p:scale>
        <p:origin x="162" y="432"/>
      </p:cViewPr>
      <p:guideLst>
        <p:guide orient="horz" pos="1620"/>
        <p:guide pos="2880"/>
        <p:guide orient="horz" pos="340"/>
        <p:guide orient="horz"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84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753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47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530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599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101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272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41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229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55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774267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774267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6ca564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36ca5646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6ca564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6ca564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d482984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ad482984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36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690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2d16c387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2d16c387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0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983" y="1355320"/>
            <a:ext cx="4380033" cy="11192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o-RO" b="0" i="0" dirty="0">
                <a:ln>
                  <a:noFill/>
                </a:ln>
                <a:gradFill>
                  <a:gsLst>
                    <a:gs pos="0">
                      <a:srgbClr val="3177EE"/>
                    </a:gs>
                    <a:gs pos="100000">
                      <a:srgbClr val="113D8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Audiowide"/>
              </a:rPr>
              <a:t>Angular Basics</a:t>
            </a:r>
            <a:endParaRPr b="0" i="0" dirty="0">
              <a:ln>
                <a:noFill/>
              </a:ln>
              <a:gradFill>
                <a:gsLst>
                  <a:gs pos="0">
                    <a:srgbClr val="3177EE"/>
                  </a:gs>
                  <a:gs pos="100000">
                    <a:srgbClr val="113D8A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Audiowid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C31D5F-3B77-44E1-A6DE-9813760F280F}"/>
              </a:ext>
            </a:extLst>
          </p:cNvPr>
          <p:cNvSpPr/>
          <p:nvPr/>
        </p:nvSpPr>
        <p:spPr>
          <a:xfrm>
            <a:off x="5271719" y="2741680"/>
            <a:ext cx="325011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Getting </a:t>
            </a:r>
            <a:r>
              <a:rPr lang="ro-R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started with Typescript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28605-488E-4271-893B-68F254C600DC}"/>
              </a:ext>
            </a:extLst>
          </p:cNvPr>
          <p:cNvSpPr/>
          <p:nvPr/>
        </p:nvSpPr>
        <p:spPr>
          <a:xfrm>
            <a:off x="0" y="4804946"/>
            <a:ext cx="220272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1 – 04.11.2021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Typescript Types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61;p25">
            <a:extLst>
              <a:ext uri="{FF2B5EF4-FFF2-40B4-BE49-F238E27FC236}">
                <a16:creationId xmlns:a16="http://schemas.microsoft.com/office/drawing/2014/main" id="{70779E09-B4DA-4501-AB55-5250CC2D9EAB}"/>
              </a:ext>
            </a:extLst>
          </p:cNvPr>
          <p:cNvSpPr txBox="1"/>
          <p:nvPr/>
        </p:nvSpPr>
        <p:spPr>
          <a:xfrm>
            <a:off x="311700" y="964537"/>
            <a:ext cx="6843244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Most common types: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any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Number (int, double, unsigned from C)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Arrays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Enums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Objects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Function return types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A009A-F6D8-4ED8-9D5F-17955CEE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070" y="820555"/>
            <a:ext cx="2536614" cy="35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7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Objects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61;p25">
            <a:extLst>
              <a:ext uri="{FF2B5EF4-FFF2-40B4-BE49-F238E27FC236}">
                <a16:creationId xmlns:a16="http://schemas.microsoft.com/office/drawing/2014/main" id="{70779E09-B4DA-4501-AB55-5250CC2D9EAB}"/>
              </a:ext>
            </a:extLst>
          </p:cNvPr>
          <p:cNvSpPr txBox="1"/>
          <p:nvPr/>
        </p:nvSpPr>
        <p:spPr>
          <a:xfrm>
            <a:off x="311700" y="964537"/>
            <a:ext cx="5386803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TypeScript object is: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fundamental data type that is used to pass around data in a group form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use it to </a:t>
            </a:r>
            <a:r>
              <a: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 data 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 a structure that we can more easily use in our programs.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Very easy to use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has no rules regarding what members can have =&gt; we have no control on what data we expect =&gt; easy to </a:t>
            </a:r>
            <a:r>
              <a: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break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 complex program.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70" name="Picture 2" descr="javascript where everythings an object and the types don&amp;#39;t matter - drew  carey whose line is it anyway | Meme Generator">
            <a:extLst>
              <a:ext uri="{FF2B5EF4-FFF2-40B4-BE49-F238E27FC236}">
                <a16:creationId xmlns:a16="http://schemas.microsoft.com/office/drawing/2014/main" id="{6747C24B-2B56-4C71-B56F-C8F2764F4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45" y="1328492"/>
            <a:ext cx="2486516" cy="248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3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61;p25">
            <a:extLst>
              <a:ext uri="{FF2B5EF4-FFF2-40B4-BE49-F238E27FC236}">
                <a16:creationId xmlns:a16="http://schemas.microsoft.com/office/drawing/2014/main" id="{70779E09-B4DA-4501-AB55-5250CC2D9EAB}"/>
              </a:ext>
            </a:extLst>
          </p:cNvPr>
          <p:cNvSpPr txBox="1"/>
          <p:nvPr/>
        </p:nvSpPr>
        <p:spPr>
          <a:xfrm>
            <a:off x="311700" y="964537"/>
            <a:ext cx="5250114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are interfaces?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way to create complex data types in a typescript environment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way to avoid errors regarding object data accessing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Protects us against undefined data accessing in objects. 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46" name="Picture 2" descr="May be an image of 1 person">
            <a:extLst>
              <a:ext uri="{FF2B5EF4-FFF2-40B4-BE49-F238E27FC236}">
                <a16:creationId xmlns:a16="http://schemas.microsoft.com/office/drawing/2014/main" id="{A3499E86-3697-49D4-874D-DC269841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871" y="964537"/>
            <a:ext cx="2756145" cy="305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6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61;p25">
            <a:extLst>
              <a:ext uri="{FF2B5EF4-FFF2-40B4-BE49-F238E27FC236}">
                <a16:creationId xmlns:a16="http://schemas.microsoft.com/office/drawing/2014/main" id="{EB2A7A29-5638-49BD-8263-535F0A9437BE}"/>
              </a:ext>
            </a:extLst>
          </p:cNvPr>
          <p:cNvSpPr txBox="1"/>
          <p:nvPr/>
        </p:nvSpPr>
        <p:spPr>
          <a:xfrm>
            <a:off x="311700" y="834770"/>
            <a:ext cx="5250114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say we have the following function. What problems can arise?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75C17-5747-4F7E-9C60-EAA6C6B0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30" y="1735001"/>
            <a:ext cx="3150311" cy="678880"/>
          </a:xfrm>
          <a:prstGeom prst="rect">
            <a:avLst/>
          </a:prstGeom>
        </p:spPr>
      </p:pic>
      <p:sp>
        <p:nvSpPr>
          <p:cNvPr id="7" name="Google Shape;161;p25">
            <a:extLst>
              <a:ext uri="{FF2B5EF4-FFF2-40B4-BE49-F238E27FC236}">
                <a16:creationId xmlns:a16="http://schemas.microsoft.com/office/drawing/2014/main" id="{6D5AD353-D010-480D-B403-2D25D032CD4F}"/>
              </a:ext>
            </a:extLst>
          </p:cNvPr>
          <p:cNvSpPr txBox="1"/>
          <p:nvPr/>
        </p:nvSpPr>
        <p:spPr>
          <a:xfrm>
            <a:off x="5086946" y="1896584"/>
            <a:ext cx="304485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Not the best output &amp; no errors: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61;p25">
            <a:extLst>
              <a:ext uri="{FF2B5EF4-FFF2-40B4-BE49-F238E27FC236}">
                <a16:creationId xmlns:a16="http://schemas.microsoft.com/office/drawing/2014/main" id="{B07B2616-5882-40D0-8E0D-1EC2AAEBB626}"/>
              </a:ext>
            </a:extLst>
          </p:cNvPr>
          <p:cNvSpPr txBox="1"/>
          <p:nvPr/>
        </p:nvSpPr>
        <p:spPr>
          <a:xfrm>
            <a:off x="311700" y="2538810"/>
            <a:ext cx="5250114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have the following function calls: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88CC8-6F3B-425C-84C9-F1547E2CA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470" y="2436996"/>
            <a:ext cx="4967811" cy="746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9C8F66-CE02-467F-ACB6-3A8FE1A80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30" y="3024372"/>
            <a:ext cx="325800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0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61;p25">
            <a:extLst>
              <a:ext uri="{FF2B5EF4-FFF2-40B4-BE49-F238E27FC236}">
                <a16:creationId xmlns:a16="http://schemas.microsoft.com/office/drawing/2014/main" id="{EB2A7A29-5638-49BD-8263-535F0A9437BE}"/>
              </a:ext>
            </a:extLst>
          </p:cNvPr>
          <p:cNvSpPr txBox="1"/>
          <p:nvPr/>
        </p:nvSpPr>
        <p:spPr>
          <a:xfrm>
            <a:off x="311700" y="834770"/>
            <a:ext cx="5250114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fix is simple, make an interface: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76E25-3362-48C2-9BBE-DE94D9A68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09" y="1299117"/>
            <a:ext cx="2219635" cy="905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9AC707-D6F8-4ECC-8690-39C9B0E5F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21" y="2888017"/>
            <a:ext cx="7311758" cy="1498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7BDFF6-F9E9-4880-8A67-83C5A6452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437" y="1634874"/>
            <a:ext cx="3947612" cy="9368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AA7F1E-9BBC-47D4-A0F3-6DEA58982952}"/>
              </a:ext>
            </a:extLst>
          </p:cNvPr>
          <p:cNvCxnSpPr>
            <a:cxnSpLocks/>
          </p:cNvCxnSpPr>
          <p:nvPr/>
        </p:nvCxnSpPr>
        <p:spPr>
          <a:xfrm>
            <a:off x="3077852" y="1401126"/>
            <a:ext cx="4062952" cy="350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B65DF3-43B2-43CC-B2ED-FF297ADEA3C2}"/>
              </a:ext>
            </a:extLst>
          </p:cNvPr>
          <p:cNvCxnSpPr>
            <a:cxnSpLocks/>
          </p:cNvCxnSpPr>
          <p:nvPr/>
        </p:nvCxnSpPr>
        <p:spPr>
          <a:xfrm flipH="1">
            <a:off x="2795047" y="2255483"/>
            <a:ext cx="3827283" cy="1382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61;p25">
            <a:extLst>
              <a:ext uri="{FF2B5EF4-FFF2-40B4-BE49-F238E27FC236}">
                <a16:creationId xmlns:a16="http://schemas.microsoft.com/office/drawing/2014/main" id="{EB2A7A29-5638-49BD-8263-535F0A9437BE}"/>
              </a:ext>
            </a:extLst>
          </p:cNvPr>
          <p:cNvSpPr txBox="1"/>
          <p:nvPr/>
        </p:nvSpPr>
        <p:spPr>
          <a:xfrm>
            <a:off x="311700" y="834770"/>
            <a:ext cx="4485069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Classes are a smart way to group data and functionality in one place.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create out Point class and give it some functionality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A883-8C17-4E7F-BBFF-57AF356E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257" y="1291914"/>
            <a:ext cx="4755168" cy="2826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F313F-0EBF-4E6A-A891-5FAF9D4E7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68" y="3096010"/>
            <a:ext cx="2674847" cy="8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61;p25">
            <a:extLst>
              <a:ext uri="{FF2B5EF4-FFF2-40B4-BE49-F238E27FC236}">
                <a16:creationId xmlns:a16="http://schemas.microsoft.com/office/drawing/2014/main" id="{EB2A7A29-5638-49BD-8263-535F0A9437BE}"/>
              </a:ext>
            </a:extLst>
          </p:cNvPr>
          <p:cNvSpPr txBox="1"/>
          <p:nvPr/>
        </p:nvSpPr>
        <p:spPr>
          <a:xfrm>
            <a:off x="194207" y="839879"/>
            <a:ext cx="458212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Like other languages with object-oriented features, classes in JavaScript can inherit from base classes.</a:t>
            </a: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18" name="Picture 2" descr="java - How inheritance works in java - devRant">
            <a:extLst>
              <a:ext uri="{FF2B5EF4-FFF2-40B4-BE49-F238E27FC236}">
                <a16:creationId xmlns:a16="http://schemas.microsoft.com/office/drawing/2014/main" id="{9D9B5150-BB00-4952-B198-2B9561907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1"/>
          <a:stretch/>
        </p:blipFill>
        <p:spPr bwMode="auto">
          <a:xfrm>
            <a:off x="5324484" y="1078554"/>
            <a:ext cx="3191392" cy="298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1;p25">
            <a:extLst>
              <a:ext uri="{FF2B5EF4-FFF2-40B4-BE49-F238E27FC236}">
                <a16:creationId xmlns:a16="http://schemas.microsoft.com/office/drawing/2014/main" id="{9A884A27-DEDD-411F-B153-848A9AC989E3}"/>
              </a:ext>
            </a:extLst>
          </p:cNvPr>
          <p:cNvSpPr txBox="1"/>
          <p:nvPr/>
        </p:nvSpPr>
        <p:spPr>
          <a:xfrm>
            <a:off x="311700" y="2285000"/>
            <a:ext cx="4582128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There are 2 big methods of inheritance: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Extending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 class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Implementing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 interface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Knowing this let’s extend our Point class.</a:t>
            </a:r>
          </a:p>
        </p:txBody>
      </p:sp>
    </p:spTree>
    <p:extLst>
      <p:ext uri="{BB962C8B-B14F-4D97-AF65-F5344CB8AC3E}">
        <p14:creationId xmlns:p14="http://schemas.microsoft.com/office/powerpoint/2010/main" val="90066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61;p25">
            <a:extLst>
              <a:ext uri="{FF2B5EF4-FFF2-40B4-BE49-F238E27FC236}">
                <a16:creationId xmlns:a16="http://schemas.microsoft.com/office/drawing/2014/main" id="{EB2A7A29-5638-49BD-8263-535F0A9437BE}"/>
              </a:ext>
            </a:extLst>
          </p:cNvPr>
          <p:cNvSpPr txBox="1"/>
          <p:nvPr/>
        </p:nvSpPr>
        <p:spPr>
          <a:xfrm>
            <a:off x="194207" y="839879"/>
            <a:ext cx="4582128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Your changes should look something like this:</a:t>
            </a: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4C4F2-AD07-45A9-9127-9CA91C67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30" y="1723952"/>
            <a:ext cx="3978849" cy="1299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F0F7A-97E5-4CA9-BB3E-3346C3CCA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902" y="158728"/>
            <a:ext cx="3876689" cy="3558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604A6-5EB1-4886-B515-4F7BF0EFA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461" y="4024704"/>
            <a:ext cx="5077077" cy="6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4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Imports &amp; Exports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61;p25">
            <a:extLst>
              <a:ext uri="{FF2B5EF4-FFF2-40B4-BE49-F238E27FC236}">
                <a16:creationId xmlns:a16="http://schemas.microsoft.com/office/drawing/2014/main" id="{EB2A7A29-5638-49BD-8263-535F0A9437BE}"/>
              </a:ext>
            </a:extLst>
          </p:cNvPr>
          <p:cNvSpPr txBox="1"/>
          <p:nvPr/>
        </p:nvSpPr>
        <p:spPr>
          <a:xfrm>
            <a:off x="194207" y="839879"/>
            <a:ext cx="4582128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Importing modules is a good way to keep your file size </a:t>
            </a:r>
            <a:r>
              <a: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small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easy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 have the code reusable.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First let’s create 2 </a:t>
            </a:r>
            <a:r>
              <a:rPr lang="en-US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ts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files: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PritableClass.ts</a:t>
            </a: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Point.ts</a:t>
            </a: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Move the respectable interface and class to those files.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right you have all the required changes.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code we have now is more clean and reusable.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7AAFB-C3FE-4119-9B36-3F66AEC7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300" y="1424854"/>
            <a:ext cx="4465864" cy="677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B14FB6-CB3A-404F-A011-82EC4E251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982" y="2371116"/>
            <a:ext cx="3943900" cy="266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016EA7-AB3B-49CD-AA1A-6C4303B8A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426" y="2987401"/>
            <a:ext cx="3501012" cy="8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Iterators and Generators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61;p25">
            <a:extLst>
              <a:ext uri="{FF2B5EF4-FFF2-40B4-BE49-F238E27FC236}">
                <a16:creationId xmlns:a16="http://schemas.microsoft.com/office/drawing/2014/main" id="{EB2A7A29-5638-49BD-8263-535F0A9437BE}"/>
              </a:ext>
            </a:extLst>
          </p:cNvPr>
          <p:cNvSpPr txBox="1"/>
          <p:nvPr/>
        </p:nvSpPr>
        <p:spPr>
          <a:xfrm>
            <a:off x="194206" y="839879"/>
            <a:ext cx="8638093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An object is deemed iterable if it has an implementation for the </a:t>
            </a:r>
            <a:r>
              <a:rPr lang="en-US" dirty="0" err="1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Symbol.iterator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 property. Some built-in types like Array, Map, Set, String, Int32Array, Uint32Array, etc. have their Symbol.iterator property already implemented.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0E2DAC-148D-4BA6-B6F5-78F459120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74" y="2134884"/>
            <a:ext cx="3010333" cy="873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C222DC-A608-4F02-8856-2C859806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74" y="3286430"/>
            <a:ext cx="2293412" cy="14183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BF1143-8397-499D-A938-7F0938928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588" y="2134884"/>
            <a:ext cx="3718873" cy="15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9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please keep your webcam on if possible 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pay attention, participate and ask questions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turn on your mic only when you need to speak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follow your trainer - our workshops are hands-on and we need you to run commands and write the same code as your trainer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time is money &amp; time is the only thing you cannot buy so feel free to leave the meeting if you’re no longer interested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Community guidelines</a:t>
            </a:r>
            <a:endParaRPr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675" y="323050"/>
            <a:ext cx="816625" cy="8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nd of Presentation ANY QUESTIONS? Meme Generator at MemeCreator.org! | Meme  feliz aniversário, Meme de aniversário, Aniversário do gato">
            <a:extLst>
              <a:ext uri="{FF2B5EF4-FFF2-40B4-BE49-F238E27FC236}">
                <a16:creationId xmlns:a16="http://schemas.microsoft.com/office/drawing/2014/main" id="{E65D7521-37FA-4608-8089-683904683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667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2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Ro</a:t>
            </a:r>
            <a:r>
              <a:rPr lang="ro-RO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șu Andrei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-RO" sz="1600" dirty="0">
                <a:latin typeface="Open Sans"/>
                <a:ea typeface="Open Sans"/>
                <a:cs typeface="Open Sans"/>
                <a:sym typeface="Open Sans"/>
              </a:rPr>
              <a:t>Working in the industry since 2017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-RO" sz="1600" dirty="0">
                <a:latin typeface="Open Sans"/>
                <a:ea typeface="Open Sans"/>
                <a:cs typeface="Open Sans"/>
                <a:sym typeface="Open Sans"/>
              </a:rPr>
              <a:t>Using git since that time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-RO" sz="1600" dirty="0">
                <a:latin typeface="Open Sans"/>
                <a:ea typeface="Open Sans"/>
                <a:cs typeface="Open Sans"/>
                <a:sym typeface="Open Sans"/>
              </a:rPr>
              <a:t>Full-Stack developer at SaguaroNET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300" y="1250950"/>
            <a:ext cx="32194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Prerequisites: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Installed Git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Installed VS Code</a:t>
            </a:r>
            <a:endParaRPr lang="en-US"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Setting up Typescript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First TS program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TypeScript Types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Job done!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8055"/>
            <a:ext cx="4046550" cy="25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What is </a:t>
            </a: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Typescript</a:t>
            </a:r>
            <a:r>
              <a:rPr lang="ro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572000" y="1017725"/>
            <a:ext cx="4260300" cy="3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TS – Type Script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a strongly typed programming language that builds on JavaScript giving you better tooling at any scale.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can find errors before the building step, JS can’t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BE6CE1-736E-4164-8907-86882204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69" y="1558368"/>
            <a:ext cx="2026764" cy="202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Setting up Typescript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59853" y="3113528"/>
            <a:ext cx="4029344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1. Install NodeJS 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– download and install the LTS version from </a:t>
            </a:r>
            <a:r>
              <a: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https://nodejs.org/en/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1B51CF-CFBC-4E28-B461-A2929A98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02" r="28180"/>
          <a:stretch/>
        </p:blipFill>
        <p:spPr>
          <a:xfrm>
            <a:off x="5344998" y="1104661"/>
            <a:ext cx="3115559" cy="32273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C7D5A-D3CE-4E47-BDFA-ED6198F28578}"/>
              </a:ext>
            </a:extLst>
          </p:cNvPr>
          <p:cNvCxnSpPr/>
          <p:nvPr/>
        </p:nvCxnSpPr>
        <p:spPr>
          <a:xfrm flipV="1">
            <a:off x="4185501" y="2083324"/>
            <a:ext cx="1970202" cy="1607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Node.js - Wikipedia">
            <a:extLst>
              <a:ext uri="{FF2B5EF4-FFF2-40B4-BE49-F238E27FC236}">
                <a16:creationId xmlns:a16="http://schemas.microsoft.com/office/drawing/2014/main" id="{E530F2E9-1535-4E64-8B03-0EA49C583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48" y="1116960"/>
            <a:ext cx="2560310" cy="156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Setting up Typescript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6C0D6-2496-4ADC-939A-304D3995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03" y="2571750"/>
            <a:ext cx="3521543" cy="2242635"/>
          </a:xfrm>
          <a:prstGeom prst="rect">
            <a:avLst/>
          </a:prstGeom>
        </p:spPr>
      </p:pic>
      <p:sp>
        <p:nvSpPr>
          <p:cNvPr id="6" name="Google Shape;161;p25">
            <a:extLst>
              <a:ext uri="{FF2B5EF4-FFF2-40B4-BE49-F238E27FC236}">
                <a16:creationId xmlns:a16="http://schemas.microsoft.com/office/drawing/2014/main" id="{71EC73B6-AD5D-41A7-A31A-06C8F3CF769C}"/>
              </a:ext>
            </a:extLst>
          </p:cNvPr>
          <p:cNvSpPr txBox="1"/>
          <p:nvPr/>
        </p:nvSpPr>
        <p:spPr>
          <a:xfrm>
            <a:off x="311700" y="964537"/>
            <a:ext cx="6843244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2. Install Typescript 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– this is done by running the following command: </a:t>
            </a:r>
          </a:p>
          <a:p>
            <a:pPr marL="139700">
              <a:lnSpc>
                <a:spcPct val="150000"/>
              </a:lnSpc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accent1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-US" sz="1400" b="1" dirty="0">
                <a:solidFill>
                  <a:schemeClr val="accent1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pm install –g typescript</a:t>
            </a:r>
          </a:p>
          <a:p>
            <a:pPr marL="139700">
              <a:lnSpc>
                <a:spcPct val="150000"/>
              </a:lnSpc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3. Install Typescript 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– check if the process was successful by running the following command:</a:t>
            </a:r>
            <a:endParaRPr lang="en-US" sz="1400" b="1" dirty="0">
              <a:solidFill>
                <a:schemeClr val="accent1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139700">
              <a:lnSpc>
                <a:spcPct val="150000"/>
              </a:lnSpc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accent1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tsc</a:t>
            </a:r>
            <a:endParaRPr lang="en-US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752F3-60C0-4B01-81A4-D68364541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48" y="3437514"/>
            <a:ext cx="4109630" cy="6477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E93B51-53DD-4B20-8F66-6207ABBA327E}"/>
              </a:ext>
            </a:extLst>
          </p:cNvPr>
          <p:cNvCxnSpPr>
            <a:cxnSpLocks/>
          </p:cNvCxnSpPr>
          <p:nvPr/>
        </p:nvCxnSpPr>
        <p:spPr>
          <a:xfrm>
            <a:off x="697584" y="2611225"/>
            <a:ext cx="0" cy="942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299338-8D61-4E1C-91BE-F1C1C295DADE}"/>
              </a:ext>
            </a:extLst>
          </p:cNvPr>
          <p:cNvCxnSpPr>
            <a:cxnSpLocks/>
          </p:cNvCxnSpPr>
          <p:nvPr/>
        </p:nvCxnSpPr>
        <p:spPr>
          <a:xfrm>
            <a:off x="3357513" y="1545584"/>
            <a:ext cx="1940351" cy="1442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Running your first Typescript program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39516-7CE1-44C5-9879-20E459FE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44" y="3132326"/>
            <a:ext cx="3237694" cy="1202572"/>
          </a:xfrm>
          <a:prstGeom prst="rect">
            <a:avLst/>
          </a:prstGeom>
        </p:spPr>
      </p:pic>
      <p:sp>
        <p:nvSpPr>
          <p:cNvPr id="10" name="Google Shape;161;p25">
            <a:extLst>
              <a:ext uri="{FF2B5EF4-FFF2-40B4-BE49-F238E27FC236}">
                <a16:creationId xmlns:a16="http://schemas.microsoft.com/office/drawing/2014/main" id="{70779E09-B4DA-4501-AB55-5250CC2D9EAB}"/>
              </a:ext>
            </a:extLst>
          </p:cNvPr>
          <p:cNvSpPr txBox="1"/>
          <p:nvPr/>
        </p:nvSpPr>
        <p:spPr>
          <a:xfrm>
            <a:off x="311700" y="964537"/>
            <a:ext cx="6843244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create our first TS program.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Initialize the project: </a:t>
            </a:r>
            <a:r>
              <a:rPr lang="en-US" b="1" dirty="0">
                <a:solidFill>
                  <a:schemeClr val="accent1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tsc --init</a:t>
            </a: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indent="-285750">
              <a:lnSpc>
                <a:spcPct val="150000"/>
              </a:lnSpc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Configure the project file tsconfig.json:</a:t>
            </a:r>
          </a:p>
          <a:p>
            <a:pPr marL="139700" lvl="1">
              <a:lnSpc>
                <a:spcPct val="150000"/>
              </a:lnSpc>
              <a:buClr>
                <a:schemeClr val="dk2"/>
              </a:buClr>
              <a:buSzPts val="1400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outDir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39700" lvl="1">
              <a:lnSpc>
                <a:spcPct val="150000"/>
              </a:lnSpc>
              <a:buClr>
                <a:schemeClr val="dk2"/>
              </a:buClr>
              <a:buSzPts val="1400"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"es2015"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 a typescript file: HelloWorld.ts</a:t>
            </a: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Implement the code on the right </a:t>
            </a:r>
          </a:p>
          <a:p>
            <a:pPr marL="425450" indent="-285750">
              <a:lnSpc>
                <a:spcPct val="150000"/>
              </a:lnSpc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Compile the code with: </a:t>
            </a:r>
            <a:r>
              <a:rPr lang="en-US" b="1" dirty="0">
                <a:solidFill>
                  <a:schemeClr val="accent1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tsc –p tsconfig.json</a:t>
            </a:r>
            <a:endParaRPr lang="en-US" sz="1400" b="1" dirty="0">
              <a:solidFill>
                <a:schemeClr val="accent1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25450" indent="-285750">
              <a:lnSpc>
                <a:spcPct val="150000"/>
              </a:lnSpc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Run the program: </a:t>
            </a:r>
            <a:r>
              <a:rPr lang="en-US" b="1" dirty="0">
                <a:solidFill>
                  <a:schemeClr val="accent1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node out/HelloWorld.js</a:t>
            </a: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299338-8D61-4E1C-91BE-F1C1C295DADE}"/>
              </a:ext>
            </a:extLst>
          </p:cNvPr>
          <p:cNvCxnSpPr>
            <a:cxnSpLocks/>
          </p:cNvCxnSpPr>
          <p:nvPr/>
        </p:nvCxnSpPr>
        <p:spPr>
          <a:xfrm>
            <a:off x="4044099" y="2239162"/>
            <a:ext cx="1720392" cy="1130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7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113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I am lazy … is there a faster way to compile?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61;p25">
            <a:extLst>
              <a:ext uri="{FF2B5EF4-FFF2-40B4-BE49-F238E27FC236}">
                <a16:creationId xmlns:a16="http://schemas.microsoft.com/office/drawing/2014/main" id="{70779E09-B4DA-4501-AB55-5250CC2D9EAB}"/>
              </a:ext>
            </a:extLst>
          </p:cNvPr>
          <p:cNvSpPr txBox="1"/>
          <p:nvPr/>
        </p:nvSpPr>
        <p:spPr>
          <a:xfrm>
            <a:off x="311700" y="964537"/>
            <a:ext cx="684324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Yes there is!</a:t>
            </a:r>
          </a:p>
          <a:p>
            <a:pPr marL="139700">
              <a:lnSpc>
                <a:spcPct val="150000"/>
              </a:lnSpc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Just run: </a:t>
            </a:r>
            <a:r>
              <a:rPr lang="en-US" b="1" dirty="0">
                <a:solidFill>
                  <a:schemeClr val="accent1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tsc --watch –p tsconfig.json</a:t>
            </a:r>
            <a:endParaRPr lang="en-US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9A9B6-322F-48D9-9138-03EE2AFA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7" y="2073590"/>
            <a:ext cx="4543285" cy="1825806"/>
          </a:xfrm>
          <a:prstGeom prst="rect">
            <a:avLst/>
          </a:prstGeom>
        </p:spPr>
      </p:pic>
      <p:pic>
        <p:nvPicPr>
          <p:cNvPr id="3074" name="Picture 2" descr="Feels Good Man by Josael281999 on DeviantArt">
            <a:extLst>
              <a:ext uri="{FF2B5EF4-FFF2-40B4-BE49-F238E27FC236}">
                <a16:creationId xmlns:a16="http://schemas.microsoft.com/office/drawing/2014/main" id="{F7E17940-23FE-4EA5-8AB5-6A4279FF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78" y="1076768"/>
            <a:ext cx="4996599" cy="365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925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676</Words>
  <Application>Microsoft Office PowerPoint</Application>
  <PresentationFormat>On-screen Show (16:9)</PresentationFormat>
  <Paragraphs>104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JetBrains Mono</vt:lpstr>
      <vt:lpstr>Open Sans</vt:lpstr>
      <vt:lpstr>Arial</vt:lpstr>
      <vt:lpstr>Audiowide</vt:lpstr>
      <vt:lpstr>Consolas</vt:lpstr>
      <vt:lpstr>Simple Light</vt:lpstr>
      <vt:lpstr>PowerPoint Presentation</vt:lpstr>
      <vt:lpstr>Community guidelines</vt:lpstr>
      <vt:lpstr>Roșu Andrei</vt:lpstr>
      <vt:lpstr>Summary</vt:lpstr>
      <vt:lpstr>What is Typescript?</vt:lpstr>
      <vt:lpstr>Setting up Typescript</vt:lpstr>
      <vt:lpstr>Setting up Typescript</vt:lpstr>
      <vt:lpstr>Running your first Typescript program</vt:lpstr>
      <vt:lpstr>I am lazy … is there a faster way to compile?</vt:lpstr>
      <vt:lpstr>Typescript Types</vt:lpstr>
      <vt:lpstr>Objects</vt:lpstr>
      <vt:lpstr>Interfaces</vt:lpstr>
      <vt:lpstr>Interfaces</vt:lpstr>
      <vt:lpstr>Interfaces</vt:lpstr>
      <vt:lpstr>Classes</vt:lpstr>
      <vt:lpstr>Inheritance</vt:lpstr>
      <vt:lpstr>Inheritance</vt:lpstr>
      <vt:lpstr>Imports &amp; Exports</vt:lpstr>
      <vt:lpstr>Iterators and Generators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 Rosu</cp:lastModifiedBy>
  <cp:revision>16</cp:revision>
  <dcterms:modified xsi:type="dcterms:W3CDTF">2021-10-30T12:27:26Z</dcterms:modified>
</cp:coreProperties>
</file>