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58" r:id="rId3"/>
    <p:sldId id="283" r:id="rId4"/>
    <p:sldId id="260" r:id="rId5"/>
    <p:sldId id="261" r:id="rId6"/>
    <p:sldId id="299" r:id="rId7"/>
    <p:sldId id="298" r:id="rId8"/>
    <p:sldId id="300" r:id="rId9"/>
    <p:sldId id="297" r:id="rId10"/>
  </p:sldIdLst>
  <p:sldSz cx="9144000" cy="5143500" type="screen16x9"/>
  <p:notesSz cx="6858000" cy="9144000"/>
  <p:embeddedFontLst>
    <p:embeddedFont>
      <p:font typeface="Audiowide" panose="02000503000000020004" pitchFamily="2" charset="0"/>
      <p:regular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0">
          <p15:clr>
            <a:srgbClr val="9AA0A6"/>
          </p15:clr>
        </p15:guide>
        <p15:guide id="4" orient="horz" pos="801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Rosu" initials="AR" lastIdx="1" clrIdx="0">
    <p:extLst>
      <p:ext uri="{19B8F6BF-5375-455C-9EA6-DF929625EA0E}">
        <p15:presenceInfo xmlns:p15="http://schemas.microsoft.com/office/powerpoint/2012/main" userId="b106136164f4ff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80"/>
      </p:cViewPr>
      <p:guideLst>
        <p:guide orient="horz" pos="1620"/>
        <p:guide pos="2880"/>
        <p:guide orient="horz" pos="340"/>
        <p:guide orient="horz"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774267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774267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6ca564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36ca5646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6ca564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6ca564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d482984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d482984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983" y="1355320"/>
            <a:ext cx="4380033" cy="11192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o-RO" b="0" i="0" dirty="0">
                <a:ln>
                  <a:noFill/>
                </a:ln>
                <a:gradFill>
                  <a:gsLst>
                    <a:gs pos="0">
                      <a:srgbClr val="3177EE"/>
                    </a:gs>
                    <a:gs pos="100000">
                      <a:srgbClr val="113D8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Audiowide"/>
              </a:rPr>
              <a:t>Angular Basics</a:t>
            </a:r>
            <a:endParaRPr b="0" i="0" dirty="0">
              <a:ln>
                <a:noFill/>
              </a:ln>
              <a:gradFill>
                <a:gsLst>
                  <a:gs pos="0">
                    <a:srgbClr val="3177EE"/>
                  </a:gs>
                  <a:gs pos="100000">
                    <a:srgbClr val="113D8A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Audiowid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C31D5F-3B77-44E1-A6DE-9813760F280F}"/>
              </a:ext>
            </a:extLst>
          </p:cNvPr>
          <p:cNvSpPr/>
          <p:nvPr/>
        </p:nvSpPr>
        <p:spPr>
          <a:xfrm>
            <a:off x="5271719" y="2741680"/>
            <a:ext cx="325011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and styling a web app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28605-488E-4271-893B-68F254C600DC}"/>
              </a:ext>
            </a:extLst>
          </p:cNvPr>
          <p:cNvSpPr/>
          <p:nvPr/>
        </p:nvSpPr>
        <p:spPr>
          <a:xfrm>
            <a:off x="0" y="4804946"/>
            <a:ext cx="220272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ro-RO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04.11.2021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please keep your webcam on if possible 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pay attention, participate and ask questions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turn on your mic only when you need to speak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follow your trainer - our workshops are hands-on and we need you to run commands and write the same code as your trainer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time is money &amp; time is the only thing you cannot buy so feel free to leave the meeting if you’re no longer interested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Community guidelines</a:t>
            </a:r>
            <a:endParaRPr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675" y="323050"/>
            <a:ext cx="816625" cy="8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Ro</a:t>
            </a:r>
            <a:r>
              <a:rPr lang="ro-RO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șu Andrei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-RO" sz="1600" dirty="0">
                <a:latin typeface="Open Sans"/>
                <a:ea typeface="Open Sans"/>
                <a:cs typeface="Open Sans"/>
                <a:sym typeface="Open Sans"/>
              </a:rPr>
              <a:t>Working in the industry since 2017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-RO" sz="1600" dirty="0">
                <a:latin typeface="Open Sans"/>
                <a:ea typeface="Open Sans"/>
                <a:cs typeface="Open Sans"/>
                <a:sym typeface="Open Sans"/>
              </a:rPr>
              <a:t>Using git since that time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ro-RO" sz="1600" dirty="0">
                <a:latin typeface="Open Sans"/>
                <a:ea typeface="Open Sans"/>
                <a:cs typeface="Open Sans"/>
                <a:sym typeface="Open Sans"/>
              </a:rPr>
              <a:t>Full-Stack developer at SaguaroNET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300" y="1250950"/>
            <a:ext cx="32194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Prerequisites: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Installed Git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Installed VS Code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Installed Typescript &amp; Node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Installed WebStorm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HTML basics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CSS vs SCSS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Let’s get some examples down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ro" sz="1600" dirty="0">
                <a:latin typeface="Open Sans"/>
                <a:ea typeface="Open Sans"/>
                <a:cs typeface="Open Sans"/>
                <a:sym typeface="Open Sans"/>
              </a:rPr>
              <a:t>Job done!</a:t>
            </a: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8055"/>
            <a:ext cx="4046550" cy="25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What is </a:t>
            </a:r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ro" dirty="0">
                <a:solidFill>
                  <a:srgbClr val="001D4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>
              <a:solidFill>
                <a:srgbClr val="00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572000" y="1017725"/>
            <a:ext cx="4260300" cy="3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 b="1" dirty="0">
                <a:latin typeface="Open Sans"/>
                <a:ea typeface="Open Sans"/>
                <a:cs typeface="Open Sans"/>
              </a:rPr>
              <a:t>H</a:t>
            </a:r>
            <a:r>
              <a:rPr lang="en-US" sz="1600" dirty="0">
                <a:latin typeface="Open Sans"/>
                <a:ea typeface="Open Sans"/>
                <a:cs typeface="Open Sans"/>
              </a:rPr>
              <a:t>yper </a:t>
            </a:r>
            <a:r>
              <a:rPr lang="en-US" sz="1600" b="1" dirty="0">
                <a:latin typeface="Open Sans"/>
                <a:ea typeface="Open Sans"/>
                <a:cs typeface="Open Sans"/>
              </a:rPr>
              <a:t>T</a:t>
            </a:r>
            <a:r>
              <a:rPr lang="en-US" sz="1600" dirty="0">
                <a:latin typeface="Open Sans"/>
                <a:ea typeface="Open Sans"/>
                <a:cs typeface="Open Sans"/>
              </a:rPr>
              <a:t>ext </a:t>
            </a:r>
            <a:r>
              <a:rPr lang="en-US" sz="1600" b="1" dirty="0">
                <a:latin typeface="Open Sans"/>
                <a:ea typeface="Open Sans"/>
                <a:cs typeface="Open Sans"/>
              </a:rPr>
              <a:t>M</a:t>
            </a:r>
            <a:r>
              <a:rPr lang="en-US" sz="1600" dirty="0">
                <a:latin typeface="Open Sans"/>
                <a:ea typeface="Open Sans"/>
                <a:cs typeface="Open Sans"/>
              </a:rPr>
              <a:t>arkup </a:t>
            </a:r>
            <a:r>
              <a:rPr lang="en-US" sz="1600" b="1" dirty="0">
                <a:latin typeface="Open Sans"/>
                <a:ea typeface="Open Sans"/>
                <a:cs typeface="Open Sans"/>
              </a:rPr>
              <a:t>L</a:t>
            </a:r>
            <a:r>
              <a:rPr lang="en-US" sz="1600" dirty="0">
                <a:latin typeface="Open Sans"/>
                <a:ea typeface="Open Sans"/>
                <a:cs typeface="Open Sans"/>
              </a:rPr>
              <a:t>anguage 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 b="1" dirty="0">
                <a:latin typeface="Open Sans"/>
                <a:ea typeface="Open Sans"/>
                <a:cs typeface="Open Sans"/>
              </a:rPr>
              <a:t>HTML</a:t>
            </a:r>
            <a:r>
              <a:rPr lang="en-US" sz="1600" dirty="0">
                <a:latin typeface="Open Sans"/>
                <a:ea typeface="Open Sans"/>
                <a:cs typeface="Open Sans"/>
              </a:rPr>
              <a:t> is the most basic building block of the Web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HTML uses markup to annotate text, images etc. ( &lt;head&gt; &lt;title&gt; &lt;nav&gt; &lt;p&gt; etc.)</a:t>
            </a:r>
          </a:p>
        </p:txBody>
      </p:sp>
      <p:pic>
        <p:nvPicPr>
          <p:cNvPr id="2" name="Picture 2" descr="HTML - Wikipedia">
            <a:extLst>
              <a:ext uri="{FF2B5EF4-FFF2-40B4-BE49-F238E27FC236}">
                <a16:creationId xmlns:a16="http://schemas.microsoft.com/office/drawing/2014/main" id="{C1C68EDF-6504-4A74-81A7-87BE1AE7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77" y="15001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D1E0-24E8-4A2D-B2CE-4AEFCBA7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1D4B"/>
                </a:solidFill>
                <a:latin typeface="Open Sans"/>
                <a:ea typeface="Open Sans"/>
                <a:cs typeface="Open Sans"/>
              </a:rPr>
              <a:t>CSS vs SCSS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DD715-0A45-45B6-961C-816A055A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38" y="1123750"/>
            <a:ext cx="4011354" cy="3416400"/>
          </a:xfrm>
        </p:spPr>
        <p:txBody>
          <a:bodyPr>
            <a:normAutofit fontScale="85000" lnSpcReduction="10000"/>
          </a:bodyPr>
          <a:lstStyle/>
          <a:p>
            <a:r>
              <a:rPr lang="en-US" sz="1700" b="1" dirty="0">
                <a:latin typeface="Open Sans"/>
                <a:ea typeface="Open Sans"/>
                <a:cs typeface="Open Sans"/>
              </a:rPr>
              <a:t>Advantages of CSS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Consistency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Ease of Use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Website Speed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Multiple Browser Support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Transfer Size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Web-Page crawl</a:t>
            </a:r>
          </a:p>
          <a:p>
            <a:pPr marL="596900" lvl="1" indent="0" algn="just">
              <a:buNone/>
            </a:pPr>
            <a:endParaRPr lang="en-US" sz="1700" dirty="0">
              <a:latin typeface="Open Sans"/>
              <a:ea typeface="Open Sans"/>
              <a:cs typeface="Open Sans"/>
            </a:endParaRPr>
          </a:p>
          <a:p>
            <a:pPr algn="just"/>
            <a:r>
              <a:rPr lang="en-US" sz="1700" b="1" dirty="0">
                <a:latin typeface="Open Sans"/>
                <a:ea typeface="Open Sans"/>
                <a:cs typeface="Open Sans"/>
              </a:rPr>
              <a:t>Disadvantages of CSS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Many CSS versions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Fragmentations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Complications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Lack of Security</a:t>
            </a:r>
          </a:p>
          <a:p>
            <a:pPr lvl="1" algn="just"/>
            <a:r>
              <a:rPr lang="en-US" sz="1700" dirty="0">
                <a:latin typeface="Open Sans"/>
                <a:ea typeface="Open Sans"/>
                <a:cs typeface="Open Sans"/>
              </a:rPr>
              <a:t>Cross-Browser Issues</a:t>
            </a: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98830A2-9D4E-4A68-907C-8069EFB30758}"/>
              </a:ext>
            </a:extLst>
          </p:cNvPr>
          <p:cNvSpPr txBox="1">
            <a:spLocks/>
          </p:cNvSpPr>
          <p:nvPr/>
        </p:nvSpPr>
        <p:spPr>
          <a:xfrm>
            <a:off x="4528632" y="1123750"/>
            <a:ext cx="401135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5000"/>
              </a:lnSpc>
            </a:pPr>
            <a:r>
              <a:rPr lang="en-US" sz="1400" b="1" dirty="0">
                <a:latin typeface="Open Sans"/>
                <a:ea typeface="Open Sans"/>
                <a:cs typeface="Open Sans"/>
              </a:rPr>
              <a:t>Advantages of SCSS</a:t>
            </a:r>
          </a:p>
          <a:p>
            <a:pPr lvl="1" algn="just">
              <a:lnSpc>
                <a:spcPct val="105000"/>
              </a:lnSpc>
            </a:pPr>
            <a:r>
              <a:rPr lang="en-US" dirty="0">
                <a:latin typeface="Open Sans"/>
                <a:ea typeface="Open Sans"/>
                <a:cs typeface="Open Sans"/>
              </a:rPr>
              <a:t>Cleaner code</a:t>
            </a:r>
          </a:p>
          <a:p>
            <a:pPr lvl="1" algn="just">
              <a:lnSpc>
                <a:spcPct val="105000"/>
              </a:lnSpc>
            </a:pPr>
            <a:r>
              <a:rPr lang="en-US" dirty="0">
                <a:latin typeface="Open Sans"/>
                <a:ea typeface="Open Sans"/>
                <a:cs typeface="Open Sans"/>
              </a:rPr>
              <a:t>Faster writing</a:t>
            </a:r>
          </a:p>
          <a:p>
            <a:pPr lvl="1" algn="just">
              <a:lnSpc>
                <a:spcPct val="105000"/>
              </a:lnSpc>
            </a:pPr>
            <a:r>
              <a:rPr lang="en-US" dirty="0">
                <a:latin typeface="Open Sans"/>
                <a:ea typeface="Open Sans"/>
                <a:cs typeface="Open Sans"/>
              </a:rPr>
              <a:t>Nested syntax</a:t>
            </a:r>
          </a:p>
          <a:p>
            <a:pPr lvl="1" algn="just">
              <a:lnSpc>
                <a:spcPct val="105000"/>
              </a:lnSpc>
            </a:pPr>
            <a:r>
              <a:rPr lang="en-US" dirty="0">
                <a:latin typeface="Open Sans"/>
                <a:ea typeface="Open Sans"/>
                <a:cs typeface="Open Sans"/>
              </a:rPr>
              <a:t>Has variables</a:t>
            </a:r>
          </a:p>
          <a:p>
            <a:pPr lvl="1" algn="just">
              <a:lnSpc>
                <a:spcPct val="105000"/>
              </a:lnSpc>
            </a:pPr>
            <a:r>
              <a:rPr lang="en-US" dirty="0">
                <a:latin typeface="Open Sans"/>
                <a:ea typeface="Open Sans"/>
                <a:cs typeface="Open Sans"/>
              </a:rPr>
              <a:t>Compatible with all CSS</a:t>
            </a:r>
          </a:p>
          <a:p>
            <a:pPr lvl="1" algn="just">
              <a:lnSpc>
                <a:spcPct val="105000"/>
              </a:lnSpc>
            </a:pPr>
            <a:endParaRPr lang="en-US" dirty="0">
              <a:latin typeface="Open Sans"/>
              <a:ea typeface="Open Sans"/>
              <a:cs typeface="Open Sans"/>
            </a:endParaRPr>
          </a:p>
          <a:p>
            <a:pPr algn="just">
              <a:lnSpc>
                <a:spcPct val="105000"/>
              </a:lnSpc>
            </a:pPr>
            <a:r>
              <a:rPr lang="en-US" sz="1400" b="1" dirty="0">
                <a:latin typeface="Open Sans"/>
                <a:ea typeface="Open Sans"/>
                <a:cs typeface="Open Sans"/>
              </a:rPr>
              <a:t>Disadvantages of SCSS</a:t>
            </a:r>
          </a:p>
          <a:p>
            <a:pPr lvl="1" algn="just">
              <a:lnSpc>
                <a:spcPct val="105000"/>
              </a:lnSpc>
            </a:pPr>
            <a:r>
              <a:rPr lang="en-US" dirty="0">
                <a:latin typeface="Open Sans"/>
                <a:ea typeface="Open Sans"/>
                <a:cs typeface="Open Sans"/>
              </a:rPr>
              <a:t>Hard debugging</a:t>
            </a:r>
          </a:p>
          <a:p>
            <a:pPr lvl="1" algn="just">
              <a:lnSpc>
                <a:spcPct val="105000"/>
              </a:lnSpc>
            </a:pPr>
            <a:r>
              <a:rPr lang="en-US" dirty="0">
                <a:latin typeface="Open Sans"/>
                <a:ea typeface="Open Sans"/>
                <a:cs typeface="Open Sans"/>
              </a:rPr>
              <a:t>Harder to understand</a:t>
            </a:r>
          </a:p>
          <a:p>
            <a:pPr lvl="1" algn="just">
              <a:lnSpc>
                <a:spcPct val="105000"/>
              </a:lnSpc>
            </a:pPr>
            <a:r>
              <a:rPr lang="en-US" dirty="0">
                <a:latin typeface="Open Sans"/>
                <a:ea typeface="Open Sans"/>
                <a:cs typeface="Open Sans"/>
              </a:rPr>
              <a:t>Larger CSS files</a:t>
            </a:r>
          </a:p>
          <a:p>
            <a:pPr marL="596900" lvl="1" indent="0" algn="just">
              <a:lnSpc>
                <a:spcPct val="105000"/>
              </a:lnSpc>
              <a:buNone/>
            </a:pPr>
            <a:endParaRPr lang="en-US" dirty="0">
              <a:solidFill>
                <a:srgbClr val="610B4B"/>
              </a:solidFill>
              <a:latin typeface="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6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tting ready for a new work week">
            <a:extLst>
              <a:ext uri="{FF2B5EF4-FFF2-40B4-BE49-F238E27FC236}">
                <a16:creationId xmlns:a16="http://schemas.microsoft.com/office/drawing/2014/main" id="{3EFDE0C1-40D3-4C6B-9A80-69CDA7FA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962025"/>
            <a:ext cx="48577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592F-D219-4B60-86F7-1C1C947D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rgbClr val="001D4B"/>
                </a:solidFill>
                <a:latin typeface="Open Sans"/>
                <a:ea typeface="Open Sans"/>
                <a:cs typeface="Open Sans"/>
              </a:rPr>
              <a:t>What will we do today?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8B0A0-70AE-44D0-BAB4-04C6E3C02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 a DIV</a:t>
            </a:r>
          </a:p>
          <a:p>
            <a:r>
              <a:rPr lang="en-US" dirty="0"/>
              <a:t>Put a picture in the DIV</a:t>
            </a:r>
          </a:p>
          <a:p>
            <a:r>
              <a:rPr lang="en-US" dirty="0"/>
              <a:t>Color it and make it look pretty</a:t>
            </a:r>
          </a:p>
          <a:p>
            <a:r>
              <a:rPr lang="en-US" dirty="0"/>
              <a:t>Make a top toolbar with a title</a:t>
            </a:r>
          </a:p>
          <a:p>
            <a:r>
              <a:rPr lang="en-US" dirty="0"/>
              <a:t>Have a background color</a:t>
            </a:r>
          </a:p>
          <a:p>
            <a:r>
              <a:rPr lang="en-US" dirty="0"/>
              <a:t>Play with some hover and click events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Excited! Lots of more work! - Happy Minion | Make a Meme">
            <a:extLst>
              <a:ext uri="{FF2B5EF4-FFF2-40B4-BE49-F238E27FC236}">
                <a16:creationId xmlns:a16="http://schemas.microsoft.com/office/drawing/2014/main" id="{0C7A8970-21F4-4984-9298-A6E47CE64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51" y="2731318"/>
            <a:ext cx="3170235" cy="211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8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nd of Presentation ANY QUESTIONS? Meme Generator at MemeCreator.org! | Meme  feliz aniversário, Meme de aniversário, Aniversário do gato">
            <a:extLst>
              <a:ext uri="{FF2B5EF4-FFF2-40B4-BE49-F238E27FC236}">
                <a16:creationId xmlns:a16="http://schemas.microsoft.com/office/drawing/2014/main" id="{E65D7521-37FA-4608-8089-683904683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667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280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272</Words>
  <Application>Microsoft Office PowerPoint</Application>
  <PresentationFormat>On-screen Show (16:9)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erdana</vt:lpstr>
      <vt:lpstr>Open Sans</vt:lpstr>
      <vt:lpstr>Audiowide</vt:lpstr>
      <vt:lpstr>Arial</vt:lpstr>
      <vt:lpstr>Simple Light</vt:lpstr>
      <vt:lpstr>PowerPoint Presentation</vt:lpstr>
      <vt:lpstr>Community guidelines</vt:lpstr>
      <vt:lpstr>Roșu Andrei</vt:lpstr>
      <vt:lpstr>Summary</vt:lpstr>
      <vt:lpstr>What is HTML?</vt:lpstr>
      <vt:lpstr>CSS vs SCSS </vt:lpstr>
      <vt:lpstr>PowerPoint Presentation</vt:lpstr>
      <vt:lpstr>What will we do today?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 Rosu</cp:lastModifiedBy>
  <cp:revision>23</cp:revision>
  <dcterms:modified xsi:type="dcterms:W3CDTF">2021-11-12T16:04:05Z</dcterms:modified>
</cp:coreProperties>
</file>