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1516" r:id="rId3"/>
    <p:sldId id="1481" r:id="rId4"/>
    <p:sldId id="1536" r:id="rId5"/>
    <p:sldId id="1452" r:id="rId6"/>
    <p:sldId id="1432" r:id="rId7"/>
    <p:sldId id="1537" r:id="rId8"/>
    <p:sldId id="1542" r:id="rId9"/>
    <p:sldId id="1538" r:id="rId10"/>
    <p:sldId id="1539" r:id="rId11"/>
    <p:sldId id="1540" r:id="rId12"/>
    <p:sldId id="154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417"/>
    <a:srgbClr val="C41039"/>
    <a:srgbClr val="A44F83"/>
    <a:srgbClr val="566568"/>
    <a:srgbClr val="F2C3EA"/>
    <a:srgbClr val="6C7373"/>
    <a:srgbClr val="E1E1E1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2" autoAdjust="0"/>
    <p:restoredTop sz="90839" autoAdjust="0"/>
  </p:normalViewPr>
  <p:slideViewPr>
    <p:cSldViewPr snapToGrid="0" snapToObjects="1">
      <p:cViewPr varScale="1">
        <p:scale>
          <a:sx n="94" d="100"/>
          <a:sy n="94" d="100"/>
        </p:scale>
        <p:origin x="200" y="232"/>
      </p:cViewPr>
      <p:guideLst>
        <p:guide orient="horz" pos="2160"/>
        <p:guide pos="2880"/>
      </p:guideLst>
    </p:cSldViewPr>
  </p:slid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77" d="100"/>
        <a:sy n="77" d="100"/>
      </p:scale>
      <p:origin x="0" y="-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0505-D433-D244-87E8-6B31FF6BA893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D4E3-B0C9-D54C-84D1-BBE2456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2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457118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62753"/>
            <a:ext cx="5342066" cy="1208081"/>
          </a:xfrm>
        </p:spPr>
        <p:txBody>
          <a:bodyPr/>
          <a:lstStyle/>
          <a:p>
            <a:r>
              <a:rPr lang="en-US" sz="3800" dirty="0"/>
              <a:t>Are Federal Contractors Less Innovative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4" y="3587262"/>
            <a:ext cx="6698205" cy="1912390"/>
          </a:xfrm>
        </p:spPr>
        <p:txBody>
          <a:bodyPr>
            <a:normAutofit fontScale="32500" lnSpcReduction="20000"/>
          </a:bodyPr>
          <a:lstStyle/>
          <a:p>
            <a:endParaRPr lang="en-US" b="1" dirty="0"/>
          </a:p>
          <a:p>
            <a:r>
              <a:rPr lang="en-US" sz="6000" dirty="0"/>
              <a:t>Atlanta Conference on </a:t>
            </a:r>
          </a:p>
          <a:p>
            <a:r>
              <a:rPr lang="en-US" sz="6000" dirty="0"/>
              <a:t>Science and Innovation Policy</a:t>
            </a:r>
          </a:p>
          <a:p>
            <a:r>
              <a:rPr lang="en-US" sz="5500" dirty="0"/>
              <a:t>May 24, 2023</a:t>
            </a:r>
          </a:p>
          <a:p>
            <a:endParaRPr lang="en-US" sz="5500" dirty="0"/>
          </a:p>
          <a:p>
            <a:r>
              <a:rPr lang="en-US" sz="5500" dirty="0"/>
              <a:t>Brett Josephson, </a:t>
            </a:r>
            <a:r>
              <a:rPr lang="en-US" sz="5500" u="sng" dirty="0"/>
              <a:t>Anne Marie Knott </a:t>
            </a:r>
            <a:r>
              <a:rPr lang="en-US" sz="5500" dirty="0"/>
              <a:t>and Yeon Lee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FCEB77-E68C-1E29-201B-9FCDE8B5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2875" y="2085974"/>
            <a:ext cx="6159499" cy="37195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860010F-8838-C8D1-4CCB-E112FBE8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02" y="437444"/>
            <a:ext cx="7790973" cy="1005594"/>
          </a:xfrm>
        </p:spPr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Is This Merely an Artifact?:</a:t>
            </a:r>
            <a:br>
              <a:rPr lang="en-US" dirty="0">
                <a:solidFill>
                  <a:srgbClr val="A51417"/>
                </a:solidFill>
              </a:rPr>
            </a:br>
            <a:r>
              <a:rPr lang="en-US" sz="2800" dirty="0">
                <a:solidFill>
                  <a:srgbClr val="A51417"/>
                </a:solidFill>
              </a:rPr>
              <a:t>Does the US fund R&amp;D for Ultimate Procurements</a:t>
            </a:r>
          </a:p>
        </p:txBody>
      </p:sp>
    </p:spTree>
    <p:extLst>
      <p:ext uri="{BB962C8B-B14F-4D97-AF65-F5344CB8AC3E}">
        <p14:creationId xmlns:p14="http://schemas.microsoft.com/office/powerpoint/2010/main" val="32481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6AFD1-99D8-516F-C7D2-54D7ED6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Why Might Federal R&amp;D Contracts Increase RQ?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F5D91-FB4E-45B3-D655-C4A20961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2302"/>
            <a:ext cx="4040188" cy="8223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>
                <a:solidFill>
                  <a:srgbClr val="A51417"/>
                </a:solidFill>
              </a:rPr>
              <a:t>It Takes Firms </a:t>
            </a:r>
          </a:p>
          <a:p>
            <a:pPr algn="ctr"/>
            <a:r>
              <a:rPr lang="en-US" i="1" dirty="0">
                <a:solidFill>
                  <a:srgbClr val="A51417"/>
                </a:solidFill>
              </a:rPr>
              <a:t>in New Direction?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F926C2-8F76-F797-2B56-3C606003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1" y="1892307"/>
            <a:ext cx="4114800" cy="822324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i="1" dirty="0">
                <a:solidFill>
                  <a:srgbClr val="A51417"/>
                </a:solidFill>
              </a:rPr>
              <a:t>The R&amp;D is More Impactful?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8A65A21-A7F1-4AB5-5AE1-48EFB23F25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57738" y="2808125"/>
            <a:ext cx="3929062" cy="28599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ACFC7D-8B7A-C9B8-8243-5158BB870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61" y="2806682"/>
            <a:ext cx="4176340" cy="28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4D941-268C-9E2B-B271-2D596749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Federal R&amp;D contractors appear to:</a:t>
            </a:r>
          </a:p>
          <a:p>
            <a:pPr lvl="1"/>
            <a:r>
              <a:rPr lang="en-US" dirty="0"/>
              <a:t>Be more innovative than ”commercial firms”</a:t>
            </a:r>
          </a:p>
          <a:p>
            <a:pPr lvl="1"/>
            <a:r>
              <a:rPr lang="en-US" dirty="0"/>
              <a:t>Become more innovative during the fed contract</a:t>
            </a:r>
          </a:p>
          <a:p>
            <a:r>
              <a:rPr lang="en-US" dirty="0"/>
              <a:t>Little of the effect is artifactual</a:t>
            </a:r>
          </a:p>
          <a:p>
            <a:r>
              <a:rPr lang="en-US" dirty="0"/>
              <a:t>Why federal R&amp;D contracts might increase RQ</a:t>
            </a:r>
          </a:p>
          <a:p>
            <a:pPr lvl="1"/>
            <a:r>
              <a:rPr lang="en-US" dirty="0"/>
              <a:t>Mild evidence it takes firm in new directions</a:t>
            </a:r>
          </a:p>
          <a:p>
            <a:pPr lvl="1"/>
            <a:r>
              <a:rPr lang="en-US" dirty="0"/>
              <a:t>Patents more impactful, but also less likely</a:t>
            </a:r>
          </a:p>
          <a:p>
            <a:r>
              <a:rPr lang="en-US" i="1" dirty="0"/>
              <a:t>Implication: </a:t>
            </a:r>
            <a:r>
              <a:rPr lang="en-US" dirty="0"/>
              <a:t>Decline in federal development likely contributed to the declines in RQ and GDP growth</a:t>
            </a:r>
          </a:p>
          <a:p>
            <a:pPr lvl="1"/>
            <a:r>
              <a:rPr lang="en-US" dirty="0"/>
              <a:t>Without federal D, most important technologies would never have been “on the shelf”</a:t>
            </a:r>
          </a:p>
          <a:p>
            <a:pPr lvl="1"/>
            <a:r>
              <a:rPr lang="en-US" dirty="0"/>
              <a:t>The reason government </a:t>
            </a:r>
            <a:r>
              <a:rPr lang="en-US" i="1" dirty="0"/>
              <a:t>seems</a:t>
            </a:r>
            <a:r>
              <a:rPr lang="en-US" dirty="0"/>
              <a:t> less innovative is that it hasn’t been developing new technologies!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FBE6E8-68E8-0C1B-636A-68A1C118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506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28" y="437443"/>
            <a:ext cx="7840908" cy="1047176"/>
          </a:xfrm>
        </p:spPr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Lots of Claims that Federal Contractors Are Less Innovative</a:t>
            </a:r>
            <a:endParaRPr lang="en-US" sz="3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5C258-D856-9E26-A546-0956918E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05" y="2743329"/>
            <a:ext cx="2433052" cy="3677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6851ED-CF49-1E4E-3587-DBC2A0FE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3" y="3269104"/>
            <a:ext cx="4286248" cy="3151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17209-65EC-7728-1B77-7A6A78DDB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45" y="1583446"/>
            <a:ext cx="4286248" cy="1732021"/>
          </a:xfrm>
          <a:prstGeom prst="rect">
            <a:avLst/>
          </a:prstGeom>
        </p:spPr>
      </p:pic>
      <p:pic>
        <p:nvPicPr>
          <p:cNvPr id="1026" name="Picture 2" descr="Democracy's Arsenal">
            <a:extLst>
              <a:ext uri="{FF2B5EF4-FFF2-40B4-BE49-F238E27FC236}">
                <a16:creationId xmlns:a16="http://schemas.microsoft.com/office/drawing/2014/main" id="{0F80D782-A619-82FC-7966-EE11738B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67" y="1583446"/>
            <a:ext cx="2816517" cy="41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Innovation is the Primary Driver of Economic Growth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99136-C117-BFB3-76A6-70866C5241E6}"/>
              </a:ext>
            </a:extLst>
          </p:cNvPr>
          <p:cNvSpPr txBox="1"/>
          <p:nvPr/>
        </p:nvSpPr>
        <p:spPr>
          <a:xfrm>
            <a:off x="1471609" y="5629272"/>
            <a:ext cx="590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 we should be concerned that RQ has declined 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EB78A-FAAB-6BE1-AF76-8BE227DD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3" y="1767120"/>
            <a:ext cx="7772400" cy="45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D6DC70-15BD-A154-4E09-7C1A349D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173" y="2157413"/>
            <a:ext cx="5926901" cy="357912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CBD544-E56A-1E9A-60C3-6917649F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Decline in Federally-Funded R&amp;D Almost Identical </a:t>
            </a:r>
          </a:p>
        </p:txBody>
      </p:sp>
    </p:spTree>
    <p:extLst>
      <p:ext uri="{BB962C8B-B14F-4D97-AF65-F5344CB8AC3E}">
        <p14:creationId xmlns:p14="http://schemas.microsoft.com/office/powerpoint/2010/main" val="30696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96D04-2ACB-6B41-A400-A51B0EE2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This Prompted Calls to Increase Funding for University Research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2B0B6-043D-9E41-CE6C-542B8B83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51" y="1641378"/>
            <a:ext cx="4702844" cy="4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39740C-AE2C-DE16-B660-3D77A86C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9" y="1827517"/>
            <a:ext cx="2819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But the Decline was entirely  </a:t>
            </a:r>
            <a:r>
              <a:rPr lang="en-US" sz="4000" i="1" dirty="0">
                <a:solidFill>
                  <a:srgbClr val="A51417"/>
                </a:solidFill>
              </a:rPr>
              <a:t>Development </a:t>
            </a:r>
            <a:r>
              <a:rPr lang="en-US" sz="4000" dirty="0">
                <a:solidFill>
                  <a:srgbClr val="A51417"/>
                </a:solidFill>
              </a:rPr>
              <a:t>Funding to </a:t>
            </a:r>
            <a:r>
              <a:rPr lang="en-US" sz="4000" i="1" dirty="0">
                <a:solidFill>
                  <a:srgbClr val="A51417"/>
                </a:solidFill>
              </a:rPr>
              <a:t>Firms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A71F-EA9F-48E7-0412-BACC740C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3392" y="1908312"/>
            <a:ext cx="3253408" cy="4310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RQ decline likely stems from decline in federal R&amp;D to firms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Puzzle: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that to be true: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Federal R&amp;D contractors must have higher RQ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8046B-81BB-3D47-4504-9D96538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6201"/>
            <a:ext cx="4731327" cy="28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E5132-1CA6-E19B-470B-856277BB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89" y="1957388"/>
            <a:ext cx="7881485" cy="386031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Empirical Model:</a:t>
            </a:r>
          </a:p>
          <a:p>
            <a:endParaRPr lang="en-US" sz="3600" dirty="0"/>
          </a:p>
          <a:p>
            <a:pPr lvl="2"/>
            <a:r>
              <a:rPr lang="en-US" sz="2800" dirty="0"/>
              <a:t>RQ is the firm specific output elasticity of R&amp;D</a:t>
            </a:r>
          </a:p>
          <a:p>
            <a:r>
              <a:rPr lang="en-US" sz="3600" dirty="0"/>
              <a:t>Data</a:t>
            </a:r>
          </a:p>
          <a:p>
            <a:pPr lvl="1"/>
            <a:r>
              <a:rPr lang="en-US" sz="3100" dirty="0"/>
              <a:t>WRDS RQ Database (derived from </a:t>
            </a:r>
            <a:r>
              <a:rPr lang="en-US" sz="3100" dirty="0" err="1"/>
              <a:t>Compustat</a:t>
            </a:r>
            <a:r>
              <a:rPr lang="en-US" sz="3100" dirty="0"/>
              <a:t>)</a:t>
            </a:r>
          </a:p>
          <a:p>
            <a:pPr lvl="2"/>
            <a:r>
              <a:rPr lang="en-US" sz="2600" dirty="0"/>
              <a:t>RQs for all publicly traded U.S. firms conducting R&amp;D </a:t>
            </a:r>
          </a:p>
          <a:p>
            <a:pPr lvl="1"/>
            <a:r>
              <a:rPr lang="en-US" sz="3100" dirty="0" err="1"/>
              <a:t>USAspending.gov</a:t>
            </a:r>
            <a:r>
              <a:rPr lang="en-US" sz="3100" dirty="0"/>
              <a:t> </a:t>
            </a:r>
          </a:p>
          <a:p>
            <a:pPr lvl="2"/>
            <a:r>
              <a:rPr lang="en-US" sz="2600" dirty="0"/>
              <a:t>Government R&amp;D contract amounts</a:t>
            </a:r>
          </a:p>
          <a:p>
            <a:pPr lvl="1"/>
            <a:r>
              <a:rPr lang="en-US" sz="3100" dirty="0"/>
              <a:t>Drop firms with first contract before data window (2001)</a:t>
            </a:r>
          </a:p>
          <a:p>
            <a:endParaRPr lang="en-US" sz="36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C350A9-18C4-7AF8-CD38-009419E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We Test Whether Federal R&amp;D Contractors Have Higher RQ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CA645-915D-57F6-DDAB-7508E1123A90}"/>
              </a:ext>
            </a:extLst>
          </p:cNvPr>
          <p:cNvSpPr txBox="1"/>
          <p:nvPr/>
        </p:nvSpPr>
        <p:spPr>
          <a:xfrm>
            <a:off x="1631277" y="2329839"/>
            <a:ext cx="5686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RQ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it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 = β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1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(post contract)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it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 +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η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i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 +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λ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 +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it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sto MT" panose="02040603050505030304" pitchFamily="18" charset="77"/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C350A9-18C4-7AF8-CD38-009419E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24% of U.S. R&amp;D Firms Had </a:t>
            </a:r>
            <a:r>
              <a:rPr lang="en-US" u="sng" dirty="0">
                <a:solidFill>
                  <a:srgbClr val="A51417"/>
                </a:solidFill>
              </a:rPr>
              <a:t>&gt;</a:t>
            </a:r>
            <a:r>
              <a:rPr lang="en-US" dirty="0">
                <a:solidFill>
                  <a:srgbClr val="A51417"/>
                </a:solidFill>
              </a:rPr>
              <a:t>1 </a:t>
            </a:r>
            <a:br>
              <a:rPr lang="en-US" dirty="0">
                <a:solidFill>
                  <a:srgbClr val="A51417"/>
                </a:solidFill>
              </a:rPr>
            </a:br>
            <a:r>
              <a:rPr lang="en-US" dirty="0">
                <a:solidFill>
                  <a:srgbClr val="A51417"/>
                </a:solidFill>
              </a:rPr>
              <a:t>Federal R&amp;D Contract (2001-2020)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37CFCD-6D25-07D3-C8E9-39129A41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21" y="4085318"/>
            <a:ext cx="8116957" cy="2042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Federal R&amp;D contractors are:</a:t>
            </a:r>
          </a:p>
          <a:p>
            <a:pPr lvl="1"/>
            <a:r>
              <a:rPr lang="en-US" dirty="0"/>
              <a:t>50% larger</a:t>
            </a:r>
          </a:p>
          <a:p>
            <a:pPr lvl="1"/>
            <a:r>
              <a:rPr lang="en-US" dirty="0"/>
              <a:t>Almost 2x more R&amp;D intensive (R&amp;D/revenue)</a:t>
            </a:r>
          </a:p>
          <a:p>
            <a:pPr lvl="1"/>
            <a:r>
              <a:rPr lang="en-US" dirty="0"/>
              <a:t>Less likely to file patents</a:t>
            </a:r>
          </a:p>
          <a:p>
            <a:pPr lvl="1"/>
            <a:r>
              <a:rPr lang="en-US" dirty="0"/>
              <a:t>But their patents have greater impact 73% more cites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23980-0264-FC1E-8D08-FB7C51DD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2" y="2071318"/>
            <a:ext cx="7785265" cy="20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E8F28-DF25-F40C-244F-F7FCE60D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51417"/>
                </a:solidFill>
              </a:rPr>
              <a:t>Main Result: Federal R&amp;D Contractors Have Higher RQ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497B46-19AD-178E-B61C-73F086A8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25" y="1797776"/>
            <a:ext cx="6912550" cy="42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29762</TotalTime>
  <Words>421</Words>
  <Application>Microsoft Macintosh PowerPoint</Application>
  <PresentationFormat>On-screen Show (4:3)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Source Sans Pro</vt:lpstr>
      <vt:lpstr>Times New Roman</vt:lpstr>
      <vt:lpstr>Office Theme</vt:lpstr>
      <vt:lpstr>Are Federal Contractors Less Innovative</vt:lpstr>
      <vt:lpstr>Lots of Claims that Federal Contractors Are Less Innovative</vt:lpstr>
      <vt:lpstr>Innovation is the Primary Driver of Economic Growth</vt:lpstr>
      <vt:lpstr>Decline in Federally-Funded R&amp;D Almost Identical </vt:lpstr>
      <vt:lpstr>This Prompted Calls to Increase Funding for University Research</vt:lpstr>
      <vt:lpstr>But the Decline was entirely  Development Funding to Firms</vt:lpstr>
      <vt:lpstr>We Test Whether Federal R&amp;D Contractors Have Higher RQ </vt:lpstr>
      <vt:lpstr>24% of U.S. R&amp;D Firms Had &gt;1  Federal R&amp;D Contract (2001-2020)</vt:lpstr>
      <vt:lpstr>Main Result: Federal R&amp;D Contractors Have Higher RQ</vt:lpstr>
      <vt:lpstr>Is This Merely an Artifact?: Does the US fund R&amp;D for Ultimate Procurements</vt:lpstr>
      <vt:lpstr>Why Might Federal R&amp;D Contracts Increase RQ?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amk</cp:lastModifiedBy>
  <cp:revision>444</cp:revision>
  <cp:lastPrinted>2023-05-19T19:03:11Z</cp:lastPrinted>
  <dcterms:created xsi:type="dcterms:W3CDTF">2013-07-09T17:46:55Z</dcterms:created>
  <dcterms:modified xsi:type="dcterms:W3CDTF">2023-05-23T16:07:52Z</dcterms:modified>
</cp:coreProperties>
</file>