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BD27A51-DC30-4C3B-ABDA-7A3761AC10C8}" type="datetimeFigureOut">
              <a:rPr lang="en-GB" smtClean="0"/>
              <a:t>30/05/2020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363122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27A51-DC30-4C3B-ABDA-7A3761AC10C8}"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126501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27A51-DC30-4C3B-ABDA-7A3761AC10C8}"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2355812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27A51-DC30-4C3B-ABDA-7A3761AC10C8}"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A5C59B-89DB-4DCC-8294-929731FB14D1}"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4247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27A51-DC30-4C3B-ABDA-7A3761AC10C8}"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287085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D27A51-DC30-4C3B-ABDA-7A3761AC10C8}" type="datetimeFigureOut">
              <a:rPr lang="en-GB" smtClean="0"/>
              <a:t>30/05/2020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2092616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D27A51-DC30-4C3B-ABDA-7A3761AC10C8}" type="datetimeFigureOut">
              <a:rPr lang="en-GB" smtClean="0"/>
              <a:t>30/05/2020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1058213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27A51-DC30-4C3B-ABDA-7A3761AC10C8}"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3613661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27A51-DC30-4C3B-ABDA-7A3761AC10C8}"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345525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27A51-DC30-4C3B-ABDA-7A3761AC10C8}"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124606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D27A51-DC30-4C3B-ABDA-7A3761AC10C8}"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200352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D27A51-DC30-4C3B-ABDA-7A3761AC10C8}"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82144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D27A51-DC30-4C3B-ABDA-7A3761AC10C8}" type="datetimeFigureOut">
              <a:rPr lang="en-GB" smtClean="0"/>
              <a:t>30/05/2020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249073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D27A51-DC30-4C3B-ABDA-7A3761AC10C8}" type="datetimeFigureOut">
              <a:rPr lang="en-GB" smtClean="0"/>
              <a:t>30/05/2020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97619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27A51-DC30-4C3B-ABDA-7A3761AC10C8}" type="datetimeFigureOut">
              <a:rPr lang="en-GB" smtClean="0"/>
              <a:t>30/05/2020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9018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27A51-DC30-4C3B-ABDA-7A3761AC10C8}"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312147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27A51-DC30-4C3B-ABDA-7A3761AC10C8}"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A5C59B-89DB-4DCC-8294-929731FB14D1}" type="slidenum">
              <a:rPr lang="en-GB" smtClean="0"/>
              <a:t>‹#›</a:t>
            </a:fld>
            <a:endParaRPr lang="en-GB"/>
          </a:p>
        </p:txBody>
      </p:sp>
    </p:spTree>
    <p:extLst>
      <p:ext uri="{BB962C8B-B14F-4D97-AF65-F5344CB8AC3E}">
        <p14:creationId xmlns:p14="http://schemas.microsoft.com/office/powerpoint/2010/main" val="425951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BD27A51-DC30-4C3B-ABDA-7A3761AC10C8}" type="datetimeFigureOut">
              <a:rPr lang="en-GB" smtClean="0"/>
              <a:t>30/05/2020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A5C59B-89DB-4DCC-8294-929731FB14D1}" type="slidenum">
              <a:rPr lang="en-GB" smtClean="0"/>
              <a:t>‹#›</a:t>
            </a:fld>
            <a:endParaRPr lang="en-GB"/>
          </a:p>
        </p:txBody>
      </p:sp>
    </p:spTree>
    <p:extLst>
      <p:ext uri="{BB962C8B-B14F-4D97-AF65-F5344CB8AC3E}">
        <p14:creationId xmlns:p14="http://schemas.microsoft.com/office/powerpoint/2010/main" val="32124975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C1B002E-9745-4023-9F9E-8377EBA914E4}"/>
              </a:ext>
            </a:extLst>
          </p:cNvPr>
          <p:cNvSpPr>
            <a:spLocks noGrp="1"/>
          </p:cNvSpPr>
          <p:nvPr>
            <p:ph type="ctrTitle"/>
          </p:nvPr>
        </p:nvSpPr>
        <p:spPr>
          <a:xfrm>
            <a:off x="4377313" y="687388"/>
            <a:ext cx="6290687" cy="5483225"/>
          </a:xfrm>
          <a:effectLst/>
        </p:spPr>
        <p:txBody>
          <a:bodyPr wrap="square" anchor="ctr">
            <a:normAutofit/>
          </a:bodyPr>
          <a:lstStyle/>
          <a:p>
            <a:pPr algn="l"/>
            <a:r>
              <a:rPr lang="en-GB" sz="7200">
                <a:solidFill>
                  <a:schemeClr val="tx1">
                    <a:lumMod val="95000"/>
                  </a:schemeClr>
                </a:solidFill>
              </a:rPr>
              <a:t>A new restaurant in Rome</a:t>
            </a:r>
          </a:p>
        </p:txBody>
      </p:sp>
      <p:sp>
        <p:nvSpPr>
          <p:cNvPr id="3" name="Subtitle 2">
            <a:extLst>
              <a:ext uri="{FF2B5EF4-FFF2-40B4-BE49-F238E27FC236}">
                <a16:creationId xmlns:a16="http://schemas.microsoft.com/office/drawing/2014/main" id="{E28EFB13-59A0-430B-B414-DEB15F5F5A21}"/>
              </a:ext>
            </a:extLst>
          </p:cNvPr>
          <p:cNvSpPr>
            <a:spLocks noGrp="1"/>
          </p:cNvSpPr>
          <p:nvPr>
            <p:ph type="subTitle" idx="1"/>
          </p:nvPr>
        </p:nvSpPr>
        <p:spPr>
          <a:xfrm>
            <a:off x="838200" y="1295400"/>
            <a:ext cx="2895646" cy="4267200"/>
          </a:xfrm>
        </p:spPr>
        <p:txBody>
          <a:bodyPr anchor="ctr">
            <a:normAutofit/>
          </a:bodyPr>
          <a:lstStyle/>
          <a:p>
            <a:endParaRPr lang="en-GB" sz="240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620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3A27-99D3-4C8D-A433-EC4C8EE0C205}"/>
              </a:ext>
            </a:extLst>
          </p:cNvPr>
          <p:cNvSpPr>
            <a:spLocks noGrp="1"/>
          </p:cNvSpPr>
          <p:nvPr>
            <p:ph type="title"/>
          </p:nvPr>
        </p:nvSpPr>
        <p:spPr/>
        <p:txBody>
          <a:bodyPr/>
          <a:lstStyle/>
          <a:p>
            <a:r>
              <a:rPr lang="en-GB" dirty="0"/>
              <a:t> Methodology – silhouette method</a:t>
            </a:r>
          </a:p>
        </p:txBody>
      </p:sp>
      <p:sp>
        <p:nvSpPr>
          <p:cNvPr id="3" name="Content Placeholder 2">
            <a:extLst>
              <a:ext uri="{FF2B5EF4-FFF2-40B4-BE49-F238E27FC236}">
                <a16:creationId xmlns:a16="http://schemas.microsoft.com/office/drawing/2014/main" id="{2BB4BF37-BCDF-4CD8-8349-D88453727E54}"/>
              </a:ext>
            </a:extLst>
          </p:cNvPr>
          <p:cNvSpPr>
            <a:spLocks noGrp="1"/>
          </p:cNvSpPr>
          <p:nvPr>
            <p:ph idx="1"/>
          </p:nvPr>
        </p:nvSpPr>
        <p:spPr>
          <a:xfrm>
            <a:off x="838200" y="1825624"/>
            <a:ext cx="4191000" cy="4506349"/>
          </a:xfrm>
        </p:spPr>
        <p:txBody>
          <a:bodyPr>
            <a:noAutofit/>
          </a:bodyPr>
          <a:lstStyle/>
          <a:p>
            <a:pPr marL="0" indent="0">
              <a:buNone/>
            </a:pPr>
            <a:r>
              <a:rPr lang="en-US" sz="2200" dirty="0"/>
              <a:t>The silhouette method, that measures how similar a point is to its own cluster (cohesion) compared to other clusters (separation) with values ranging from -1 (worst) to +1 (best).</a:t>
            </a:r>
          </a:p>
          <a:p>
            <a:pPr marL="0" indent="0">
              <a:buNone/>
            </a:pPr>
            <a:r>
              <a:rPr lang="en-US" sz="2200" dirty="0"/>
              <a:t>In this case, we see that the maximum values are reached for 3, 2 and 6 clusters. We exclude k=2 and k=3 since they appear to low and they will not provide many insights. Therefore, we select k = 6.</a:t>
            </a:r>
            <a:endParaRPr lang="en-GB" sz="2200" dirty="0"/>
          </a:p>
        </p:txBody>
      </p:sp>
      <p:sp>
        <p:nvSpPr>
          <p:cNvPr id="6" name="Content Placeholder 2">
            <a:extLst>
              <a:ext uri="{FF2B5EF4-FFF2-40B4-BE49-F238E27FC236}">
                <a16:creationId xmlns:a16="http://schemas.microsoft.com/office/drawing/2014/main" id="{BF95A0D0-A0B1-44D7-85B7-0C222EF0C228}"/>
              </a:ext>
            </a:extLst>
          </p:cNvPr>
          <p:cNvSpPr txBox="1">
            <a:spLocks/>
          </p:cNvSpPr>
          <p:nvPr/>
        </p:nvSpPr>
        <p:spPr>
          <a:xfrm>
            <a:off x="4810540" y="5976434"/>
            <a:ext cx="7189304" cy="355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dirty="0"/>
              <a:t>Silhouette score as a function of number of clusters K</a:t>
            </a:r>
          </a:p>
        </p:txBody>
      </p:sp>
      <p:pic>
        <p:nvPicPr>
          <p:cNvPr id="5" name="Picture 4" descr="A close up of a piece of paper&#10;&#10;Description automatically generated">
            <a:extLst>
              <a:ext uri="{FF2B5EF4-FFF2-40B4-BE49-F238E27FC236}">
                <a16:creationId xmlns:a16="http://schemas.microsoft.com/office/drawing/2014/main" id="{76625325-67B1-4579-B137-B383D99FE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556" y="1952895"/>
            <a:ext cx="5559272" cy="3761332"/>
          </a:xfrm>
          <a:prstGeom prst="rect">
            <a:avLst/>
          </a:prstGeom>
        </p:spPr>
      </p:pic>
    </p:spTree>
    <p:extLst>
      <p:ext uri="{BB962C8B-B14F-4D97-AF65-F5344CB8AC3E}">
        <p14:creationId xmlns:p14="http://schemas.microsoft.com/office/powerpoint/2010/main" val="49659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3A27-99D3-4C8D-A433-EC4C8EE0C205}"/>
              </a:ext>
            </a:extLst>
          </p:cNvPr>
          <p:cNvSpPr>
            <a:spLocks noGrp="1"/>
          </p:cNvSpPr>
          <p:nvPr>
            <p:ph type="title"/>
          </p:nvPr>
        </p:nvSpPr>
        <p:spPr/>
        <p:txBody>
          <a:bodyPr/>
          <a:lstStyle/>
          <a:p>
            <a:r>
              <a:rPr lang="en-GB" dirty="0"/>
              <a:t> Methodology – clusters</a:t>
            </a:r>
          </a:p>
        </p:txBody>
      </p:sp>
      <p:sp>
        <p:nvSpPr>
          <p:cNvPr id="3" name="Content Placeholder 2">
            <a:extLst>
              <a:ext uri="{FF2B5EF4-FFF2-40B4-BE49-F238E27FC236}">
                <a16:creationId xmlns:a16="http://schemas.microsoft.com/office/drawing/2014/main" id="{2BB4BF37-BCDF-4CD8-8349-D88453727E54}"/>
              </a:ext>
            </a:extLst>
          </p:cNvPr>
          <p:cNvSpPr>
            <a:spLocks noGrp="1"/>
          </p:cNvSpPr>
          <p:nvPr>
            <p:ph idx="1"/>
          </p:nvPr>
        </p:nvSpPr>
        <p:spPr>
          <a:xfrm>
            <a:off x="838200" y="1825624"/>
            <a:ext cx="4628322" cy="4823654"/>
          </a:xfrm>
        </p:spPr>
        <p:txBody>
          <a:bodyPr>
            <a:noAutofit/>
          </a:bodyPr>
          <a:lstStyle/>
          <a:p>
            <a:pPr marL="0" indent="0">
              <a:buNone/>
            </a:pPr>
            <a:r>
              <a:rPr lang="en-US" sz="2200" dirty="0"/>
              <a:t>The six clusters identified by the algorithm can be categorized as follows:</a:t>
            </a:r>
          </a:p>
          <a:p>
            <a:r>
              <a:rPr lang="en-US" sz="2200" dirty="0">
                <a:solidFill>
                  <a:srgbClr val="FF0000"/>
                </a:solidFill>
              </a:rPr>
              <a:t>Cluster 1 – Beaches</a:t>
            </a:r>
          </a:p>
          <a:p>
            <a:r>
              <a:rPr lang="en-US" sz="2200" dirty="0">
                <a:solidFill>
                  <a:srgbClr val="7030A0"/>
                </a:solidFill>
              </a:rPr>
              <a:t>Cluster 2 - Italian restaurants and hotels (</a:t>
            </a:r>
            <a:r>
              <a:rPr lang="en-US" sz="2200" dirty="0" err="1">
                <a:solidFill>
                  <a:srgbClr val="7030A0"/>
                </a:solidFill>
              </a:rPr>
              <a:t>centre</a:t>
            </a:r>
            <a:r>
              <a:rPr lang="en-US" sz="2200" dirty="0">
                <a:solidFill>
                  <a:srgbClr val="7030A0"/>
                </a:solidFill>
              </a:rPr>
              <a:t>-north of Rome)</a:t>
            </a:r>
          </a:p>
          <a:p>
            <a:r>
              <a:rPr lang="en-US" sz="2200" dirty="0">
                <a:solidFill>
                  <a:srgbClr val="002060"/>
                </a:solidFill>
              </a:rPr>
              <a:t>Cluster 3 - Italian restaurants and pizza places</a:t>
            </a:r>
          </a:p>
          <a:p>
            <a:r>
              <a:rPr lang="en-US" sz="2200" dirty="0">
                <a:solidFill>
                  <a:srgbClr val="00B0F0"/>
                </a:solidFill>
              </a:rPr>
              <a:t>Cluster 4 – Cafés</a:t>
            </a:r>
          </a:p>
          <a:p>
            <a:r>
              <a:rPr lang="en-US" sz="2200" dirty="0">
                <a:solidFill>
                  <a:srgbClr val="92D050"/>
                </a:solidFill>
              </a:rPr>
              <a:t>Cluster 5 - Hotels and Italian restaurants (suburbs of south Rome)</a:t>
            </a:r>
          </a:p>
          <a:p>
            <a:r>
              <a:rPr lang="en-US" sz="2200" dirty="0">
                <a:solidFill>
                  <a:srgbClr val="FF6600"/>
                </a:solidFill>
              </a:rPr>
              <a:t>Cluster 6 - Hotel and steakhouses</a:t>
            </a:r>
          </a:p>
        </p:txBody>
      </p:sp>
      <p:sp>
        <p:nvSpPr>
          <p:cNvPr id="6" name="Content Placeholder 2">
            <a:extLst>
              <a:ext uri="{FF2B5EF4-FFF2-40B4-BE49-F238E27FC236}">
                <a16:creationId xmlns:a16="http://schemas.microsoft.com/office/drawing/2014/main" id="{BF95A0D0-A0B1-44D7-85B7-0C222EF0C228}"/>
              </a:ext>
            </a:extLst>
          </p:cNvPr>
          <p:cNvSpPr txBox="1">
            <a:spLocks/>
          </p:cNvSpPr>
          <p:nvPr/>
        </p:nvSpPr>
        <p:spPr>
          <a:xfrm>
            <a:off x="4899992" y="6154203"/>
            <a:ext cx="7189304" cy="355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dirty="0"/>
              <a:t>The neighbourhoods analysed grouped in six clusters</a:t>
            </a:r>
          </a:p>
        </p:txBody>
      </p:sp>
      <p:pic>
        <p:nvPicPr>
          <p:cNvPr id="7" name="Picture 6" descr="A picture containing text, map&#10;&#10;Description automatically generated">
            <a:extLst>
              <a:ext uri="{FF2B5EF4-FFF2-40B4-BE49-F238E27FC236}">
                <a16:creationId xmlns:a16="http://schemas.microsoft.com/office/drawing/2014/main" id="{0CA06DCC-8143-42E6-ADEC-5EEF200428F4}"/>
              </a:ext>
            </a:extLst>
          </p:cNvPr>
          <p:cNvPicPr>
            <a:picLocks noChangeAspect="1"/>
          </p:cNvPicPr>
          <p:nvPr/>
        </p:nvPicPr>
        <p:blipFill rotWithShape="1">
          <a:blip r:embed="rId2">
            <a:extLst>
              <a:ext uri="{28A0092B-C50C-407E-A947-70E740481C1C}">
                <a14:useLocalDpi xmlns:a14="http://schemas.microsoft.com/office/drawing/2010/main" val="0"/>
              </a:ext>
            </a:extLst>
          </a:blip>
          <a:srcRect l="18086" t="18019" r="33480" b="11845"/>
          <a:stretch/>
        </p:blipFill>
        <p:spPr>
          <a:xfrm>
            <a:off x="6096000" y="1954104"/>
            <a:ext cx="4628322" cy="4065163"/>
          </a:xfrm>
          <a:prstGeom prst="rect">
            <a:avLst/>
          </a:prstGeom>
        </p:spPr>
      </p:pic>
    </p:spTree>
    <p:extLst>
      <p:ext uri="{BB962C8B-B14F-4D97-AF65-F5344CB8AC3E}">
        <p14:creationId xmlns:p14="http://schemas.microsoft.com/office/powerpoint/2010/main" val="144268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D77E-1B46-4B43-8932-E6EC92355FA4}"/>
              </a:ext>
            </a:extLst>
          </p:cNvPr>
          <p:cNvSpPr>
            <a:spLocks noGrp="1"/>
          </p:cNvSpPr>
          <p:nvPr>
            <p:ph type="title"/>
          </p:nvPr>
        </p:nvSpPr>
        <p:spPr/>
        <p:txBody>
          <a:bodyPr/>
          <a:lstStyle/>
          <a:p>
            <a:r>
              <a:rPr lang="it-IT" dirty="0" err="1"/>
              <a:t>Results</a:t>
            </a:r>
            <a:endParaRPr lang="en-GB" dirty="0"/>
          </a:p>
        </p:txBody>
      </p:sp>
      <p:sp>
        <p:nvSpPr>
          <p:cNvPr id="3" name="Content Placeholder 2">
            <a:extLst>
              <a:ext uri="{FF2B5EF4-FFF2-40B4-BE49-F238E27FC236}">
                <a16:creationId xmlns:a16="http://schemas.microsoft.com/office/drawing/2014/main" id="{7B5C089D-5FD0-4895-972C-A0D597068515}"/>
              </a:ext>
            </a:extLst>
          </p:cNvPr>
          <p:cNvSpPr>
            <a:spLocks noGrp="1"/>
          </p:cNvSpPr>
          <p:nvPr>
            <p:ph idx="1"/>
          </p:nvPr>
        </p:nvSpPr>
        <p:spPr/>
        <p:txBody>
          <a:bodyPr>
            <a:normAutofit/>
          </a:bodyPr>
          <a:lstStyle/>
          <a:p>
            <a:pPr marL="0" indent="0">
              <a:buNone/>
            </a:pPr>
            <a:r>
              <a:rPr lang="en-US" sz="2200" dirty="0"/>
              <a:t>The cluster that appears as the most suitable for the Brazilian investor to open his restaurants is the cluster 2, composed of the following </a:t>
            </a:r>
            <a:r>
              <a:rPr lang="en-US" sz="2200" dirty="0" err="1"/>
              <a:t>neighbourhoods</a:t>
            </a:r>
            <a:r>
              <a:rPr lang="en-US" sz="2200" dirty="0"/>
              <a:t>:</a:t>
            </a:r>
          </a:p>
          <a:p>
            <a:pPr marL="0" indent="0" algn="just">
              <a:buNone/>
            </a:pPr>
            <a:endParaRPr lang="en-US" sz="2200" dirty="0"/>
          </a:p>
          <a:p>
            <a:pPr algn="just"/>
            <a:r>
              <a:rPr lang="en-US" sz="2200" dirty="0"/>
              <a:t>Q. II </a:t>
            </a:r>
            <a:r>
              <a:rPr lang="en-US" sz="2200" dirty="0" err="1"/>
              <a:t>Parioli</a:t>
            </a:r>
            <a:endParaRPr lang="en-US" sz="2200" dirty="0"/>
          </a:p>
          <a:p>
            <a:pPr algn="just"/>
            <a:r>
              <a:rPr lang="en-US" sz="2200" dirty="0"/>
              <a:t>Q. III </a:t>
            </a:r>
            <a:r>
              <a:rPr lang="en-US" sz="2200" dirty="0" err="1"/>
              <a:t>Pinciano</a:t>
            </a:r>
            <a:endParaRPr lang="en-US" sz="2200" dirty="0"/>
          </a:p>
          <a:p>
            <a:pPr algn="just"/>
            <a:r>
              <a:rPr lang="en-US" sz="2200" dirty="0"/>
              <a:t>Q. IV </a:t>
            </a:r>
            <a:r>
              <a:rPr lang="en-US" sz="2200" dirty="0" err="1"/>
              <a:t>Salario</a:t>
            </a:r>
            <a:endParaRPr lang="en-US" sz="2200" dirty="0"/>
          </a:p>
          <a:p>
            <a:pPr algn="just"/>
            <a:r>
              <a:rPr lang="en-US" sz="2200" dirty="0"/>
              <a:t>Q. V </a:t>
            </a:r>
            <a:r>
              <a:rPr lang="en-US" sz="2200" dirty="0" err="1"/>
              <a:t>Nomentano</a:t>
            </a:r>
            <a:endParaRPr lang="en-US" sz="2200" dirty="0"/>
          </a:p>
          <a:p>
            <a:pPr algn="just"/>
            <a:r>
              <a:rPr lang="en-US" sz="2200" dirty="0"/>
              <a:t>Q. XIV </a:t>
            </a:r>
            <a:r>
              <a:rPr lang="en-US" sz="2200" dirty="0" err="1"/>
              <a:t>Trionfale</a:t>
            </a:r>
            <a:endParaRPr lang="en-US" sz="2200" dirty="0"/>
          </a:p>
          <a:p>
            <a:pPr algn="just"/>
            <a:r>
              <a:rPr lang="en-US" sz="2200" dirty="0"/>
              <a:t>Q. XVIII Tor di Quinto</a:t>
            </a:r>
          </a:p>
          <a:p>
            <a:endParaRPr lang="en-GB" dirty="0"/>
          </a:p>
        </p:txBody>
      </p:sp>
    </p:spTree>
    <p:extLst>
      <p:ext uri="{BB962C8B-B14F-4D97-AF65-F5344CB8AC3E}">
        <p14:creationId xmlns:p14="http://schemas.microsoft.com/office/powerpoint/2010/main" val="340803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8296-9AAF-49E8-8DE9-2E998EA9E83A}"/>
              </a:ext>
            </a:extLst>
          </p:cNvPr>
          <p:cNvSpPr>
            <a:spLocks noGrp="1"/>
          </p:cNvSpPr>
          <p:nvPr>
            <p:ph type="title"/>
          </p:nvPr>
        </p:nvSpPr>
        <p:spPr/>
        <p:txBody>
          <a:bodyPr/>
          <a:lstStyle/>
          <a:p>
            <a:r>
              <a:rPr lang="en-US" b="1" dirty="0"/>
              <a:t>Discussion</a:t>
            </a:r>
            <a:endParaRPr lang="en-GB" dirty="0"/>
          </a:p>
        </p:txBody>
      </p:sp>
      <p:sp>
        <p:nvSpPr>
          <p:cNvPr id="3" name="Content Placeholder 2">
            <a:extLst>
              <a:ext uri="{FF2B5EF4-FFF2-40B4-BE49-F238E27FC236}">
                <a16:creationId xmlns:a16="http://schemas.microsoft.com/office/drawing/2014/main" id="{15A265CC-2604-4C84-B3E6-038AE45A9D3E}"/>
              </a:ext>
            </a:extLst>
          </p:cNvPr>
          <p:cNvSpPr>
            <a:spLocks noGrp="1"/>
          </p:cNvSpPr>
          <p:nvPr>
            <p:ph idx="1"/>
          </p:nvPr>
        </p:nvSpPr>
        <p:spPr/>
        <p:txBody>
          <a:bodyPr>
            <a:normAutofit/>
          </a:bodyPr>
          <a:lstStyle/>
          <a:p>
            <a:pPr marL="0" indent="0">
              <a:buNone/>
            </a:pPr>
            <a:r>
              <a:rPr lang="en-US" sz="2200" dirty="0"/>
              <a:t>The selected </a:t>
            </a:r>
            <a:r>
              <a:rPr lang="en-US" sz="2200" dirty="0" err="1"/>
              <a:t>neighbourhoods</a:t>
            </a:r>
            <a:r>
              <a:rPr lang="en-US" sz="2200" dirty="0"/>
              <a:t> are located in the </a:t>
            </a:r>
            <a:r>
              <a:rPr lang="en-US" sz="2200" dirty="0" err="1"/>
              <a:t>centre</a:t>
            </a:r>
            <a:r>
              <a:rPr lang="en-US" sz="2200" dirty="0"/>
              <a:t>-north of Rome and are considered to be fairly trendy and expensive. It is no surprise that they host a high number of restaurants and hotels.</a:t>
            </a:r>
          </a:p>
          <a:p>
            <a:pPr marL="0" indent="0" algn="just">
              <a:buNone/>
            </a:pPr>
            <a:endParaRPr lang="en-US" sz="2200" dirty="0"/>
          </a:p>
          <a:p>
            <a:pPr marL="0" indent="0" algn="just">
              <a:buNone/>
            </a:pPr>
            <a:r>
              <a:rPr lang="en-US" sz="2200" dirty="0"/>
              <a:t>A further analysis, out of the scope of this study, would be to consider the following aspects:</a:t>
            </a:r>
          </a:p>
          <a:p>
            <a:pPr algn="just"/>
            <a:r>
              <a:rPr lang="en-US" sz="2200" dirty="0"/>
              <a:t>rent or cost to acquire a place where to open a restaurant</a:t>
            </a:r>
          </a:p>
          <a:p>
            <a:pPr algn="just"/>
            <a:r>
              <a:rPr lang="en-US" sz="2200" dirty="0"/>
              <a:t>nearness to bus stops or metro stations</a:t>
            </a:r>
          </a:p>
          <a:p>
            <a:pPr algn="just"/>
            <a:r>
              <a:rPr lang="en-US" sz="2200" dirty="0"/>
              <a:t>preference for places that are more popular during lunch time or dinner time or both. </a:t>
            </a:r>
            <a:endParaRPr lang="en-GB" sz="2200" dirty="0"/>
          </a:p>
        </p:txBody>
      </p:sp>
    </p:spTree>
    <p:extLst>
      <p:ext uri="{BB962C8B-B14F-4D97-AF65-F5344CB8AC3E}">
        <p14:creationId xmlns:p14="http://schemas.microsoft.com/office/powerpoint/2010/main" val="375517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6A00-4244-4D1E-9664-6B40D33A9A0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FB5B8D73-0840-4A02-BB05-3C8BFFAAEB17}"/>
              </a:ext>
            </a:extLst>
          </p:cNvPr>
          <p:cNvSpPr>
            <a:spLocks noGrp="1"/>
          </p:cNvSpPr>
          <p:nvPr>
            <p:ph idx="1"/>
          </p:nvPr>
        </p:nvSpPr>
        <p:spPr/>
        <p:txBody>
          <a:bodyPr/>
          <a:lstStyle/>
          <a:p>
            <a:pPr marL="0" indent="0">
              <a:buNone/>
            </a:pPr>
            <a:r>
              <a:rPr lang="en-US" dirty="0"/>
              <a:t>Rome is the largest city in Italy and it is one of the </a:t>
            </a:r>
            <a:r>
              <a:rPr lang="en-GB" dirty="0"/>
              <a:t>favourite</a:t>
            </a:r>
            <a:r>
              <a:rPr lang="en-US" dirty="0"/>
              <a:t> touristic destinations for people all over the world. Apart from hosting an outstanding number of museums and other touristic attractions, Rome is home </a:t>
            </a:r>
            <a:r>
              <a:rPr lang="en-GB" dirty="0"/>
              <a:t>to a large number of restaurants. </a:t>
            </a:r>
          </a:p>
        </p:txBody>
      </p:sp>
    </p:spTree>
    <p:extLst>
      <p:ext uri="{BB962C8B-B14F-4D97-AF65-F5344CB8AC3E}">
        <p14:creationId xmlns:p14="http://schemas.microsoft.com/office/powerpoint/2010/main" val="37372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3748-6693-41E3-B1B2-7AF481AC11C6}"/>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B11044D2-6731-41E6-A817-B995BFA1EED4}"/>
              </a:ext>
            </a:extLst>
          </p:cNvPr>
          <p:cNvSpPr>
            <a:spLocks noGrp="1"/>
          </p:cNvSpPr>
          <p:nvPr>
            <p:ph idx="1"/>
          </p:nvPr>
        </p:nvSpPr>
        <p:spPr/>
        <p:txBody>
          <a:bodyPr/>
          <a:lstStyle/>
          <a:p>
            <a:pPr marL="0" indent="0">
              <a:buNone/>
            </a:pPr>
            <a:r>
              <a:rPr lang="en-GB" dirty="0"/>
              <a:t>Restaurants' revenues are highly dependent on the number of clients, that tend to prefer certain neighbourhoods </a:t>
            </a:r>
            <a:r>
              <a:rPr lang="en-US" dirty="0"/>
              <a:t>over others due to many reasons: </a:t>
            </a:r>
          </a:p>
          <a:p>
            <a:r>
              <a:rPr lang="en-US" dirty="0"/>
              <a:t>public transport</a:t>
            </a:r>
          </a:p>
          <a:p>
            <a:r>
              <a:rPr lang="en-US" dirty="0"/>
              <a:t>number of restaurants to chose from</a:t>
            </a:r>
          </a:p>
          <a:p>
            <a:r>
              <a:rPr lang="en-US" dirty="0"/>
              <a:t>nearness to attractions</a:t>
            </a:r>
          </a:p>
          <a:p>
            <a:r>
              <a:rPr lang="en-US" dirty="0"/>
              <a:t>others</a:t>
            </a:r>
            <a:endParaRPr lang="en-GB" dirty="0"/>
          </a:p>
        </p:txBody>
      </p:sp>
    </p:spTree>
    <p:extLst>
      <p:ext uri="{BB962C8B-B14F-4D97-AF65-F5344CB8AC3E}">
        <p14:creationId xmlns:p14="http://schemas.microsoft.com/office/powerpoint/2010/main" val="429494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DAC9-E518-41ED-AC44-8D671A2F353E}"/>
              </a:ext>
            </a:extLst>
          </p:cNvPr>
          <p:cNvSpPr>
            <a:spLocks noGrp="1"/>
          </p:cNvSpPr>
          <p:nvPr>
            <p:ph type="title"/>
          </p:nvPr>
        </p:nvSpPr>
        <p:spPr/>
        <p:txBody>
          <a:bodyPr/>
          <a:lstStyle/>
          <a:p>
            <a:r>
              <a:rPr lang="en-GB" dirty="0"/>
              <a:t>Problem</a:t>
            </a:r>
          </a:p>
        </p:txBody>
      </p:sp>
      <p:sp>
        <p:nvSpPr>
          <p:cNvPr id="3" name="Content Placeholder 2">
            <a:extLst>
              <a:ext uri="{FF2B5EF4-FFF2-40B4-BE49-F238E27FC236}">
                <a16:creationId xmlns:a16="http://schemas.microsoft.com/office/drawing/2014/main" id="{4D8231DA-2FD9-4412-958D-CDEE92F13CDD}"/>
              </a:ext>
            </a:extLst>
          </p:cNvPr>
          <p:cNvSpPr>
            <a:spLocks noGrp="1"/>
          </p:cNvSpPr>
          <p:nvPr>
            <p:ph idx="1"/>
          </p:nvPr>
        </p:nvSpPr>
        <p:spPr/>
        <p:txBody>
          <a:bodyPr/>
          <a:lstStyle/>
          <a:p>
            <a:pPr marL="0" indent="0">
              <a:buNone/>
            </a:pPr>
            <a:r>
              <a:rPr lang="en-US" dirty="0"/>
              <a:t>An investor from Brazil would like to invest in Rome by opening several restaurants in the city. </a:t>
            </a:r>
          </a:p>
          <a:p>
            <a:pPr marL="0" indent="0">
              <a:buNone/>
            </a:pPr>
            <a:endParaRPr lang="en-US" dirty="0"/>
          </a:p>
          <a:p>
            <a:pPr marL="0" indent="0">
              <a:buNone/>
            </a:pPr>
            <a:r>
              <a:rPr lang="en-US" dirty="0"/>
              <a:t>The main idea is to open his Brazilian restaurants in areas where there is already a high number of people going out for lunch or dinner and offering them something different from Italian restaurants, that represent the majority in Rome.</a:t>
            </a:r>
            <a:endParaRPr lang="en-GB" dirty="0"/>
          </a:p>
        </p:txBody>
      </p:sp>
    </p:spTree>
    <p:extLst>
      <p:ext uri="{BB962C8B-B14F-4D97-AF65-F5344CB8AC3E}">
        <p14:creationId xmlns:p14="http://schemas.microsoft.com/office/powerpoint/2010/main" val="165675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CD01-6315-4CBB-A841-A7113F6E5CA4}"/>
              </a:ext>
            </a:extLst>
          </p:cNvPr>
          <p:cNvSpPr>
            <a:spLocks noGrp="1"/>
          </p:cNvSpPr>
          <p:nvPr>
            <p:ph type="title"/>
          </p:nvPr>
        </p:nvSpPr>
        <p:spPr/>
        <p:txBody>
          <a:bodyPr/>
          <a:lstStyle/>
          <a:p>
            <a:r>
              <a:rPr lang="en-GB" dirty="0"/>
              <a:t>Data (I)</a:t>
            </a:r>
          </a:p>
        </p:txBody>
      </p:sp>
      <p:sp>
        <p:nvSpPr>
          <p:cNvPr id="3" name="Content Placeholder 2">
            <a:extLst>
              <a:ext uri="{FF2B5EF4-FFF2-40B4-BE49-F238E27FC236}">
                <a16:creationId xmlns:a16="http://schemas.microsoft.com/office/drawing/2014/main" id="{6F317CC0-4C64-490B-AECE-FC9670C19FE5}"/>
              </a:ext>
            </a:extLst>
          </p:cNvPr>
          <p:cNvSpPr>
            <a:spLocks noGrp="1"/>
          </p:cNvSpPr>
          <p:nvPr>
            <p:ph idx="1"/>
          </p:nvPr>
        </p:nvSpPr>
        <p:spPr/>
        <p:txBody>
          <a:bodyPr/>
          <a:lstStyle/>
          <a:p>
            <a:pPr marL="0" indent="0">
              <a:buNone/>
            </a:pPr>
            <a:r>
              <a:rPr lang="en-US" dirty="0"/>
              <a:t>The data used for the problem will be extracted from the Foursquare database and it will regard the venues in 35 </a:t>
            </a:r>
            <a:r>
              <a:rPr lang="en-US" dirty="0" err="1"/>
              <a:t>neighbourhoods</a:t>
            </a:r>
            <a:r>
              <a:rPr lang="en-US" dirty="0"/>
              <a:t> of Rome. In particular, the data imported from the database for each venue will be:</a:t>
            </a:r>
          </a:p>
          <a:p>
            <a:r>
              <a:rPr lang="en-US" dirty="0"/>
              <a:t>name</a:t>
            </a:r>
          </a:p>
          <a:p>
            <a:r>
              <a:rPr lang="en-US" dirty="0"/>
              <a:t>latitude</a:t>
            </a:r>
          </a:p>
          <a:p>
            <a:r>
              <a:rPr lang="en-US" dirty="0"/>
              <a:t>longitude</a:t>
            </a:r>
          </a:p>
          <a:p>
            <a:r>
              <a:rPr lang="en-US" dirty="0"/>
              <a:t>category</a:t>
            </a:r>
            <a:endParaRPr lang="en-GB" dirty="0"/>
          </a:p>
        </p:txBody>
      </p:sp>
    </p:spTree>
    <p:extLst>
      <p:ext uri="{BB962C8B-B14F-4D97-AF65-F5344CB8AC3E}">
        <p14:creationId xmlns:p14="http://schemas.microsoft.com/office/powerpoint/2010/main" val="24965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CD01-6315-4CBB-A841-A7113F6E5CA4}"/>
              </a:ext>
            </a:extLst>
          </p:cNvPr>
          <p:cNvSpPr>
            <a:spLocks noGrp="1"/>
          </p:cNvSpPr>
          <p:nvPr>
            <p:ph type="title"/>
          </p:nvPr>
        </p:nvSpPr>
        <p:spPr/>
        <p:txBody>
          <a:bodyPr/>
          <a:lstStyle/>
          <a:p>
            <a:r>
              <a:rPr lang="en-GB" dirty="0"/>
              <a:t>Data (II)</a:t>
            </a:r>
          </a:p>
        </p:txBody>
      </p:sp>
      <p:sp>
        <p:nvSpPr>
          <p:cNvPr id="3" name="Content Placeholder 2">
            <a:extLst>
              <a:ext uri="{FF2B5EF4-FFF2-40B4-BE49-F238E27FC236}">
                <a16:creationId xmlns:a16="http://schemas.microsoft.com/office/drawing/2014/main" id="{6F317CC0-4C64-490B-AECE-FC9670C19FE5}"/>
              </a:ext>
            </a:extLst>
          </p:cNvPr>
          <p:cNvSpPr>
            <a:spLocks noGrp="1"/>
          </p:cNvSpPr>
          <p:nvPr>
            <p:ph idx="1"/>
          </p:nvPr>
        </p:nvSpPr>
        <p:spPr/>
        <p:txBody>
          <a:bodyPr>
            <a:normAutofit/>
          </a:bodyPr>
          <a:lstStyle/>
          <a:p>
            <a:pPr marL="0" indent="0">
              <a:buNone/>
            </a:pPr>
            <a:r>
              <a:rPr lang="en-US" dirty="0"/>
              <a:t>The </a:t>
            </a:r>
            <a:r>
              <a:rPr lang="en-US" dirty="0" err="1"/>
              <a:t>neighbourhoods’</a:t>
            </a:r>
            <a:r>
              <a:rPr lang="en-US" dirty="0"/>
              <a:t> data has been obtained from Wikipedia and </a:t>
            </a:r>
            <a:r>
              <a:rPr lang="en-GB" dirty="0"/>
              <a:t>includes the following information for each neighbourhood:</a:t>
            </a:r>
          </a:p>
          <a:p>
            <a:r>
              <a:rPr lang="en-GB" dirty="0"/>
              <a:t>name</a:t>
            </a:r>
          </a:p>
          <a:p>
            <a:r>
              <a:rPr lang="en-GB" dirty="0"/>
              <a:t>latitude</a:t>
            </a:r>
          </a:p>
          <a:p>
            <a:r>
              <a:rPr lang="en-GB" dirty="0"/>
              <a:t>longitude</a:t>
            </a:r>
          </a:p>
        </p:txBody>
      </p:sp>
    </p:spTree>
    <p:extLst>
      <p:ext uri="{BB962C8B-B14F-4D97-AF65-F5344CB8AC3E}">
        <p14:creationId xmlns:p14="http://schemas.microsoft.com/office/powerpoint/2010/main" val="231285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3A27-99D3-4C8D-A433-EC4C8EE0C205}"/>
              </a:ext>
            </a:extLst>
          </p:cNvPr>
          <p:cNvSpPr>
            <a:spLocks noGrp="1"/>
          </p:cNvSpPr>
          <p:nvPr>
            <p:ph type="title"/>
          </p:nvPr>
        </p:nvSpPr>
        <p:spPr/>
        <p:txBody>
          <a:bodyPr/>
          <a:lstStyle/>
          <a:p>
            <a:r>
              <a:rPr lang="en-GB" dirty="0"/>
              <a:t> Methodology - exploratory analysis</a:t>
            </a:r>
          </a:p>
        </p:txBody>
      </p:sp>
      <p:sp>
        <p:nvSpPr>
          <p:cNvPr id="3" name="Content Placeholder 2">
            <a:extLst>
              <a:ext uri="{FF2B5EF4-FFF2-40B4-BE49-F238E27FC236}">
                <a16:creationId xmlns:a16="http://schemas.microsoft.com/office/drawing/2014/main" id="{2BB4BF37-BCDF-4CD8-8349-D88453727E54}"/>
              </a:ext>
            </a:extLst>
          </p:cNvPr>
          <p:cNvSpPr>
            <a:spLocks noGrp="1"/>
          </p:cNvSpPr>
          <p:nvPr>
            <p:ph idx="1"/>
          </p:nvPr>
        </p:nvSpPr>
        <p:spPr>
          <a:xfrm>
            <a:off x="838200" y="1825624"/>
            <a:ext cx="3438832" cy="4506349"/>
          </a:xfrm>
        </p:spPr>
        <p:txBody>
          <a:bodyPr>
            <a:noAutofit/>
          </a:bodyPr>
          <a:lstStyle/>
          <a:p>
            <a:pPr marL="0" indent="0">
              <a:buNone/>
            </a:pPr>
            <a:r>
              <a:rPr lang="en-GB" sz="2200" dirty="0"/>
              <a:t>For each neighbourhood, a maximum of 200 venues in the radius of 1 km have been imported from the Foursquare dataset.</a:t>
            </a:r>
          </a:p>
          <a:p>
            <a:pPr marL="0" indent="0">
              <a:buNone/>
            </a:pPr>
            <a:endParaRPr lang="en-GB" sz="2200" dirty="0"/>
          </a:p>
          <a:p>
            <a:pPr marL="0" indent="0">
              <a:buNone/>
            </a:pPr>
            <a:r>
              <a:rPr lang="en-GB" sz="2200" dirty="0"/>
              <a:t>The 10 most common venues have been listed in descending order. From a first glace, restaurants and Italian restaurants, in particular, are very common.</a:t>
            </a:r>
          </a:p>
        </p:txBody>
      </p:sp>
      <p:pic>
        <p:nvPicPr>
          <p:cNvPr id="5" name="Picture 4" descr="A picture containing text, map&#10;&#10;Description automatically generated">
            <a:extLst>
              <a:ext uri="{FF2B5EF4-FFF2-40B4-BE49-F238E27FC236}">
                <a16:creationId xmlns:a16="http://schemas.microsoft.com/office/drawing/2014/main" id="{46824F6D-4643-499E-A15D-6621336B0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414" y="1825625"/>
            <a:ext cx="6828183" cy="4271512"/>
          </a:xfrm>
          <a:prstGeom prst="rect">
            <a:avLst/>
          </a:prstGeom>
        </p:spPr>
      </p:pic>
      <p:sp>
        <p:nvSpPr>
          <p:cNvPr id="6" name="Content Placeholder 2">
            <a:extLst>
              <a:ext uri="{FF2B5EF4-FFF2-40B4-BE49-F238E27FC236}">
                <a16:creationId xmlns:a16="http://schemas.microsoft.com/office/drawing/2014/main" id="{BF95A0D0-A0B1-44D7-85B7-0C222EF0C228}"/>
              </a:ext>
            </a:extLst>
          </p:cNvPr>
          <p:cNvSpPr txBox="1">
            <a:spLocks/>
          </p:cNvSpPr>
          <p:nvPr/>
        </p:nvSpPr>
        <p:spPr>
          <a:xfrm>
            <a:off x="4432853" y="6232074"/>
            <a:ext cx="7189304" cy="355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dirty="0"/>
              <a:t>The neighbourhoods analysed</a:t>
            </a:r>
          </a:p>
        </p:txBody>
      </p:sp>
    </p:spTree>
    <p:extLst>
      <p:ext uri="{BB962C8B-B14F-4D97-AF65-F5344CB8AC3E}">
        <p14:creationId xmlns:p14="http://schemas.microsoft.com/office/powerpoint/2010/main" val="310021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3A27-99D3-4C8D-A433-EC4C8EE0C205}"/>
              </a:ext>
            </a:extLst>
          </p:cNvPr>
          <p:cNvSpPr>
            <a:spLocks noGrp="1"/>
          </p:cNvSpPr>
          <p:nvPr>
            <p:ph type="title"/>
          </p:nvPr>
        </p:nvSpPr>
        <p:spPr/>
        <p:txBody>
          <a:bodyPr/>
          <a:lstStyle/>
          <a:p>
            <a:r>
              <a:rPr lang="en-GB" dirty="0"/>
              <a:t> Methodology - clustering</a:t>
            </a:r>
          </a:p>
        </p:txBody>
      </p:sp>
      <p:sp>
        <p:nvSpPr>
          <p:cNvPr id="3" name="Content Placeholder 2">
            <a:extLst>
              <a:ext uri="{FF2B5EF4-FFF2-40B4-BE49-F238E27FC236}">
                <a16:creationId xmlns:a16="http://schemas.microsoft.com/office/drawing/2014/main" id="{2BB4BF37-BCDF-4CD8-8349-D88453727E54}"/>
              </a:ext>
            </a:extLst>
          </p:cNvPr>
          <p:cNvSpPr>
            <a:spLocks noGrp="1"/>
          </p:cNvSpPr>
          <p:nvPr>
            <p:ph idx="1"/>
          </p:nvPr>
        </p:nvSpPr>
        <p:spPr>
          <a:xfrm>
            <a:off x="838199" y="1825624"/>
            <a:ext cx="10321413" cy="4506349"/>
          </a:xfrm>
        </p:spPr>
        <p:txBody>
          <a:bodyPr>
            <a:noAutofit/>
          </a:bodyPr>
          <a:lstStyle/>
          <a:p>
            <a:pPr marL="0" indent="0" algn="just">
              <a:buNone/>
            </a:pPr>
            <a:r>
              <a:rPr lang="en-US" sz="2200" dirty="0"/>
              <a:t>In order to find similar </a:t>
            </a:r>
            <a:r>
              <a:rPr lang="en-US" sz="2200" dirty="0" err="1"/>
              <a:t>neighbourhoods</a:t>
            </a:r>
            <a:r>
              <a:rPr lang="en-US" sz="2200" dirty="0"/>
              <a:t> with the same lively atmosphere and a great number of restaurants a clustering approach will be used. In clustering the most important problem to tackle is the selection of the right number of clusters. Two approaches have been used to make this evaluation: the elbow method and the silhouette method.</a:t>
            </a:r>
            <a:endParaRPr lang="en-GB" sz="2200" dirty="0"/>
          </a:p>
        </p:txBody>
      </p:sp>
    </p:spTree>
    <p:extLst>
      <p:ext uri="{BB962C8B-B14F-4D97-AF65-F5344CB8AC3E}">
        <p14:creationId xmlns:p14="http://schemas.microsoft.com/office/powerpoint/2010/main" val="97706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3A27-99D3-4C8D-A433-EC4C8EE0C205}"/>
              </a:ext>
            </a:extLst>
          </p:cNvPr>
          <p:cNvSpPr>
            <a:spLocks noGrp="1"/>
          </p:cNvSpPr>
          <p:nvPr>
            <p:ph type="title"/>
          </p:nvPr>
        </p:nvSpPr>
        <p:spPr/>
        <p:txBody>
          <a:bodyPr/>
          <a:lstStyle/>
          <a:p>
            <a:r>
              <a:rPr lang="en-GB" dirty="0"/>
              <a:t> Methodology – elbow method</a:t>
            </a:r>
          </a:p>
        </p:txBody>
      </p:sp>
      <p:sp>
        <p:nvSpPr>
          <p:cNvPr id="3" name="Content Placeholder 2">
            <a:extLst>
              <a:ext uri="{FF2B5EF4-FFF2-40B4-BE49-F238E27FC236}">
                <a16:creationId xmlns:a16="http://schemas.microsoft.com/office/drawing/2014/main" id="{2BB4BF37-BCDF-4CD8-8349-D88453727E54}"/>
              </a:ext>
            </a:extLst>
          </p:cNvPr>
          <p:cNvSpPr>
            <a:spLocks noGrp="1"/>
          </p:cNvSpPr>
          <p:nvPr>
            <p:ph idx="1"/>
          </p:nvPr>
        </p:nvSpPr>
        <p:spPr>
          <a:xfrm>
            <a:off x="838200" y="1825624"/>
            <a:ext cx="3438832" cy="4506349"/>
          </a:xfrm>
        </p:spPr>
        <p:txBody>
          <a:bodyPr>
            <a:noAutofit/>
          </a:bodyPr>
          <a:lstStyle/>
          <a:p>
            <a:pPr marL="0" indent="0">
              <a:buNone/>
            </a:pPr>
            <a:r>
              <a:rPr lang="en-US" sz="2200" dirty="0"/>
              <a:t>In the elbow method we try to find the number of clusters for which a sharp change in the slope of the sum of squared errors (SSE) is observed.</a:t>
            </a:r>
          </a:p>
          <a:p>
            <a:pPr marL="0" indent="0">
              <a:buNone/>
            </a:pPr>
            <a:r>
              <a:rPr lang="en-US" sz="2200" dirty="0"/>
              <a:t>Unfortunately, in this case this method is not very helpful since there is not an abrupt change in the slope of the SSE.</a:t>
            </a:r>
            <a:endParaRPr lang="en-GB" sz="2200" dirty="0"/>
          </a:p>
        </p:txBody>
      </p:sp>
      <p:sp>
        <p:nvSpPr>
          <p:cNvPr id="6" name="Content Placeholder 2">
            <a:extLst>
              <a:ext uri="{FF2B5EF4-FFF2-40B4-BE49-F238E27FC236}">
                <a16:creationId xmlns:a16="http://schemas.microsoft.com/office/drawing/2014/main" id="{BF95A0D0-A0B1-44D7-85B7-0C222EF0C228}"/>
              </a:ext>
            </a:extLst>
          </p:cNvPr>
          <p:cNvSpPr txBox="1">
            <a:spLocks/>
          </p:cNvSpPr>
          <p:nvPr/>
        </p:nvSpPr>
        <p:spPr>
          <a:xfrm>
            <a:off x="4697812" y="5976434"/>
            <a:ext cx="7189304" cy="355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dirty="0"/>
              <a:t>Sum of squared errors as a function of number of clusters K</a:t>
            </a:r>
          </a:p>
        </p:txBody>
      </p:sp>
      <p:pic>
        <p:nvPicPr>
          <p:cNvPr id="7" name="Picture 6" descr="A close up of a map&#10;&#10;Description automatically generated">
            <a:extLst>
              <a:ext uri="{FF2B5EF4-FFF2-40B4-BE49-F238E27FC236}">
                <a16:creationId xmlns:a16="http://schemas.microsoft.com/office/drawing/2014/main" id="{A069C7C7-59EC-4D61-B292-79631F28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590" y="1885424"/>
            <a:ext cx="5837749" cy="3899618"/>
          </a:xfrm>
          <a:prstGeom prst="rect">
            <a:avLst/>
          </a:prstGeom>
        </p:spPr>
      </p:pic>
    </p:spTree>
    <p:extLst>
      <p:ext uri="{BB962C8B-B14F-4D97-AF65-F5344CB8AC3E}">
        <p14:creationId xmlns:p14="http://schemas.microsoft.com/office/powerpoint/2010/main" val="335881541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44</TotalTime>
  <Words>743</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Depth</vt:lpstr>
      <vt:lpstr>A new restaurant in Rome</vt:lpstr>
      <vt:lpstr>Introduction</vt:lpstr>
      <vt:lpstr>Background</vt:lpstr>
      <vt:lpstr>Problem</vt:lpstr>
      <vt:lpstr>Data (I)</vt:lpstr>
      <vt:lpstr>Data (II)</vt:lpstr>
      <vt:lpstr> Methodology - exploratory analysis</vt:lpstr>
      <vt:lpstr> Methodology - clustering</vt:lpstr>
      <vt:lpstr> Methodology – elbow method</vt:lpstr>
      <vt:lpstr> Methodology – silhouette method</vt:lpstr>
      <vt:lpstr> Methodology – clusters</vt:lpstr>
      <vt:lpstr>Results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restaurant in Rome</dc:title>
  <dc:creator>Roberto Brogna</dc:creator>
  <cp:lastModifiedBy>Roberto Brogna</cp:lastModifiedBy>
  <cp:revision>2</cp:revision>
  <dcterms:created xsi:type="dcterms:W3CDTF">2020-05-30T17:01:35Z</dcterms:created>
  <dcterms:modified xsi:type="dcterms:W3CDTF">2020-05-30T17:46:09Z</dcterms:modified>
</cp:coreProperties>
</file>