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27.png" ContentType="image/png"/>
  <Override PartName="/ppt/media/image12.wmf" ContentType="image/x-wmf"/>
  <Override PartName="/ppt/media/image10.png" ContentType="image/png"/>
  <Override PartName="/ppt/media/image4.png" ContentType="image/png"/>
  <Override PartName="/ppt/media/image34.png" ContentType="image/png"/>
  <Override PartName="/ppt/media/image9.png" ContentType="image/png"/>
  <Override PartName="/ppt/media/image8.png" ContentType="image/png"/>
  <Override PartName="/ppt/media/image13.png" ContentType="image/png"/>
  <Override PartName="/ppt/media/image30.jpeg" ContentType="image/jpeg"/>
  <Override PartName="/ppt/media/image15.png" ContentType="image/png"/>
  <Override PartName="/ppt/media/image5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7FCCBD4-EC55-4C07-AE49-49A15DCC99F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it.wikipedia.org/wiki/Informatica" TargetMode="External"/><Relationship Id="rId2" Type="http://schemas.openxmlformats.org/officeDocument/2006/relationships/hyperlink" Target="https://it.wikipedia.org/wiki/Interattivit&#224;" TargetMode="External"/><Relationship Id="rId3" Type="http://schemas.openxmlformats.org/officeDocument/2006/relationships/hyperlink" Target="https://it.wikipedia.org/wiki/Software" TargetMode="External"/><Relationship Id="rId4" Type="http://schemas.openxmlformats.org/officeDocument/2006/relationships/hyperlink" Target="https://it.wikipedia.org/wiki/Esecuzione_(informatica)" TargetMode="External"/><Relationship Id="rId5" Type="http://schemas.openxmlformats.org/officeDocument/2006/relationships/hyperlink" Target="https://it.wikipedia.org/wiki/Dato" TargetMode="External"/><Relationship Id="rId6" Type="http://schemas.openxmlformats.org/officeDocument/2006/relationships/hyperlink" Target="https://it.wikipedia.org/wiki/Interfaccia_a_riga_di_comando" TargetMode="External"/><Relationship Id="rId7" Type="http://schemas.openxmlformats.org/officeDocument/2006/relationships/hyperlink" Target="https://it.wikipedia.org/wiki/Script" TargetMode="External"/><Relationship Id="rId8" Type="http://schemas.openxmlformats.org/officeDocument/2006/relationships/hyperlink" Target="https://it.wikipedia.org/wiki/File_batch" TargetMode="External"/><Relationship Id="rId9" Type="http://schemas.openxmlformats.org/officeDocument/2006/relationships/slide" Target="../slides/slide11.xml"/><Relationship Id="rId10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hyperlink" Target="https://it.wikipedia.org/wiki/Telecomunicazioni" TargetMode="External"/><Relationship Id="rId2" Type="http://schemas.openxmlformats.org/officeDocument/2006/relationships/hyperlink" Target="https://it.wikipedia.org/wiki/Trasmissione_(telecomunicazioni)" TargetMode="External"/><Relationship Id="rId3" Type="http://schemas.openxmlformats.org/officeDocument/2006/relationships/hyperlink" Target="https://it.wikipedia.org/wiki/Informazione" TargetMode="External"/><Relationship Id="rId4" Type="http://schemas.openxmlformats.org/officeDocument/2006/relationships/slide" Target="../slides/slide46.xml"/><Relationship Id="rId5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6E8D51-F4DB-462A-BE2E-E808520E676B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458A86-0BE3-44F1-BB40-56B74575B85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Roundtrip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: Andata e Ritorno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In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1"/>
              </a:rPr>
              <a:t>informatica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, il termine </a:t>
            </a:r>
            <a:r>
              <a:rPr b="1" i="1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batch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viene utilizzato con significati specifici, tipicamente riferite a uno o più dei seguenti aspetti del </a:t>
            </a:r>
            <a:r>
              <a:rPr b="0" i="1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batch processing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la non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2"/>
              </a:rPr>
              <a:t>interattività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dei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3"/>
              </a:rPr>
              <a:t>programmi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l'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4"/>
              </a:rPr>
              <a:t>esecuzione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"accorpata" di più programmi;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l'esecuzione non immediata, ma rimandata nel tempo dei programmi;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la modifica di più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5"/>
              </a:rPr>
              <a:t>dati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contemporaneamente.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L'uso più diffuso del termine è probabilmente quello riferito a un insieme di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6"/>
              </a:rPr>
              <a:t>comandi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o programmi, tipicamente non interattivi, aggregati per l'esecuzione, come in uno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7"/>
              </a:rPr>
              <a:t>script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o un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8"/>
              </a:rPr>
              <a:t>comando batch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5984E1-6BAC-44DC-9DA3-DCE033DADA86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660DAC-FDC2-42CE-B8CA-F4F01F639A8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66DB62-F6EB-418C-A673-A083299736D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CA3EC5-100C-4645-9954-039B83C696E7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58727B-3686-4894-8D4F-77958FC082E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5E5961-0356-4719-B26B-A4302F081116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9DDC31-1EB0-4440-AD68-917094C5C0A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90E43A-83FE-4456-918F-487F615E737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B01DEA-E8C6-4E1B-B409-889CDCE3EA05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2A6091-CE54-4609-8E0F-809CB66298B1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FEF4B5-CF92-4E52-B49C-2CDE3BCDE164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CF0249-1E98-4606-A774-32DF24DDCC2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5886BA-581E-442A-BC4E-6F5BE8E76112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70A763-0FB7-4343-8881-504866E5AC7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6A1650-7B12-49E7-BD84-2D6F3FB4BA4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4B063E-5B63-42B7-8E00-E5220685C98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6279A3-6531-42AB-92A5-3EC46EE9C1CB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197F19-D1BA-41C3-98C8-B86CE86E23A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AE17DD-07D9-4AB1-A572-D9F7A170677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9E7188-4287-4991-A63A-75E2A5A8853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E72B11-35C7-43AE-A75C-2EEFBDA0954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F249F3-E561-4C8D-9DF4-923C64CB180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02CEA2-EC47-4B0B-BB86-083E8E9CC4A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156FFF-B327-43E5-84DA-F930BAF312A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774BDD-923E-4614-8303-1956C5AD5802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53FD1C-83D2-4D57-9977-B7592C6235F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F1EBD8-279D-4E8A-AE8E-A95461C26804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89F027-6B95-4875-BA26-A635F495078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3B65AA-E972-4573-8AFF-098773CCDEA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B4444A-814F-47A3-9625-D06F60D8F663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DA6FBD-CBD8-4213-80FF-0CB8180D80B6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9E7355-6AD8-418E-827C-BC7E4EE77884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DE3F94-74B3-4C76-AA93-8FCDE5B22B2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In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1"/>
              </a:rPr>
              <a:t>telecomunicazioni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per </a:t>
            </a:r>
            <a:r>
              <a:rPr b="1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broadcasting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(corrispondenti alle espressioni italiane: </a:t>
            </a:r>
            <a:r>
              <a:rPr b="1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radioaudizione circolare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oppure </a:t>
            </a:r>
            <a:r>
              <a:rPr b="1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radiodiffusione circolare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) si intende la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2"/>
              </a:rPr>
              <a:t>trasmissione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di 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  <a:hlinkClick r:id="rId3"/>
              </a:rPr>
              <a:t>informazioni</a:t>
            </a:r>
            <a:r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 da un sistema trasmittente ad un insieme di sistemi riceventi non definito a priori.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69C5DB-E576-4AEA-8DEC-17E2B5BDCE5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866179-A24D-4C10-A60A-8EB629862215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10A5F7-CEF0-45BA-904E-E1A3D987073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A5BE4A-C6B0-42E3-AD90-4A217362ABC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AD5AEE-66E3-43D5-8934-D54E295001F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F00921-2C38-43DE-ADD1-28526E011FC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DFE6D7-9FBF-4922-93EE-55386E775BCB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49CDF3-5AF3-41F3-905A-15366B862FE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444768-6E94-4A35-AB85-35810833D9D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3C93CA-61F3-448C-9998-14E9D0B48F12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9EA60F-970C-422E-A887-AA5406532EF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BC801C-6FE3-4395-B889-34B126665A25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4C8563-25A7-435D-BB76-289ABADF3E46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AFAB3B-9C3D-482A-AA7D-29FCEDD876B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01FFA0-9360-4F48-A8CD-1F7BFF8934DD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5A95AE-0CC5-46E6-8743-2F2538AAD06C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6CCB18-555B-493B-A3BA-D2CF632DDE21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D7C15B-3887-4523-BFD2-9F933F3A553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F2129B-F029-4A71-875F-91A8942BA151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E04C6B1-68A6-4C81-983B-9D743702F72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E09926-5F6E-4515-A7B7-0081B969376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821A9E-2896-40EA-8759-D33F2B79360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43A0C3-1DF0-4ED9-B746-0B3B9C78DE3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543837-B25A-4344-AC19-5FE48F0B42C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2A39A2-981E-4E7C-A480-DDEE4C4F519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FE4612-44B8-4043-BE8D-5ABF5889C6A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BFB4CD-B700-4B14-9F7E-E52162DC7390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DFFB8-B92D-4FA0-97EB-2CEAC84166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7AE3C6-4F97-4CF5-8603-BE74888E38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D3455-E16B-40EB-B34C-BAF5C61FAC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216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932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68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216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932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3BB30-EFB6-4DCD-BD35-BEA9F4F39C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47600" y="63000"/>
            <a:ext cx="11944440" cy="14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2857A8-D85F-4312-B9D8-7321A6F1D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1216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193240" y="52020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968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1216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193240" y="3597840"/>
            <a:ext cx="38775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F25B7-BA85-4CF9-9060-DF2BD5C719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AD224-4C83-4C54-B382-2029F10AD5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686D9-A6DD-4553-818A-17F2AA087D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47600" y="63000"/>
            <a:ext cx="11944440" cy="14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36A6E-B24B-4084-8757-229BB2EC0F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221A5-302C-4B64-9B92-12D9B08745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589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0440" y="359784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4FB33-D282-430E-B9CC-B73ADC4E2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68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0440" y="520200"/>
            <a:ext cx="5876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680" y="3597840"/>
            <a:ext cx="1204236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645E21-5892-4634-9F27-5BBB8749F5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E96A3C-CAC4-4D21-8C2F-FF1F1D00D22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9680" y="520200"/>
            <a:ext cx="12042360" cy="589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gradFill rotWithShape="0">
            <a:gsLst>
              <a:gs pos="0">
                <a:srgbClr val="35546d"/>
              </a:gs>
              <a:gs pos="100000">
                <a:srgbClr val="477294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Lucida Sans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0" y="6490440"/>
            <a:ext cx="12191760" cy="367200"/>
          </a:xfrm>
          <a:prstGeom prst="rect">
            <a:avLst/>
          </a:prstGeom>
          <a:gradFill rotWithShape="0">
            <a:gsLst>
              <a:gs pos="0">
                <a:srgbClr val="192733"/>
              </a:gs>
              <a:gs pos="100000">
                <a:srgbClr val="1c2b38"/>
              </a:gs>
            </a:gsLst>
            <a:lin ang="5400000"/>
          </a:gradFill>
          <a:ln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chemeClr val="lt1"/>
                </a:solidFill>
                <a:latin typeface="Calibri"/>
              </a:rPr>
              <a:t>Copyright ETLForma – Tutti i diritti Riservati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4" descr=""/>
          <p:cNvPicPr/>
          <p:nvPr/>
        </p:nvPicPr>
        <p:blipFill>
          <a:blip r:embed="rId2"/>
          <a:stretch/>
        </p:blipFill>
        <p:spPr>
          <a:xfrm>
            <a:off x="11516760" y="6184440"/>
            <a:ext cx="622800" cy="6292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12" descr="A close up of a logo&#10;&#10;Description automatically generated"/>
          <p:cNvPicPr/>
          <p:nvPr/>
        </p:nvPicPr>
        <p:blipFill>
          <a:blip r:embed="rId3">
            <a:alphaModFix amt="3000"/>
          </a:blip>
          <a:stretch/>
        </p:blipFill>
        <p:spPr>
          <a:xfrm>
            <a:off x="3914280" y="2271600"/>
            <a:ext cx="4411080" cy="2012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1016640" y="1111680"/>
            <a:ext cx="10158480" cy="46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Keys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Le chiavi vengono utilizzate quando i messaggi devono essere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scritti su partizioni in modo più controllato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Lo schema più semplice è generare 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hash coerente della chiave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quindi concatenare il numero di partizione per quel messaggio con il risultato del modulo hash e il numero totale di partizioni nell'argomento.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Ciò assicura che i messaggi con la stessa chiave vengano sempre scritti nella stessa partizione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Batches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 efficienza, i messaggi vengono scritti in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modalità batch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 batch è solo una raccolta di messaggi, tutti prodotti nello stesso argomento e medesima partizione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singolo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roundtrip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attraverso la rete per ciascun messaggio comporterebbe un sovraccarico eccessivo;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l’uso del batch lo riduce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Naturalmente si tratta di un compromesso tra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latenza e velocità effettiva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: più grandi sono i batch, più messaggi possono essere gestiti per unità di tempo, ma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più tempo impiega un singolo messaggio a propagarsi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Anche i batch sono generalmente compressi, fornendo un trasferimento e una memorizzazione dei dati più efficienti a scapito della potenza di elaborazione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Message Schemas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Schemas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Poiché i messaggi sono solo array di byte per Kafka,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si consiglia di imporre una struttura aggiuntiva o uno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schema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al contenuto del messaggio in modo che possa essere facilmente compreso.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Esistono molte opzioni disponibili per lo schema dei messaggi, a seconda delle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esigenze individuali delle applicazioni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coinvolte.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Schemi come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JSON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(Javascript Object Notation) 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XML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(Extensible Markup Language), sono facili da usare e leggibili per l’uomo ma mancano di funzionalità come la gestione affidabile dei tipi e la compatibilità tra le versioni dello schema.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Schemas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106560" y="634320"/>
            <a:ext cx="114422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Molti sviluppatori di Kafka preferiscono l'uso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Apache Avro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Avro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è un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framework di serializzazione originariamente sviluppato per Hadoop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Avro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fornisce: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formato di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serializzazione compatto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schemi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separati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dai payload dei messaggi che non richiedono la generazione di codice quando cambiano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forte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tipizzazione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dei dati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evoluzione dello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schema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con compatibilità sia all'indietro che in avanti.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7516440" y="5055120"/>
            <a:ext cx="3758400" cy="11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Schemas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formato di dati coerente è importante in Kafka, in quanto consente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disaccoppiare la scrittura e la lettura dei messaggi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Quando queste attività sono strettamente associate, le applicazioni che si «iscrivono» ai messaggi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devono essere aggiornate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gestire il nuovo formato di dati, parallelamente al vecchio formato.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Solo così le applicazioni che pubblicano i messaggi possono essere aggiornate per utilizzare il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nuovo formato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Usando schemi ben definiti e memorizzandoli in un repository comune,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i messaggi in Kafka possono essere compresi (da parte dei consumer) senza coordinamento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riducendo al minimo o sforzo implementativo delle applicazioni.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Topics And Partitions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in Kafka sono classificati in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Topic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(argomenti); le analogie più vicine per un argomento sono una tabella di database o una cartella in un filesystem.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Gli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argomenti sono inoltre suddivisi in diverse partizioni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; tornando alla descrizione del «commit log»,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una partizione è un singolo registro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vengono scritti in modalità «</a:t>
            </a:r>
            <a:r>
              <a:rPr b="1" lang="it-IT" sz="2800" spc="-1" strike="noStrike">
                <a:solidFill>
                  <a:srgbClr val="ff0000"/>
                </a:solidFill>
                <a:latin typeface="Calibri"/>
                <a:ea typeface="Verdana"/>
              </a:rPr>
              <a:t>append-only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e vengono letti in ordine dall'inizio alla fine (Lista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FIFO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argomento ha in genere più partizioni 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non esiste alcuna garanzia di ordinamento temporale dei messaggi in tutto l'argomento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all'interno di una singola partizione.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figura mostra un argomento con quattro partizioni, con le scritture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aggiunte alla fine di ognuna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Le partizioni sono anche il modo in cui Kafka offre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ridondanza e scalabilità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Ogni partizione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può essere ospitata su un server diverso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il che significa che un singolo argomento può essere ridimensionato orizzontalmente su più server per fornire prestazioni ben oltre le capacità di un singolo server.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4" descr="A close up of a black keyboard&#10;&#10;Description automatically generated"/>
          <p:cNvPicPr/>
          <p:nvPr/>
        </p:nvPicPr>
        <p:blipFill>
          <a:blip r:embed="rId1"/>
          <a:stretch/>
        </p:blipFill>
        <p:spPr>
          <a:xfrm>
            <a:off x="1643760" y="3352320"/>
            <a:ext cx="8903880" cy="31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graphicFrame>
        <p:nvGraphicFramePr>
          <p:cNvPr id="134" name=""/>
          <p:cNvGraphicFramePr/>
          <p:nvPr/>
        </p:nvGraphicFramePr>
        <p:xfrm>
          <a:off x="1600920" y="1746360"/>
          <a:ext cx="8989920" cy="3364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3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00920" y="1746360"/>
                    <a:ext cx="8989920" cy="3364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Kafka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138" name="Picture 2" descr="Apache Kafka Partitions, Replicas and Topic - Ramesh Babu. - Medium"/>
          <p:cNvPicPr/>
          <p:nvPr/>
        </p:nvPicPr>
        <p:blipFill>
          <a:blip r:embed="rId1"/>
          <a:stretch/>
        </p:blipFill>
        <p:spPr>
          <a:xfrm>
            <a:off x="1130040" y="980640"/>
            <a:ext cx="9643680" cy="47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141" name="Picture 2" descr="Apache Kafka concepts"/>
          <p:cNvPicPr/>
          <p:nvPr/>
        </p:nvPicPr>
        <p:blipFill>
          <a:blip r:embed="rId1"/>
          <a:stretch/>
        </p:blipFill>
        <p:spPr>
          <a:xfrm>
            <a:off x="1918080" y="760680"/>
            <a:ext cx="7265160" cy="54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Topics and Partitions Cluster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144" name="Picture 6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034640" y="812880"/>
            <a:ext cx="10120320" cy="52567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Stream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106560" y="634320"/>
            <a:ext cx="58766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termine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Stream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(flusso) viene spesso utilizzato quando si discute di dati all'interno di sistemi come Kafka.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Molto spesso, uno stream è considerato un singolo argomento di dati, indipendentemente dal numero di partizioni  ovvero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 unico flusso di dati che si sposta dai producer ai consumer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questo scenario si parla di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elaborazione del flusso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ove il contesto di elaborazione dei messaggi (nel nostro caso il sistema Kafka Streams) avviene in real-time.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5" descr="A close up of tex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5891760" y="573840"/>
            <a:ext cx="6462000" cy="28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Box 3"/>
          <p:cNvSpPr/>
          <p:nvPr/>
        </p:nvSpPr>
        <p:spPr>
          <a:xfrm>
            <a:off x="106560" y="634320"/>
            <a:ext cx="668160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client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Kafka sono «utenti del sistema» e sono di due tipi: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Producer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Consumer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Esistono anche API client avanzate: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Connect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API: per l'integrazione dei dati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Streams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API: per l'elaborazione dei flussi.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client avanzati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utilizzano producer e consumer come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elementi costitutivi e forniscono funzionalità di livello superiore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4" descr="A close up of text on a whit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6788520" y="594720"/>
            <a:ext cx="5281560" cy="469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producer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creano nuovi messaggi; in altri sistemi di Pub/Sub, questi possono essere chiamati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publishers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writers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(editori o scrittori).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generale, vengono prodotti messaggi su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argomenti specifici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 impostazione predefinita,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al producer non importa in quale partizione viene scritto un messaggio specifico e bilancerà i messaggi su tutte le partizioni di un argomento in modo uniforme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5" descr="A close up of tex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2488320" y="3501000"/>
            <a:ext cx="6658560" cy="300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alcuni casi, il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producer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potrebbe indirizzare i messaggi a partizioni specifiche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utilizzando la chiave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del messaggio e un partitioner (partizionatore) il quale genererà un hash della chiave per poi mapparlo su di una partizione specifica.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Questo assicura che tutti i messaggi prodotti con una determinata chiave verranno scritti nella stessa partizione.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producer potrebbe anche utilizzare 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partitioner custom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che segue altre regole aziendali per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mappare i messaggi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sulle partizioni.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consumer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leggono i messaggi;  In altri sistemi di Pub/Sub, questi client possono essere chiamati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subscriber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reader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(abbonati o lettori).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consumer sottoscrive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uno o più argomenti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 legge i messaggi nell'ordine in cui sono stati prodotti 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tiene traccia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di quali messaggi ha già consumato tramite l'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offset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dei messaggi stessi.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5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3006720" y="2930400"/>
            <a:ext cx="5621760" cy="35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L’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offset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è un altro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bit di metadati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un valore intero che aumenta continuamente, che Kafka aggiunge a ciascun messaggio man mano che viene prodotto.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Ogni messaggio in una determinata partizione ha un offset univoco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; memorizzando l'offset dell'ultimo messaggio consumato per ogni partizione (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in Zookeeper o in Kafka stesso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 consumer può essere stoppato e riavviato senza perdere il suo posto ovvero senza perdita di messaggi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consumer lavorano come parte di un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gruppo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il cui scopo è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consumare un argomento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gruppo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assicura che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ogni partizione venga consumata da un solo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membro.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4" descr="A close up of a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1058760" y="2058840"/>
            <a:ext cx="10122480" cy="43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Intro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Viene spesso descritto come un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distributed commit log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(registro di commit distribuito) o più recentemente come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distributing streaming platform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(piattaforma di streaming distribuita).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Ad esempio, 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log di commit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del filesystem o del database è progettato per fornire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una registrazione duratura di tutte le transazioni in modo che possano essere riprodotte in modo coerente al fine di costruire lo stato di un sistema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5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3732120" y="3429000"/>
            <a:ext cx="417096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Producers and Consumers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questo modo, i Consumer possono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scalare in orizzontale per consumare argomenti con un gran numero di messaggi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Inoltre, se un singolo Consumer fallisce,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 restanti membri del gruppo riequilibreranno le partizioni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che vengono consumate per subentrare al membro mancante.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mappatura di un Consumer su di una partizione viene spesso definita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proprietà della partizione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da parte del Consumer.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Brokers and Clusters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Brokers and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singolo server Kafka è chiamato «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Broker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Broker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riceve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 messaggi dai Producer,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assegna loro gli offset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e li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memorizza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sul disco.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Fornisce inoltre assistenza ai Consumer,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rispondendo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alle richieste di recupero delle partizioni e rispondendo ai messaggi che sono stati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commitatti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su disco.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 seconda dell'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hardware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specifico e delle sue caratteristiche prestazionali, un singolo broker può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gestire facilmente migliaia di partizioni e milioni di messaggi al secondo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2000" spc="-1" strike="noStrike">
                <a:solidFill>
                  <a:srgbClr val="ffffff"/>
                </a:solidFill>
                <a:latin typeface="Lucida Sans"/>
              </a:rPr>
              <a:t>Replication di partitions in un cluster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172" name="Picture 4" descr=""/>
          <p:cNvPicPr/>
          <p:nvPr/>
        </p:nvPicPr>
        <p:blipFill>
          <a:blip r:embed="rId1"/>
          <a:stretch/>
        </p:blipFill>
        <p:spPr>
          <a:xfrm>
            <a:off x="1261800" y="634320"/>
            <a:ext cx="9667800" cy="57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Brokers and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Una caratteristica chiave di Kafka è quella della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Retention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(conservazione), ovvero della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persistenza dei messaggi per un certo periodo di tempo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broker Kafka sono configurati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con valori di default per la retention degli argomenti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al fine di conservare i messaggi per un certo periodo di tempo (ad es. 7 giorni) o fino a quando l'argomento non raggiunge una certa dimensione in byte (ad es. 1 GB).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Una volta raggiunti questi limiti,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 messaggi scadono e vengono eliminati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modo che la retention di default garantisca una quantità minima di dati disponibili in qualsiasi momento.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Brokers and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E’ possibile prevedere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per ogni singolo argomento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una propria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configurazione di default per la retention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in modo che i messaggi vengano archiviati solo finché sono utili in funzione dell’argomento stesso.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Ad esempio: un argomento di tracciamento potrebbe essere conservato per diversi giorni, mentre le metriche dell'applicazione potrebbero essere conservate solo per alcune 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Gli argomenti possono anche essere configurati come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log compattati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il che significa che Kafka manterrà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solo l'ultimo messaggio prodotto con una chiave specifica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Questo può essere utile per i dati di tipo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changelog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», dove solo l'ultimo aggiornamento è di interesse.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Cluster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ambienti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Enterprise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è vantaggioso disporre di più cluster; alcuni casi sono, ad esempio: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Segregazione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di tipi di dati (letteralmente l'impossibilità per l'utente X di accedere ai dati dell'utente Y quando X≠Y)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Isolamento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requisiti di sicurezza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Più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datacenter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disaster recovery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L’obiettivo è che i messaggi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vengano copiati tra i vari data center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modo tale che le applicazioni possono avere «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sempre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accesso all'attività dell'utente sugli stessi data center.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Cluster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Ad esempio: se un utente modifica le informazioni pubbliche nel proprio profilo, tale modifica dovrà essere visibile indipendentemente dal centro dati in cui vengono visualizzati i risultati della ricerca.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Ad Esempio: i dati di monitoraggio possono essere raccolti da molti siti in un'unica posizione centrale in cui sono ospitati i sistemi di analisi e di allerta.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I meccanismi di replica all'interno dei cluster Kafka sono progettati solo per funzionare all'interno di un singolo cluster, non tra più cluster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Cluster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include uno strumento chiamato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MirrorMaker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utilizzato per questo scopo.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MirrorMaker è semplicemente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 consumer e producer Kafka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collegato con una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coda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vengono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consumati da un cluster Kafka e prodotti per un altro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La natura semplice dell'applicazione nasconde la sua forza nel creare sofisticate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pipeline di 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Mirror Maker – Architettura di Datacenter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figura mostra un esempio di un'architettura che utilizza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MirrorMaker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aggregando i messaggi da due cluster locali in un cluster aggregato e quindi copiando quel cluster in altri datacenter.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2510640" y="1772640"/>
            <a:ext cx="7000560" cy="47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Distributing streaming platform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106560" y="634320"/>
            <a:ext cx="61646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Allo stesso modo,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 dati all'interno di Kafka vengono memorizzati in modo durevole, in ordine e possono essere letti in modo deterministico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dati possono essere distribuiti all'interno del sistema per fornire ulteriori protezioni contro 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failures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e per abbattere i tempi di esecuzione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senza perdite delle prestazioni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6410520" y="664200"/>
            <a:ext cx="5689080" cy="53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Zookeeper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Kafka &amp; Zookeeper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Apache Kafka utilizza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Zookeeper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archiviare i metadati relativi al cluster Kafka, nonché i dettagli dei consumer client.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4" descr="A picture containing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720080" y="1715760"/>
            <a:ext cx="8799480" cy="450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Apache ZooKeeper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è un progetto software della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Apache Software Foundation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E’ stato pensato col fine di fornire: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servizio di configurazione distribuito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open source,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servizio di sincronizzazione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grandi sistemi distribuiti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Era un sotto-progetto di «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Apache Hadoop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ora diventato indipendente.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4" descr="A person wearing a costume&#10;&#10;Description automatically generated"/>
          <p:cNvPicPr/>
          <p:nvPr/>
        </p:nvPicPr>
        <p:blipFill>
          <a:blip r:embed="rId1"/>
          <a:stretch/>
        </p:blipFill>
        <p:spPr>
          <a:xfrm>
            <a:off x="7249680" y="3896280"/>
            <a:ext cx="4832640" cy="26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per i metadati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E’ un servizio centralizzato per mantenere le informazioni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configurazione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naming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fornendo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sincronizzazione distribuita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e la fornitura di servizi di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gruppo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breve è un servizio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coordinamento ad alto rendimento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le applicazioni distribuite, come quelli gestiti in un cluster Hadoop.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Permette ai processi distribuiti di coordinarsi attraverso una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struttura dati gerarchica condivisa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simile a un file system ma mantenuta in memoria, garantendo alte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performance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Architettura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198" name="Picture 6" descr="A picture containing meter&#10;&#10;Description automatically generated"/>
          <p:cNvPicPr/>
          <p:nvPr/>
        </p:nvPicPr>
        <p:blipFill>
          <a:blip r:embed="rId1"/>
          <a:stretch/>
        </p:blipFill>
        <p:spPr>
          <a:xfrm>
            <a:off x="652680" y="1271880"/>
            <a:ext cx="10549440" cy="39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Architettura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01" name="Picture 4" descr="A picture containing sitting, orange, sign, black&#10;&#10;Description automatically generated"/>
          <p:cNvPicPr/>
          <p:nvPr/>
        </p:nvPicPr>
        <p:blipFill>
          <a:blip r:embed="rId1"/>
          <a:stretch/>
        </p:blipFill>
        <p:spPr>
          <a:xfrm>
            <a:off x="1015920" y="1290240"/>
            <a:ext cx="10159560" cy="34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Architettura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04" name="Picture 5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530720" y="494280"/>
            <a:ext cx="9380880" cy="57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Architettura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07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2836800" y="629640"/>
            <a:ext cx="6386400" cy="57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E’ un servizio che utilizza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 insieme di server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su cui vengono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replicati i dati mantenuti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all’interno, in modo da fornire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high availability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in caso di guasti.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L'architettura di ZooKeeper supporta un'alta disponibilità attraverso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servizi ridondanti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client possono così richiedere un ulteriore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ZooKeeper master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se il primo fallisce nel rispondere.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nodi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di ZooKeeper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memorizzano i loro dati con uno spazio dei nomi gerarchico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(come già accennato simile a un file system o, più in generale a una struttura dati ad albero).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client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possono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leggere e scrivere dai/ai nodi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e in questa maniera hanno condiviso un servizio di configurazione.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Data Model e Hierarchical Namespace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Box 3"/>
          <p:cNvSpPr/>
          <p:nvPr/>
        </p:nvSpPr>
        <p:spPr>
          <a:xfrm>
            <a:off x="11664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12" name="Picture 8" descr="A picture containing object, clock&#10;&#10;Description automatically generated"/>
          <p:cNvPicPr/>
          <p:nvPr/>
        </p:nvPicPr>
        <p:blipFill>
          <a:blip r:embed="rId1"/>
          <a:stretch/>
        </p:blipFill>
        <p:spPr>
          <a:xfrm>
            <a:off x="2271600" y="950400"/>
            <a:ext cx="7696440" cy="47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Kafka Message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Cosa Offre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E’ uno strumento per 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gestione del cluster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che offre le seguenti garanzie di funzionamento: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Consistenza sequenziale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con gli aggiornamenti inviati da un client applicati nell’ordine in cui sono mandati;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Atomicità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: gli aggiornamenti vanno a buon fine interamente oppure non sono affatto applicati;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client ottiene sempre la stessa vista del servizio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indipendentemente dal server a cui si connette;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Affidabilità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Fornisce un’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infrastruttura centralizzata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e una serie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servizi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che consentono la sincronizzazione di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oggetti comuni nel cluster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Tali oggetti comuni sono, per esempio, le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configurazioni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che devono essere presenti su tutti i nodi e che devono rimanere sincronizzate.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Apache ZooKeeper, per quanto concerne l’utilizzo in un ecosistema Kafka, gestisce lo stato dei cluster Kafka e non solo </a:t>
            </a:r>
            <a:r>
              <a:rPr b="1" lang="it-IT" sz="2400" spc="-1" strike="noStrike" u="sng">
                <a:solidFill>
                  <a:srgbClr val="ff0000"/>
                </a:solidFill>
                <a:uFillTx/>
                <a:latin typeface="Wingdings"/>
                <a:ea typeface="Verdana"/>
              </a:rPr>
              <a:t></a:t>
            </a:r>
            <a:r>
              <a:rPr b="1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19" name="Picture 4" descr="A picture containing drawing&#10;&#10;Description automatically generated"/>
          <p:cNvPicPr/>
          <p:nvPr/>
        </p:nvPicPr>
        <p:blipFill>
          <a:blip r:embed="rId1"/>
          <a:stretch/>
        </p:blipFill>
        <p:spPr>
          <a:xfrm>
            <a:off x="1749240" y="808560"/>
            <a:ext cx="8544960" cy="52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22" name="Picture 7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789200" y="590760"/>
            <a:ext cx="8537400" cy="57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25" name="Picture 6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1244880" y="1073520"/>
            <a:ext cx="9701640" cy="43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Zookeeper &amp; Kafka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28" name="Picture 4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2379600" y="1332000"/>
            <a:ext cx="7639560" cy="39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Why Kafka 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Producer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è in grado di gestire senza problemi più producer,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indipendentemente dal fatto che quei client utilizzino argomenti diversi o il medesimo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Questo rende il sistema ideale per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aggregare dati da molti sistemi frontend al fine di renderli coerenti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Ad esempio: un sito che fornisce contenuti agli utenti tramite una serie di microservizi può avere un unico argomento per le visualizzazioni di pagina in cui tutti i servizi possono scrivere utilizzando un formato comune.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Consumer Multipli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è progettato per consentire a più consumer di leggere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qualsiasi singolo flusso di messaggi senza interferire tra loro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Ciò è in contrasto con molti sistemi di accodamento in cui una volta che un messaggio viene utilizzato da un client,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non è disponibile per nessun altro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consumer multipli di Kafka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possono scegliere di operare come parte di un gruppo e condividere un flusso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garantendo che l'intero gruppo elabori un determinato messaggio una sola volta.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Disk-Based Retention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non solo può gestire più consumer, ma anche la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durable message retention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», il che significa che i consumer non devono sempre lavorare in tempo reale.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vengono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committati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su disco e verranno archiviati con regole di conservazione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configurabili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Queste opzioni possono essere selezionate in base all'argomento, consentendo a diversi flussi di messaggi di avere diversi livelli di conservazione in base alle esigenze del consumer.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durable retention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significa che se un consumer rimane indietro, a causa della lentezza dell'elaborazione o di un'esplosione del traffico, 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non c'è pericolo di perdere 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Messages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106560" y="346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L'</a:t>
            </a:r>
            <a:r>
              <a:rPr b="0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unità di 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all'interno di Kafka è chiamata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messaggio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; in un parallello con un database si può considerare un messaggio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simile a un record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Per Kafka un messaggio è semplicemente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un array di byte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motivo per cui i dati in esso contenuti non hanno un formato o un significato specifico.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messaggio può avere un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 bit opzionale di metadati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che viene definito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chiave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Anche 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chiave è una matrice di byte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e, come nel caso del messaggio, </a:t>
            </a:r>
            <a:r>
              <a:rPr b="1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non ha alcun significato specifico per Kafka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sono costituiti da un'intestazione a lunghezza variabile, una matrice di byte (opaque value) di lunghezza variabile e una matrice di byte (opaque value) di lunghezza variabile.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Disk-Based Retention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Significa anche che la manutenzione può essere eseguita sui consumer, </a:t>
            </a:r>
            <a:r>
              <a:rPr b="1" lang="it-IT" sz="2400" spc="-1" strike="noStrike" u="sng">
                <a:solidFill>
                  <a:srgbClr val="ff0000"/>
                </a:solidFill>
                <a:uFillTx/>
                <a:latin typeface="Calibri"/>
                <a:ea typeface="Verdana"/>
              </a:rPr>
              <a:t>portando offline le applicazioni per un breve periodo di tempo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senza preoccuparsi del backup dei messaggi sul producer o della perdita.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consumer possono quindi essere fermati e mentre i messaggi verranno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conservati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in Kafka.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Ciò consente di riavviare i consumer i quali così possono riprendere l'elaborazione dei messaggi da dove erano stati interrotti senza perdita di 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Scalabilità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flessibile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scalabilità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di Kafka semplifica la gestione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qualsiasi quantità di dati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Gli utenti possono iniziare con 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singolo broker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come POC (proof of concept), espandersi in un piccolo cluster di sviluppo di tre broker e passare alla produzione con un cluster più ampio di decine o addirittura centinaia di broker che cresce nel tempo man mano che i dati aumentano.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Le espansioni possono essere eseguite mentre il cluster è online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senza alcun impatto sulla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disponibilità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del sistema nel suo insieme.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Ciò significa anche che un cluster di più broker </a:t>
            </a:r>
            <a:r>
              <a:rPr b="1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può gestire il fallimento di un singolo broker e continuare a servire i clients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cluster che devono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tollerare più errori simultanei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possono essere configurati con fattori di replica più elevati.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High Performance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Tutte queste funzionalità si uniscono per rendere Apache Kafka un sistema di messaggistica di Pub/Sub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 prestazioni eccellenti a carico elevato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Producer, consumer e broker possono essere ridimensionati per gestire facilmente flussi di messaggi molto grandi.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Questo può essere fatto fornendo al contempo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una latenza del messaggio inferiore al secondo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(dalla produzione di un messaggio alla disponibilità per i consumer).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Osservazioni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fornisce il sistema di base per il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circolo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dei dati all’interno di infrastrutture sia semplici che complesse.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Trasporta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messaggi tra i vari membri dell'infrastruttura, fornendo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un'interfaccia coerente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tutti i client.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Se abbinati a un sistema per fornire schemi di messaggi,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producer e consumer possono essere tranquillamente disaccoppiati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cui non sono più richieste  connessioni dirette di alcun tipo.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componenti possono essere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aggiunti e rimossi a seconda delle esigenze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e dei casi d’uso;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i producer non devono preoccuparsi di chi sta utilizzando i dati o del numero di applicazioni client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Osservazioni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endParaRPr b="0" lang="it-IT" sz="2400" spc="-1" strike="noStrike">
              <a:solidFill>
                <a:schemeClr val="accent1">
                  <a:lumMod val="50000"/>
                </a:schemeClr>
              </a:solidFill>
              <a:latin typeface="Calibri"/>
              <a:ea typeface="Verdana"/>
            </a:endParaRPr>
          </a:p>
        </p:txBody>
      </p:sp>
      <p:pic>
        <p:nvPicPr>
          <p:cNvPr id="247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603160" y="634320"/>
            <a:ext cx="7033680" cy="553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772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/>
          <p:nvPr/>
        </p:nvSpPr>
        <p:spPr>
          <a:xfrm>
            <a:off x="0" y="559800"/>
            <a:ext cx="12191760" cy="638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UNIT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TextBox 3"/>
          <p:cNvSpPr/>
          <p:nvPr/>
        </p:nvSpPr>
        <p:spPr>
          <a:xfrm>
            <a:off x="0" y="297972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Calibri"/>
              </a:rPr>
              <a:t>Altri Casi D’Uso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Activity tracking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origine, Il caso d'uso di Kafka è stato quello del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monitoraggio delle attività degli utenti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Gli utenti di un sito Web interagiscono con le applicazioni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frontend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che generano messaggi relativi alle azioni intraprese dall'utente.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Può trattarsi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informazioni passive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come visualizzazioni di pagina e tracciamento dei clic, oppure azioni più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complesse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come le informazioni che un utente aggiunge al proprio profilo.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vengono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pubblicati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su uno o più argomenti, che vengono quindi utilizzati dalle applicazioni sul back-end.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Queste applicazioni possono generare report, alimentare sistemi di apprendimento automatico, aggiornare i risultati della ricerca o eseguire altre operazioni necessarie per fornire un'esperienza utente completa.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Messaging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viene anche utilizzato per 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messaggistica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in cui le applicazioni devono inviare notifiche (come le e-mail) agli utenti.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Tali applicazioni possono produrre messaggi senza preoccuparsi della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formattazione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 del modo in cui i messaggi verranno effettivamente inviati.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Una singola applicazione può quindi leggere tutti i messaggi da inviare e gestirli in modo coerente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tra cui: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Formattazione dei messaggi (noto anche come decorazione) utilizzando un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look and feel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 comune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Raccolta di più messaggi in un'unica notifica da inviare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Applicazione delle preferenze di un utente sul come desidera ricevere messaggi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Metrics and logging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Kafka è ideale per la raccolta di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metriche e log di applicazioni e sistemi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 Questo è un caso d'uso in cui spicca la possibilità di avere più applicazioni che producono lo stesso tipo di messaggio; le applicazioni pubblicano metriche su base regolare su un argomento Kafka e tali metriche possono essere utilizzate dai sistemi per il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monitoraggio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e gli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avvisi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Possono anche essere utilizzati in un sistema offline come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Hadoop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eseguire analisi a più lungo termine, come le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proiezioni di crescita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messaggi di registro possono essere pubblicati allo stesso modo e possono essere indirizzati a sistemi di ricerca dei registri dedicati come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Elastisearch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o applicazioni di analisi della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sicurezza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altro vantaggio di Kafka è che quando il sistema di destinazione deve cambiare (ad esempio, è tempo di aggiornare il sistema di archiviazione dei log),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non è necessario modificare le applicazioni front-end o gli strumenti di aggregazione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Commit log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Poiché Kafka poggia sul concetto di un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commit log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», le modifiche al database possono essere pubblicate su Kafka e le applicazioni possono facilmente monitorare questo flusso per ricevere aggiornamenti in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tempo reale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mentre si verificano.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Il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changelog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può anche essere utilizzato per replicare gli aggiornamenti del database su un sistema remoto o per consolidare le modifiche da più applicazioni in una singola vista del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La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durable retention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è utile qui per fornire un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buffer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 per «changelog», il che significa che può essere riprodotto in caso di guasto delle applicazioni «consumatrici».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In alternativa, è possibile utilizzare argomenti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log-compacted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per fornire una retention più lunga mantenendo una sola modifica per chiave.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Messages Format - O</a:t>
            </a:r>
            <a:r>
              <a:rPr b="0" lang="en-GB" sz="2000" spc="-1" strike="noStrike">
                <a:solidFill>
                  <a:srgbClr val="ffffff"/>
                </a:solidFill>
                <a:latin typeface="Lucida Sans"/>
              </a:rPr>
              <a:t>n-disk format of a RecordBatch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47120" y="533880"/>
            <a:ext cx="5525640" cy="55033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4868280" y="518400"/>
            <a:ext cx="7223760" cy="22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2000" spc="-1" strike="noStrike">
                <a:solidFill>
                  <a:srgbClr val="ffffff"/>
                </a:solidFill>
                <a:latin typeface="Lucida Sans"/>
              </a:rPr>
              <a:t>Stream processing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Un'altra area di interesse è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l'elaborazione di flussi dati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(grandi o piccoli che siano).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Mentre quasi tutto l'utilizzo di Kafka può essere considerato come elaborazione in streaming, quest’ultimo viene generalmente utilizzato per indicare applicazioni che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forniscono funzionalità simili per mappare/ridurre l'elaborazione in Hadoop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(di solito si basa sull'aggregazione di dati per un lungo periodo di tempo, sia ore che giorni).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L'elaborazione del flusso opera sui dati in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tempo reale 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con la stessa rapidità con cui vengono prodotti i messaggi.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framework di streaming consentono agli utenti di scrivere 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piccole applicazioni per operare su messaggi Kafka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, eseguendo attività come il conteggio delle metriche, il partizionamento dei messaggi per un'elaborazione efficiente da parte di altre applicazioni o la trasformazione di messaggi </a:t>
            </a:r>
            <a:r>
              <a:rPr b="0" lang="it-IT" sz="2400" spc="-1" strike="noStrike" u="sng">
                <a:solidFill>
                  <a:schemeClr val="accent1">
                    <a:lumMod val="50000"/>
                  </a:schemeClr>
                </a:solidFill>
                <a:uFillTx/>
                <a:latin typeface="Calibri"/>
                <a:ea typeface="Verdana"/>
              </a:rPr>
              <a:t>utilizzando dati provenienti da più origini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Messages Format - Control Batches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Un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Control Batch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contiene un singolo record chiamato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Control Record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Control Record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non devono essere passati alle applicazioni; al contrario, vengono utilizzati dai consumer per filtrare i messaggi transazionali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aborted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Lo schema per il valore di un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Control Record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 dipende dal valore «</a:t>
            </a:r>
            <a:r>
              <a:rPr b="0" lang="it-IT" sz="2400" spc="-1" strike="noStrike">
                <a:solidFill>
                  <a:srgbClr val="ff0000"/>
                </a:solidFill>
                <a:latin typeface="Calibri"/>
                <a:ea typeface="Verdana"/>
              </a:rPr>
              <a:t>type</a:t>
            </a: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» che è di tipo byte array (opaque value).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Lo schema è: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383040" y="4239720"/>
            <a:ext cx="7070400" cy="6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7600" y="63000"/>
            <a:ext cx="11944440" cy="3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Lucida Sans"/>
              </a:rPr>
              <a:t>Messages Format - Record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Box 3"/>
          <p:cNvSpPr/>
          <p:nvPr/>
        </p:nvSpPr>
        <p:spPr>
          <a:xfrm>
            <a:off x="106560" y="634320"/>
            <a:ext cx="11422440" cy="57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Le intestazioni (Headers) a livello record sono state introdotte in Kafka 0.11.0.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203864"/>
              </a:buClr>
              <a:buFont typeface="Arial"/>
              <a:buChar char="•"/>
            </a:pPr>
            <a:r>
              <a:rPr b="0" lang="it-IT" sz="2400" spc="-1" strike="noStrike">
                <a:solidFill>
                  <a:schemeClr val="accent1">
                    <a:lumMod val="50000"/>
                  </a:schemeClr>
                </a:solidFill>
                <a:latin typeface="Calibri"/>
                <a:ea typeface="Verdana"/>
              </a:rPr>
              <a:t>Di seguito viene delineato il formato su disco di un record con intestazioni.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662760" y="2147760"/>
            <a:ext cx="3051360" cy="321876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5" descr=""/>
          <p:cNvPicPr/>
          <p:nvPr/>
        </p:nvPicPr>
        <p:blipFill>
          <a:blip r:embed="rId2"/>
          <a:stretch/>
        </p:blipFill>
        <p:spPr>
          <a:xfrm>
            <a:off x="4800600" y="2028600"/>
            <a:ext cx="3052800" cy="180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10053</TotalTime>
  <Application>LibreOffice/7.4.7.2$Linux_X86_64 LibreOffice_project/40$Build-2</Application>
  <AppVersion>15.0000</AppVersion>
  <Words>4065</Words>
  <Paragraphs>420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2018-12-02T17:40:17Z</dcterms:created>
  <dc:creator>tony</dc:creator>
  <dc:description/>
  <dc:language>en-US</dc:language>
  <cp:lastModifiedBy/>
  <dcterms:modified xsi:type="dcterms:W3CDTF">2025-03-31T11:11:00Z</dcterms:modified>
  <cp:revision>551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62</vt:i4>
  </property>
  <property fmtid="{D5CDD505-2E9C-101B-9397-08002B2CF9AE}" pid="3" name="PresentationFormat">
    <vt:lpwstr>Widescreen</vt:lpwstr>
  </property>
  <property fmtid="{D5CDD505-2E9C-101B-9397-08002B2CF9AE}" pid="4" name="Slides">
    <vt:i4>70</vt:i4>
  </property>
</Properties>
</file>