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4678B7C-4912-46B4-AB65-32298A40A2D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F155023-4881-4A9F-96B4-A0366E09418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16832F-BB07-413A-BD15-B3197DAF13A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698395-8FEF-415E-8309-FD253FC987A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804BDD-C19E-4C1A-ACDC-EB24C260B42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E76064-661C-40CE-AA2C-03666C08D72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026D5A-D988-4795-B1A0-3BA194F1BFD2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2BF71E-8C7D-47E2-A2A5-955E314BA707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CE0B22-F28F-4481-AF63-1BC83ACF9F7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5CF79A8-2EC7-43D7-9B56-77B92A6195E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AA66C-A971-428A-80D8-A13CB097CA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ACECA-FA58-4D0F-86E0-197AD657F2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0999A-06EE-4DE7-AFFB-B86C186191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216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932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68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216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932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D2EBF0-2BC6-4D09-8B8E-838B521FE1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47600" y="63000"/>
            <a:ext cx="11944440" cy="14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847FE-F50E-410D-A855-94414BD19A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1216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1932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968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1216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1932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0DBE1-A3FE-4C8E-A55A-E46F2B8079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71614-86A8-409B-8B28-F0E8D7140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31525-3E7D-4A71-A644-ADEEB6E0F7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47600" y="63000"/>
            <a:ext cx="11944440" cy="14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E28D1-722F-4297-AB2F-E87281EC33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D914B3-A184-4EDA-91A2-AF46139B62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2983D-D944-417C-9BEA-D066875503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BD00AB-E589-4AA2-A38E-B6746F749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0937E9-CC58-42A3-8A57-968424A819E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gradFill rotWithShape="0">
            <a:gsLst>
              <a:gs pos="0">
                <a:srgbClr val="35546d"/>
              </a:gs>
              <a:gs pos="100000">
                <a:srgbClr val="477294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Lucida Sans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0" y="6490440"/>
            <a:ext cx="12191760" cy="367200"/>
          </a:xfrm>
          <a:prstGeom prst="rect">
            <a:avLst/>
          </a:prstGeom>
          <a:gradFill rotWithShape="0">
            <a:gsLst>
              <a:gs pos="0">
                <a:srgbClr val="192733"/>
              </a:gs>
              <a:gs pos="100000">
                <a:srgbClr val="1c2b38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chemeClr val="lt1"/>
                </a:solidFill>
                <a:latin typeface="Calibri"/>
              </a:rPr>
              <a:t>Copyright ETLForma – Tutti i diritti Riservati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4" descr=""/>
          <p:cNvPicPr/>
          <p:nvPr/>
        </p:nvPicPr>
        <p:blipFill>
          <a:blip r:embed="rId2"/>
          <a:stretch/>
        </p:blipFill>
        <p:spPr>
          <a:xfrm>
            <a:off x="11516760" y="6184440"/>
            <a:ext cx="622800" cy="6292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12" descr="A close up of a logo&#10;&#10;Description automatically generated"/>
          <p:cNvPicPr/>
          <p:nvPr/>
        </p:nvPicPr>
        <p:blipFill>
          <a:blip r:embed="rId3">
            <a:alphaModFix amt="3000"/>
          </a:blip>
          <a:stretch/>
        </p:blipFill>
        <p:spPr>
          <a:xfrm>
            <a:off x="3914280" y="2271600"/>
            <a:ext cx="4411080" cy="2012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confluent.io/installati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1016640" y="1111680"/>
            <a:ext cx="10158480" cy="46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Installazione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106560" y="634320"/>
            <a:ext cx="598896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0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  <a:hlinkClick r:id="rId1"/>
              </a:rPr>
              <a:t>https://www.confluent.io/installation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17336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73361"/>
                </a:solidFill>
                <a:latin typeface="MarkOT"/>
                <a:ea typeface="Verdana"/>
              </a:rPr>
              <a:t>Local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17336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73361"/>
                </a:solidFill>
                <a:latin typeface="MarkOT"/>
                <a:ea typeface="Verdana"/>
              </a:rPr>
              <a:t>Distributed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173361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173361"/>
                </a:solidFill>
                <a:latin typeface="MarkOT"/>
                <a:ea typeface="Verdana"/>
              </a:rPr>
              <a:t>Community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Installazione – Confluent – Prerequisiti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2325600" y="522720"/>
            <a:ext cx="7146000" cy="596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Prerequisiti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Apache Kafka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è un'applicazione compilata in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bytecode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Java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e quindi può essere eseguita su tutti quei sistemi operativi per  i quali sia disponibile la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Java Virtual Machine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(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JVM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Ciò include Windows, MacOS, Linux e altri.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L'uso di Kafka in un ambiente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Linux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è consigliato poiché si tratta del sistema operativo più comune su cui è installato.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Linux è anche il sistema operativo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consigliato per la distribuzione di Kafka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4222080" y="4638600"/>
            <a:ext cx="3747960" cy="17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Hardware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 un utilizzo efficiente dei cluster di Kafka è necessario lavorare con l’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hardware adeguato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team di sviluppatori di Kafka consiglia l’utilizzo di processori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Intel Xeon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con Quad-Core 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24 Gigabyte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di memoria RAM.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Importante è, in generale, avere una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memoria sufficiente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salvare in un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buffer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 messaggi letti e scritti da tutte le applicazioni che hanno accesso attivo al cluster.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10" descr="A blue and white sign&#10;&#10;Description automatically generated"/>
          <p:cNvPicPr/>
          <p:nvPr/>
        </p:nvPicPr>
        <p:blipFill>
          <a:blip r:embed="rId1"/>
          <a:stretch/>
        </p:blipFill>
        <p:spPr>
          <a:xfrm>
            <a:off x="1192680" y="4430520"/>
            <a:ext cx="1218960" cy="9140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2" descr="A circuit board&#10;&#10;Description automatically generated"/>
          <p:cNvPicPr/>
          <p:nvPr/>
        </p:nvPicPr>
        <p:blipFill>
          <a:blip r:embed="rId2"/>
          <a:stretch/>
        </p:blipFill>
        <p:spPr>
          <a:xfrm>
            <a:off x="6240240" y="3997800"/>
            <a:ext cx="3705480" cy="20840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13" descr="A blue and white sign&#10;&#10;Description automatically generated"/>
          <p:cNvPicPr/>
          <p:nvPr/>
        </p:nvPicPr>
        <p:blipFill>
          <a:blip r:embed="rId3"/>
          <a:stretch/>
        </p:blipFill>
        <p:spPr>
          <a:xfrm>
            <a:off x="1719360" y="5040000"/>
            <a:ext cx="1218960" cy="91404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4" descr="A blue and white sign&#10;&#10;Description automatically generated"/>
          <p:cNvPicPr/>
          <p:nvPr/>
        </p:nvPicPr>
        <p:blipFill>
          <a:blip r:embed="rId4"/>
          <a:stretch/>
        </p:blipFill>
        <p:spPr>
          <a:xfrm>
            <a:off x="2245680" y="4277880"/>
            <a:ext cx="121896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Hardware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Uno dei vantaggi di Apache Kafka è l’elevato flusso di dati, motivo per cui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è di enorme importanza scegliere dischi rigidi adeguati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Apache Software Foundation consiglia unità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hard-disk SATA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(8 x 7200 UpM); per prevenire carenze di prestazione si applica il principio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più dischi rigidi si hanno, meglio è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A close up of electronics&#10;&#10;Description automatically generated"/>
          <p:cNvPicPr/>
          <p:nvPr/>
        </p:nvPicPr>
        <p:blipFill>
          <a:blip r:embed="rId1"/>
          <a:stretch/>
        </p:blipFill>
        <p:spPr>
          <a:xfrm>
            <a:off x="6138720" y="4109760"/>
            <a:ext cx="1235880" cy="20170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4779000" y="3317400"/>
            <a:ext cx="1235880" cy="201708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3"/>
          <a:stretch/>
        </p:blipFill>
        <p:spPr>
          <a:xfrm>
            <a:off x="3916440" y="4109760"/>
            <a:ext cx="1235880" cy="20170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7" descr=""/>
          <p:cNvPicPr/>
          <p:nvPr/>
        </p:nvPicPr>
        <p:blipFill>
          <a:blip r:embed="rId4"/>
          <a:stretch/>
        </p:blipFill>
        <p:spPr>
          <a:xfrm>
            <a:off x="3053880" y="3429000"/>
            <a:ext cx="1235880" cy="201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Software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Anche per quel che concerne il software bisogna rispettare alcune condizioni per utilizzare Kafka ai fini della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gestione di flussi di dati in entrata e in uscita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 la scelta del sistema operativo, ad esempio, conviene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prediligere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un sistema Unix come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Solaris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 una distribuzione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Linux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(così come accennato in precedenza), visto che le piattaforme di Windows offrono un supporto limitato.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4" descr="A picture containing indoor, black, table, sitting&#10;&#10;Description automatically generated"/>
          <p:cNvPicPr/>
          <p:nvPr/>
        </p:nvPicPr>
        <p:blipFill>
          <a:blip r:embed="rId1"/>
          <a:stretch/>
        </p:blipFill>
        <p:spPr>
          <a:xfrm>
            <a:off x="4706640" y="3429000"/>
            <a:ext cx="1982160" cy="25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Software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Poiché  Kafka è scritto nel linguaggio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Scala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compilato in «bytecode Java» è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indispensabile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che sia installata sul proprio sistema una versione più attuale possibile del Java SE Development Kits (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JDK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 o del Java Runtime Environment (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JRE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 al fine di disporre della JVM di Java.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5" descr="A picture containing device&#10;&#10;Description automatically generated"/>
          <p:cNvPicPr/>
          <p:nvPr/>
        </p:nvPicPr>
        <p:blipFill>
          <a:blip r:embed="rId1"/>
          <a:stretch/>
        </p:blipFill>
        <p:spPr>
          <a:xfrm>
            <a:off x="147600" y="2475000"/>
            <a:ext cx="3875760" cy="38757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7" descr="A picture containing drawing, food, shirt&#10;&#10;Description automatically generated"/>
          <p:cNvPicPr/>
          <p:nvPr/>
        </p:nvPicPr>
        <p:blipFill>
          <a:blip r:embed="rId2"/>
          <a:stretch/>
        </p:blipFill>
        <p:spPr>
          <a:xfrm>
            <a:off x="4011480" y="2219400"/>
            <a:ext cx="3875760" cy="38757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9" descr="A picture containing food&#10;&#10;Description automatically generated"/>
          <p:cNvPicPr/>
          <p:nvPr/>
        </p:nvPicPr>
        <p:blipFill>
          <a:blip r:embed="rId3"/>
          <a:stretch/>
        </p:blipFill>
        <p:spPr>
          <a:xfrm>
            <a:off x="8165880" y="3810960"/>
            <a:ext cx="3363120" cy="13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Software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Un’altra componente obbligatoria è il servizio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Apache ZooKeeper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», che permette la sincronizzazione di processi ripartiti.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4" descr="A person wearing a costume&#10;&#10;Description automatically generated"/>
          <p:cNvPicPr/>
          <p:nvPr/>
        </p:nvPicPr>
        <p:blipFill>
          <a:blip r:embed="rId1"/>
          <a:stretch/>
        </p:blipFill>
        <p:spPr>
          <a:xfrm>
            <a:off x="3592080" y="2122200"/>
            <a:ext cx="4832640" cy="26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0" y="2979720"/>
            <a:ext cx="12191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Installazione e preparazione di un ambiente di sviluppo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9188</TotalTime>
  <Application>LibreOffice/7.4.7.2$Linux_X86_64 LibreOffice_project/40$Build-2</Application>
  <AppVersion>15.0000</AppVersion>
  <Words>383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2018-12-02T17:40:17Z</dcterms:created>
  <dc:creator>tony</dc:creator>
  <dc:description/>
  <dc:language>en-US</dc:language>
  <cp:lastModifiedBy/>
  <dcterms:modified xsi:type="dcterms:W3CDTF">2025-04-01T13:58:31Z</dcterms:modified>
  <cp:revision>502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