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3"/>
  </p:notesMasterIdLst>
  <p:sldIdLst>
    <p:sldId id="258" r:id="rId2"/>
    <p:sldId id="326" r:id="rId3"/>
    <p:sldId id="327" r:id="rId4"/>
    <p:sldId id="328" r:id="rId5"/>
    <p:sldId id="329" r:id="rId6"/>
    <p:sldId id="331" r:id="rId7"/>
    <p:sldId id="330" r:id="rId8"/>
    <p:sldId id="333" r:id="rId9"/>
    <p:sldId id="332" r:id="rId10"/>
    <p:sldId id="334" r:id="rId11"/>
    <p:sldId id="335" r:id="rId12"/>
    <p:sldId id="336" r:id="rId13"/>
    <p:sldId id="337" r:id="rId14"/>
    <p:sldId id="338" r:id="rId15"/>
    <p:sldId id="339" r:id="rId16"/>
    <p:sldId id="340" r:id="rId17"/>
    <p:sldId id="350" r:id="rId18"/>
    <p:sldId id="341" r:id="rId19"/>
    <p:sldId id="342" r:id="rId20"/>
    <p:sldId id="343" r:id="rId21"/>
    <p:sldId id="344" r:id="rId22"/>
    <p:sldId id="345" r:id="rId23"/>
    <p:sldId id="346" r:id="rId24"/>
    <p:sldId id="347" r:id="rId25"/>
    <p:sldId id="348" r:id="rId26"/>
    <p:sldId id="351" r:id="rId27"/>
    <p:sldId id="358" r:id="rId28"/>
    <p:sldId id="352" r:id="rId29"/>
    <p:sldId id="353" r:id="rId30"/>
    <p:sldId id="354" r:id="rId31"/>
    <p:sldId id="359" r:id="rId32"/>
    <p:sldId id="355" r:id="rId33"/>
    <p:sldId id="356" r:id="rId34"/>
    <p:sldId id="360" r:id="rId35"/>
    <p:sldId id="357" r:id="rId36"/>
    <p:sldId id="361" r:id="rId37"/>
    <p:sldId id="362" r:id="rId38"/>
    <p:sldId id="363" r:id="rId39"/>
    <p:sldId id="364" r:id="rId40"/>
    <p:sldId id="365" r:id="rId41"/>
    <p:sldId id="367" r:id="rId42"/>
    <p:sldId id="366" r:id="rId43"/>
    <p:sldId id="368" r:id="rId44"/>
    <p:sldId id="369" r:id="rId45"/>
    <p:sldId id="370" r:id="rId46"/>
    <p:sldId id="371" r:id="rId47"/>
    <p:sldId id="372" r:id="rId48"/>
    <p:sldId id="373" r:id="rId49"/>
    <p:sldId id="374" r:id="rId50"/>
    <p:sldId id="375" r:id="rId51"/>
    <p:sldId id="376" r:id="rId52"/>
    <p:sldId id="377" r:id="rId53"/>
    <p:sldId id="378" r:id="rId54"/>
    <p:sldId id="379" r:id="rId55"/>
    <p:sldId id="380" r:id="rId56"/>
    <p:sldId id="381" r:id="rId57"/>
    <p:sldId id="383" r:id="rId58"/>
    <p:sldId id="384" r:id="rId59"/>
    <p:sldId id="385" r:id="rId60"/>
    <p:sldId id="386" r:id="rId61"/>
    <p:sldId id="387" r:id="rId62"/>
    <p:sldId id="388" r:id="rId63"/>
    <p:sldId id="389" r:id="rId64"/>
    <p:sldId id="390" r:id="rId65"/>
    <p:sldId id="391" r:id="rId66"/>
    <p:sldId id="392" r:id="rId67"/>
    <p:sldId id="393" r:id="rId68"/>
    <p:sldId id="394" r:id="rId69"/>
    <p:sldId id="395" r:id="rId70"/>
    <p:sldId id="396" r:id="rId71"/>
    <p:sldId id="397" r:id="rId72"/>
    <p:sldId id="398" r:id="rId73"/>
    <p:sldId id="401" r:id="rId74"/>
    <p:sldId id="400" r:id="rId75"/>
    <p:sldId id="402" r:id="rId76"/>
    <p:sldId id="403" r:id="rId77"/>
    <p:sldId id="404" r:id="rId78"/>
    <p:sldId id="419" r:id="rId79"/>
    <p:sldId id="406" r:id="rId80"/>
    <p:sldId id="407" r:id="rId81"/>
    <p:sldId id="408" r:id="rId82"/>
    <p:sldId id="409" r:id="rId83"/>
    <p:sldId id="410" r:id="rId84"/>
    <p:sldId id="412" r:id="rId85"/>
    <p:sldId id="411" r:id="rId86"/>
    <p:sldId id="413" r:id="rId87"/>
    <p:sldId id="414" r:id="rId88"/>
    <p:sldId id="415" r:id="rId89"/>
    <p:sldId id="416" r:id="rId90"/>
    <p:sldId id="417" r:id="rId91"/>
    <p:sldId id="418" r:id="rId9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4DDBA62F-64F7-441E-9CB8-7F51A8EEBD8C}">
          <p14:sldIdLst>
            <p14:sldId id="258"/>
          </p14:sldIdLst>
        </p14:section>
        <p14:section name="Design" id="{B1E29F6D-DD0F-4D13-B5F4-6F32E1DCCD39}">
          <p14:sldIdLst>
            <p14:sldId id="326"/>
            <p14:sldId id="327"/>
            <p14:sldId id="328"/>
            <p14:sldId id="329"/>
            <p14:sldId id="331"/>
            <p14:sldId id="330"/>
            <p14:sldId id="333"/>
            <p14:sldId id="332"/>
            <p14:sldId id="334"/>
            <p14:sldId id="335"/>
            <p14:sldId id="336"/>
            <p14:sldId id="337"/>
            <p14:sldId id="338"/>
            <p14:sldId id="339"/>
            <p14:sldId id="340"/>
            <p14:sldId id="350"/>
            <p14:sldId id="341"/>
            <p14:sldId id="342"/>
            <p14:sldId id="343"/>
            <p14:sldId id="344"/>
            <p14:sldId id="345"/>
            <p14:sldId id="346"/>
            <p14:sldId id="347"/>
            <p14:sldId id="348"/>
            <p14:sldId id="351"/>
            <p14:sldId id="358"/>
            <p14:sldId id="352"/>
            <p14:sldId id="353"/>
            <p14:sldId id="354"/>
            <p14:sldId id="359"/>
            <p14:sldId id="355"/>
            <p14:sldId id="356"/>
            <p14:sldId id="360"/>
            <p14:sldId id="357"/>
            <p14:sldId id="361"/>
            <p14:sldId id="362"/>
            <p14:sldId id="363"/>
            <p14:sldId id="364"/>
            <p14:sldId id="365"/>
            <p14:sldId id="367"/>
            <p14:sldId id="366"/>
            <p14:sldId id="368"/>
            <p14:sldId id="369"/>
            <p14:sldId id="370"/>
            <p14:sldId id="371"/>
            <p14:sldId id="372"/>
            <p14:sldId id="373"/>
            <p14:sldId id="374"/>
            <p14:sldId id="375"/>
            <p14:sldId id="376"/>
            <p14:sldId id="377"/>
            <p14:sldId id="378"/>
            <p14:sldId id="379"/>
            <p14:sldId id="380"/>
            <p14:sldId id="381"/>
            <p14:sldId id="383"/>
            <p14:sldId id="384"/>
            <p14:sldId id="385"/>
            <p14:sldId id="386"/>
            <p14:sldId id="387"/>
            <p14:sldId id="388"/>
            <p14:sldId id="389"/>
            <p14:sldId id="390"/>
            <p14:sldId id="391"/>
            <p14:sldId id="392"/>
            <p14:sldId id="393"/>
            <p14:sldId id="394"/>
            <p14:sldId id="395"/>
            <p14:sldId id="396"/>
            <p14:sldId id="397"/>
            <p14:sldId id="398"/>
            <p14:sldId id="401"/>
            <p14:sldId id="400"/>
            <p14:sldId id="402"/>
            <p14:sldId id="403"/>
            <p14:sldId id="404"/>
            <p14:sldId id="419"/>
            <p14:sldId id="406"/>
            <p14:sldId id="407"/>
            <p14:sldId id="408"/>
            <p14:sldId id="409"/>
            <p14:sldId id="410"/>
            <p14:sldId id="412"/>
            <p14:sldId id="411"/>
            <p14:sldId id="413"/>
            <p14:sldId id="414"/>
            <p14:sldId id="415"/>
            <p14:sldId id="416"/>
            <p14:sldId id="417"/>
            <p14:sldId id="41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77294"/>
    <a:srgbClr val="35546D"/>
    <a:srgbClr val="192733"/>
    <a:srgbClr val="DE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905" autoAdjust="0"/>
    <p:restoredTop sz="96357" autoAdjust="0"/>
  </p:normalViewPr>
  <p:slideViewPr>
    <p:cSldViewPr snapToGrid="0">
      <p:cViewPr varScale="1">
        <p:scale>
          <a:sx n="114" d="100"/>
          <a:sy n="114" d="100"/>
        </p:scale>
        <p:origin x="59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DCE080-0F70-4E27-808A-B1320CBEF9FF}" type="datetimeFigureOut">
              <a:rPr lang="en-GB" smtClean="0"/>
              <a:t>30/09/2021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C0F7B0-F994-4BB2-BD8A-8B9CE00EB087}" type="slidenum">
              <a:rPr lang="en-GB" smtClean="0"/>
              <a:t>‹#›</a:t>
            </a:fld>
            <a:endParaRPr lang="en-GB"/>
          </a:p>
        </p:txBody>
      </p:sp>
    </p:spTree>
    <p:extLst>
      <p:ext uri="{BB962C8B-B14F-4D97-AF65-F5344CB8AC3E}">
        <p14:creationId xmlns:p14="http://schemas.microsoft.com/office/powerpoint/2010/main" val="982182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1</a:t>
            </a:fld>
            <a:endParaRPr lang="en-GB"/>
          </a:p>
        </p:txBody>
      </p:sp>
    </p:spTree>
    <p:extLst>
      <p:ext uri="{BB962C8B-B14F-4D97-AF65-F5344CB8AC3E}">
        <p14:creationId xmlns:p14="http://schemas.microsoft.com/office/powerpoint/2010/main" val="1823256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11</a:t>
            </a:fld>
            <a:endParaRPr lang="en-GB"/>
          </a:p>
        </p:txBody>
      </p:sp>
    </p:spTree>
    <p:extLst>
      <p:ext uri="{BB962C8B-B14F-4D97-AF65-F5344CB8AC3E}">
        <p14:creationId xmlns:p14="http://schemas.microsoft.com/office/powerpoint/2010/main" val="17973123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12</a:t>
            </a:fld>
            <a:endParaRPr lang="en-GB"/>
          </a:p>
        </p:txBody>
      </p:sp>
    </p:spTree>
    <p:extLst>
      <p:ext uri="{BB962C8B-B14F-4D97-AF65-F5344CB8AC3E}">
        <p14:creationId xmlns:p14="http://schemas.microsoft.com/office/powerpoint/2010/main" val="8231336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13</a:t>
            </a:fld>
            <a:endParaRPr lang="en-GB"/>
          </a:p>
        </p:txBody>
      </p:sp>
    </p:spTree>
    <p:extLst>
      <p:ext uri="{BB962C8B-B14F-4D97-AF65-F5344CB8AC3E}">
        <p14:creationId xmlns:p14="http://schemas.microsoft.com/office/powerpoint/2010/main" val="30295822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14</a:t>
            </a:fld>
            <a:endParaRPr lang="en-GB"/>
          </a:p>
        </p:txBody>
      </p:sp>
    </p:spTree>
    <p:extLst>
      <p:ext uri="{BB962C8B-B14F-4D97-AF65-F5344CB8AC3E}">
        <p14:creationId xmlns:p14="http://schemas.microsoft.com/office/powerpoint/2010/main" val="24008107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16</a:t>
            </a:fld>
            <a:endParaRPr lang="en-GB"/>
          </a:p>
        </p:txBody>
      </p:sp>
    </p:spTree>
    <p:extLst>
      <p:ext uri="{BB962C8B-B14F-4D97-AF65-F5344CB8AC3E}">
        <p14:creationId xmlns:p14="http://schemas.microsoft.com/office/powerpoint/2010/main" val="26479389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17</a:t>
            </a:fld>
            <a:endParaRPr lang="en-GB"/>
          </a:p>
        </p:txBody>
      </p:sp>
    </p:spTree>
    <p:extLst>
      <p:ext uri="{BB962C8B-B14F-4D97-AF65-F5344CB8AC3E}">
        <p14:creationId xmlns:p14="http://schemas.microsoft.com/office/powerpoint/2010/main" val="17813878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18</a:t>
            </a:fld>
            <a:endParaRPr lang="en-GB"/>
          </a:p>
        </p:txBody>
      </p:sp>
    </p:spTree>
    <p:extLst>
      <p:ext uri="{BB962C8B-B14F-4D97-AF65-F5344CB8AC3E}">
        <p14:creationId xmlns:p14="http://schemas.microsoft.com/office/powerpoint/2010/main" val="30530317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19</a:t>
            </a:fld>
            <a:endParaRPr lang="en-GB"/>
          </a:p>
        </p:txBody>
      </p:sp>
    </p:spTree>
    <p:extLst>
      <p:ext uri="{BB962C8B-B14F-4D97-AF65-F5344CB8AC3E}">
        <p14:creationId xmlns:p14="http://schemas.microsoft.com/office/powerpoint/2010/main" val="12853204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20</a:t>
            </a:fld>
            <a:endParaRPr lang="en-GB"/>
          </a:p>
        </p:txBody>
      </p:sp>
    </p:spTree>
    <p:extLst>
      <p:ext uri="{BB962C8B-B14F-4D97-AF65-F5344CB8AC3E}">
        <p14:creationId xmlns:p14="http://schemas.microsoft.com/office/powerpoint/2010/main" val="26257168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21</a:t>
            </a:fld>
            <a:endParaRPr lang="en-GB"/>
          </a:p>
        </p:txBody>
      </p:sp>
    </p:spTree>
    <p:extLst>
      <p:ext uri="{BB962C8B-B14F-4D97-AF65-F5344CB8AC3E}">
        <p14:creationId xmlns:p14="http://schemas.microsoft.com/office/powerpoint/2010/main" val="2270560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3</a:t>
            </a:fld>
            <a:endParaRPr lang="en-GB"/>
          </a:p>
        </p:txBody>
      </p:sp>
    </p:spTree>
    <p:extLst>
      <p:ext uri="{BB962C8B-B14F-4D97-AF65-F5344CB8AC3E}">
        <p14:creationId xmlns:p14="http://schemas.microsoft.com/office/powerpoint/2010/main" val="15336423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22</a:t>
            </a:fld>
            <a:endParaRPr lang="en-GB"/>
          </a:p>
        </p:txBody>
      </p:sp>
    </p:spTree>
    <p:extLst>
      <p:ext uri="{BB962C8B-B14F-4D97-AF65-F5344CB8AC3E}">
        <p14:creationId xmlns:p14="http://schemas.microsoft.com/office/powerpoint/2010/main" val="18930247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23</a:t>
            </a:fld>
            <a:endParaRPr lang="en-GB"/>
          </a:p>
        </p:txBody>
      </p:sp>
    </p:spTree>
    <p:extLst>
      <p:ext uri="{BB962C8B-B14F-4D97-AF65-F5344CB8AC3E}">
        <p14:creationId xmlns:p14="http://schemas.microsoft.com/office/powerpoint/2010/main" val="37561375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24</a:t>
            </a:fld>
            <a:endParaRPr lang="en-GB"/>
          </a:p>
        </p:txBody>
      </p:sp>
    </p:spTree>
    <p:extLst>
      <p:ext uri="{BB962C8B-B14F-4D97-AF65-F5344CB8AC3E}">
        <p14:creationId xmlns:p14="http://schemas.microsoft.com/office/powerpoint/2010/main" val="14923146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25</a:t>
            </a:fld>
            <a:endParaRPr lang="en-GB"/>
          </a:p>
        </p:txBody>
      </p:sp>
    </p:spTree>
    <p:extLst>
      <p:ext uri="{BB962C8B-B14F-4D97-AF65-F5344CB8AC3E}">
        <p14:creationId xmlns:p14="http://schemas.microsoft.com/office/powerpoint/2010/main" val="14666082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26</a:t>
            </a:fld>
            <a:endParaRPr lang="en-GB"/>
          </a:p>
        </p:txBody>
      </p:sp>
    </p:spTree>
    <p:extLst>
      <p:ext uri="{BB962C8B-B14F-4D97-AF65-F5344CB8AC3E}">
        <p14:creationId xmlns:p14="http://schemas.microsoft.com/office/powerpoint/2010/main" val="26933012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28</a:t>
            </a:fld>
            <a:endParaRPr lang="en-GB"/>
          </a:p>
        </p:txBody>
      </p:sp>
    </p:spTree>
    <p:extLst>
      <p:ext uri="{BB962C8B-B14F-4D97-AF65-F5344CB8AC3E}">
        <p14:creationId xmlns:p14="http://schemas.microsoft.com/office/powerpoint/2010/main" val="19809129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29</a:t>
            </a:fld>
            <a:endParaRPr lang="en-GB"/>
          </a:p>
        </p:txBody>
      </p:sp>
    </p:spTree>
    <p:extLst>
      <p:ext uri="{BB962C8B-B14F-4D97-AF65-F5344CB8AC3E}">
        <p14:creationId xmlns:p14="http://schemas.microsoft.com/office/powerpoint/2010/main" val="36635431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30</a:t>
            </a:fld>
            <a:endParaRPr lang="en-GB"/>
          </a:p>
        </p:txBody>
      </p:sp>
    </p:spTree>
    <p:extLst>
      <p:ext uri="{BB962C8B-B14F-4D97-AF65-F5344CB8AC3E}">
        <p14:creationId xmlns:p14="http://schemas.microsoft.com/office/powerpoint/2010/main" val="17216018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32</a:t>
            </a:fld>
            <a:endParaRPr lang="en-GB"/>
          </a:p>
        </p:txBody>
      </p:sp>
    </p:spTree>
    <p:extLst>
      <p:ext uri="{BB962C8B-B14F-4D97-AF65-F5344CB8AC3E}">
        <p14:creationId xmlns:p14="http://schemas.microsoft.com/office/powerpoint/2010/main" val="18054764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33</a:t>
            </a:fld>
            <a:endParaRPr lang="en-GB"/>
          </a:p>
        </p:txBody>
      </p:sp>
    </p:spTree>
    <p:extLst>
      <p:ext uri="{BB962C8B-B14F-4D97-AF65-F5344CB8AC3E}">
        <p14:creationId xmlns:p14="http://schemas.microsoft.com/office/powerpoint/2010/main" val="1666429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4</a:t>
            </a:fld>
            <a:endParaRPr lang="en-GB"/>
          </a:p>
        </p:txBody>
      </p:sp>
    </p:spTree>
    <p:extLst>
      <p:ext uri="{BB962C8B-B14F-4D97-AF65-F5344CB8AC3E}">
        <p14:creationId xmlns:p14="http://schemas.microsoft.com/office/powerpoint/2010/main" val="32113210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35</a:t>
            </a:fld>
            <a:endParaRPr lang="en-GB"/>
          </a:p>
        </p:txBody>
      </p:sp>
    </p:spTree>
    <p:extLst>
      <p:ext uri="{BB962C8B-B14F-4D97-AF65-F5344CB8AC3E}">
        <p14:creationId xmlns:p14="http://schemas.microsoft.com/office/powerpoint/2010/main" val="7038689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36</a:t>
            </a:fld>
            <a:endParaRPr lang="en-GB"/>
          </a:p>
        </p:txBody>
      </p:sp>
    </p:spTree>
    <p:extLst>
      <p:ext uri="{BB962C8B-B14F-4D97-AF65-F5344CB8AC3E}">
        <p14:creationId xmlns:p14="http://schemas.microsoft.com/office/powerpoint/2010/main" val="2055910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37</a:t>
            </a:fld>
            <a:endParaRPr lang="en-GB"/>
          </a:p>
        </p:txBody>
      </p:sp>
    </p:spTree>
    <p:extLst>
      <p:ext uri="{BB962C8B-B14F-4D97-AF65-F5344CB8AC3E}">
        <p14:creationId xmlns:p14="http://schemas.microsoft.com/office/powerpoint/2010/main" val="41831188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39</a:t>
            </a:fld>
            <a:endParaRPr lang="en-GB"/>
          </a:p>
        </p:txBody>
      </p:sp>
    </p:spTree>
    <p:extLst>
      <p:ext uri="{BB962C8B-B14F-4D97-AF65-F5344CB8AC3E}">
        <p14:creationId xmlns:p14="http://schemas.microsoft.com/office/powerpoint/2010/main" val="35502425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40</a:t>
            </a:fld>
            <a:endParaRPr lang="en-GB"/>
          </a:p>
        </p:txBody>
      </p:sp>
    </p:spTree>
    <p:extLst>
      <p:ext uri="{BB962C8B-B14F-4D97-AF65-F5344CB8AC3E}">
        <p14:creationId xmlns:p14="http://schemas.microsoft.com/office/powerpoint/2010/main" val="2730705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41</a:t>
            </a:fld>
            <a:endParaRPr lang="en-GB"/>
          </a:p>
        </p:txBody>
      </p:sp>
    </p:spTree>
    <p:extLst>
      <p:ext uri="{BB962C8B-B14F-4D97-AF65-F5344CB8AC3E}">
        <p14:creationId xmlns:p14="http://schemas.microsoft.com/office/powerpoint/2010/main" val="32060954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42</a:t>
            </a:fld>
            <a:endParaRPr lang="en-GB"/>
          </a:p>
        </p:txBody>
      </p:sp>
    </p:spTree>
    <p:extLst>
      <p:ext uri="{BB962C8B-B14F-4D97-AF65-F5344CB8AC3E}">
        <p14:creationId xmlns:p14="http://schemas.microsoft.com/office/powerpoint/2010/main" val="3076226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43</a:t>
            </a:fld>
            <a:endParaRPr lang="en-GB"/>
          </a:p>
        </p:txBody>
      </p:sp>
    </p:spTree>
    <p:extLst>
      <p:ext uri="{BB962C8B-B14F-4D97-AF65-F5344CB8AC3E}">
        <p14:creationId xmlns:p14="http://schemas.microsoft.com/office/powerpoint/2010/main" val="1159451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44</a:t>
            </a:fld>
            <a:endParaRPr lang="en-GB"/>
          </a:p>
        </p:txBody>
      </p:sp>
    </p:spTree>
    <p:extLst>
      <p:ext uri="{BB962C8B-B14F-4D97-AF65-F5344CB8AC3E}">
        <p14:creationId xmlns:p14="http://schemas.microsoft.com/office/powerpoint/2010/main" val="34811581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45</a:t>
            </a:fld>
            <a:endParaRPr lang="en-GB"/>
          </a:p>
        </p:txBody>
      </p:sp>
    </p:spTree>
    <p:extLst>
      <p:ext uri="{BB962C8B-B14F-4D97-AF65-F5344CB8AC3E}">
        <p14:creationId xmlns:p14="http://schemas.microsoft.com/office/powerpoint/2010/main" val="2165347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5</a:t>
            </a:fld>
            <a:endParaRPr lang="en-GB"/>
          </a:p>
        </p:txBody>
      </p:sp>
    </p:spTree>
    <p:extLst>
      <p:ext uri="{BB962C8B-B14F-4D97-AF65-F5344CB8AC3E}">
        <p14:creationId xmlns:p14="http://schemas.microsoft.com/office/powerpoint/2010/main" val="196389197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46</a:t>
            </a:fld>
            <a:endParaRPr lang="en-GB"/>
          </a:p>
        </p:txBody>
      </p:sp>
    </p:spTree>
    <p:extLst>
      <p:ext uri="{BB962C8B-B14F-4D97-AF65-F5344CB8AC3E}">
        <p14:creationId xmlns:p14="http://schemas.microsoft.com/office/powerpoint/2010/main" val="6589741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47</a:t>
            </a:fld>
            <a:endParaRPr lang="en-GB"/>
          </a:p>
        </p:txBody>
      </p:sp>
    </p:spTree>
    <p:extLst>
      <p:ext uri="{BB962C8B-B14F-4D97-AF65-F5344CB8AC3E}">
        <p14:creationId xmlns:p14="http://schemas.microsoft.com/office/powerpoint/2010/main" val="35396034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48</a:t>
            </a:fld>
            <a:endParaRPr lang="en-GB"/>
          </a:p>
        </p:txBody>
      </p:sp>
    </p:spTree>
    <p:extLst>
      <p:ext uri="{BB962C8B-B14F-4D97-AF65-F5344CB8AC3E}">
        <p14:creationId xmlns:p14="http://schemas.microsoft.com/office/powerpoint/2010/main" val="239339651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49</a:t>
            </a:fld>
            <a:endParaRPr lang="en-GB"/>
          </a:p>
        </p:txBody>
      </p:sp>
    </p:spTree>
    <p:extLst>
      <p:ext uri="{BB962C8B-B14F-4D97-AF65-F5344CB8AC3E}">
        <p14:creationId xmlns:p14="http://schemas.microsoft.com/office/powerpoint/2010/main" val="79164466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50</a:t>
            </a:fld>
            <a:endParaRPr lang="en-GB"/>
          </a:p>
        </p:txBody>
      </p:sp>
    </p:spTree>
    <p:extLst>
      <p:ext uri="{BB962C8B-B14F-4D97-AF65-F5344CB8AC3E}">
        <p14:creationId xmlns:p14="http://schemas.microsoft.com/office/powerpoint/2010/main" val="378692404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51</a:t>
            </a:fld>
            <a:endParaRPr lang="en-GB"/>
          </a:p>
        </p:txBody>
      </p:sp>
    </p:spTree>
    <p:extLst>
      <p:ext uri="{BB962C8B-B14F-4D97-AF65-F5344CB8AC3E}">
        <p14:creationId xmlns:p14="http://schemas.microsoft.com/office/powerpoint/2010/main" val="31587744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52</a:t>
            </a:fld>
            <a:endParaRPr lang="en-GB"/>
          </a:p>
        </p:txBody>
      </p:sp>
    </p:spTree>
    <p:extLst>
      <p:ext uri="{BB962C8B-B14F-4D97-AF65-F5344CB8AC3E}">
        <p14:creationId xmlns:p14="http://schemas.microsoft.com/office/powerpoint/2010/main" val="279034977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53</a:t>
            </a:fld>
            <a:endParaRPr lang="en-GB"/>
          </a:p>
        </p:txBody>
      </p:sp>
    </p:spTree>
    <p:extLst>
      <p:ext uri="{BB962C8B-B14F-4D97-AF65-F5344CB8AC3E}">
        <p14:creationId xmlns:p14="http://schemas.microsoft.com/office/powerpoint/2010/main" val="35357092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54</a:t>
            </a:fld>
            <a:endParaRPr lang="en-GB"/>
          </a:p>
        </p:txBody>
      </p:sp>
    </p:spTree>
    <p:extLst>
      <p:ext uri="{BB962C8B-B14F-4D97-AF65-F5344CB8AC3E}">
        <p14:creationId xmlns:p14="http://schemas.microsoft.com/office/powerpoint/2010/main" val="139137434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55</a:t>
            </a:fld>
            <a:endParaRPr lang="en-GB"/>
          </a:p>
        </p:txBody>
      </p:sp>
    </p:spTree>
    <p:extLst>
      <p:ext uri="{BB962C8B-B14F-4D97-AF65-F5344CB8AC3E}">
        <p14:creationId xmlns:p14="http://schemas.microsoft.com/office/powerpoint/2010/main" val="153963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6</a:t>
            </a:fld>
            <a:endParaRPr lang="en-GB"/>
          </a:p>
        </p:txBody>
      </p:sp>
    </p:spTree>
    <p:extLst>
      <p:ext uri="{BB962C8B-B14F-4D97-AF65-F5344CB8AC3E}">
        <p14:creationId xmlns:p14="http://schemas.microsoft.com/office/powerpoint/2010/main" val="208888321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57</a:t>
            </a:fld>
            <a:endParaRPr lang="en-GB"/>
          </a:p>
        </p:txBody>
      </p:sp>
    </p:spTree>
    <p:extLst>
      <p:ext uri="{BB962C8B-B14F-4D97-AF65-F5344CB8AC3E}">
        <p14:creationId xmlns:p14="http://schemas.microsoft.com/office/powerpoint/2010/main" val="97919763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58</a:t>
            </a:fld>
            <a:endParaRPr lang="en-GB"/>
          </a:p>
        </p:txBody>
      </p:sp>
    </p:spTree>
    <p:extLst>
      <p:ext uri="{BB962C8B-B14F-4D97-AF65-F5344CB8AC3E}">
        <p14:creationId xmlns:p14="http://schemas.microsoft.com/office/powerpoint/2010/main" val="148386710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60</a:t>
            </a:fld>
            <a:endParaRPr lang="en-GB"/>
          </a:p>
        </p:txBody>
      </p:sp>
    </p:spTree>
    <p:extLst>
      <p:ext uri="{BB962C8B-B14F-4D97-AF65-F5344CB8AC3E}">
        <p14:creationId xmlns:p14="http://schemas.microsoft.com/office/powerpoint/2010/main" val="140518241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61</a:t>
            </a:fld>
            <a:endParaRPr lang="en-GB"/>
          </a:p>
        </p:txBody>
      </p:sp>
    </p:spTree>
    <p:extLst>
      <p:ext uri="{BB962C8B-B14F-4D97-AF65-F5344CB8AC3E}">
        <p14:creationId xmlns:p14="http://schemas.microsoft.com/office/powerpoint/2010/main" val="53793962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62</a:t>
            </a:fld>
            <a:endParaRPr lang="en-GB"/>
          </a:p>
        </p:txBody>
      </p:sp>
    </p:spTree>
    <p:extLst>
      <p:ext uri="{BB962C8B-B14F-4D97-AF65-F5344CB8AC3E}">
        <p14:creationId xmlns:p14="http://schemas.microsoft.com/office/powerpoint/2010/main" val="289247833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63</a:t>
            </a:fld>
            <a:endParaRPr lang="en-GB"/>
          </a:p>
        </p:txBody>
      </p:sp>
    </p:spTree>
    <p:extLst>
      <p:ext uri="{BB962C8B-B14F-4D97-AF65-F5344CB8AC3E}">
        <p14:creationId xmlns:p14="http://schemas.microsoft.com/office/powerpoint/2010/main" val="332991040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64</a:t>
            </a:fld>
            <a:endParaRPr lang="en-GB"/>
          </a:p>
        </p:txBody>
      </p:sp>
    </p:spTree>
    <p:extLst>
      <p:ext uri="{BB962C8B-B14F-4D97-AF65-F5344CB8AC3E}">
        <p14:creationId xmlns:p14="http://schemas.microsoft.com/office/powerpoint/2010/main" val="122958855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65</a:t>
            </a:fld>
            <a:endParaRPr lang="en-GB"/>
          </a:p>
        </p:txBody>
      </p:sp>
    </p:spTree>
    <p:extLst>
      <p:ext uri="{BB962C8B-B14F-4D97-AF65-F5344CB8AC3E}">
        <p14:creationId xmlns:p14="http://schemas.microsoft.com/office/powerpoint/2010/main" val="9758254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66</a:t>
            </a:fld>
            <a:endParaRPr lang="en-GB"/>
          </a:p>
        </p:txBody>
      </p:sp>
    </p:spTree>
    <p:extLst>
      <p:ext uri="{BB962C8B-B14F-4D97-AF65-F5344CB8AC3E}">
        <p14:creationId xmlns:p14="http://schemas.microsoft.com/office/powerpoint/2010/main" val="290370698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68</a:t>
            </a:fld>
            <a:endParaRPr lang="en-GB"/>
          </a:p>
        </p:txBody>
      </p:sp>
    </p:spTree>
    <p:extLst>
      <p:ext uri="{BB962C8B-B14F-4D97-AF65-F5344CB8AC3E}">
        <p14:creationId xmlns:p14="http://schemas.microsoft.com/office/powerpoint/2010/main" val="682261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7</a:t>
            </a:fld>
            <a:endParaRPr lang="en-GB"/>
          </a:p>
        </p:txBody>
      </p:sp>
    </p:spTree>
    <p:extLst>
      <p:ext uri="{BB962C8B-B14F-4D97-AF65-F5344CB8AC3E}">
        <p14:creationId xmlns:p14="http://schemas.microsoft.com/office/powerpoint/2010/main" val="85039263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69</a:t>
            </a:fld>
            <a:endParaRPr lang="en-GB"/>
          </a:p>
        </p:txBody>
      </p:sp>
    </p:spTree>
    <p:extLst>
      <p:ext uri="{BB962C8B-B14F-4D97-AF65-F5344CB8AC3E}">
        <p14:creationId xmlns:p14="http://schemas.microsoft.com/office/powerpoint/2010/main" val="137550388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70</a:t>
            </a:fld>
            <a:endParaRPr lang="en-GB"/>
          </a:p>
        </p:txBody>
      </p:sp>
    </p:spTree>
    <p:extLst>
      <p:ext uri="{BB962C8B-B14F-4D97-AF65-F5344CB8AC3E}">
        <p14:creationId xmlns:p14="http://schemas.microsoft.com/office/powerpoint/2010/main" val="330517054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71</a:t>
            </a:fld>
            <a:endParaRPr lang="en-GB"/>
          </a:p>
        </p:txBody>
      </p:sp>
    </p:spTree>
    <p:extLst>
      <p:ext uri="{BB962C8B-B14F-4D97-AF65-F5344CB8AC3E}">
        <p14:creationId xmlns:p14="http://schemas.microsoft.com/office/powerpoint/2010/main" val="264252814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72</a:t>
            </a:fld>
            <a:endParaRPr lang="en-GB"/>
          </a:p>
        </p:txBody>
      </p:sp>
    </p:spTree>
    <p:extLst>
      <p:ext uri="{BB962C8B-B14F-4D97-AF65-F5344CB8AC3E}">
        <p14:creationId xmlns:p14="http://schemas.microsoft.com/office/powerpoint/2010/main" val="152641390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73</a:t>
            </a:fld>
            <a:endParaRPr lang="en-GB"/>
          </a:p>
        </p:txBody>
      </p:sp>
    </p:spTree>
    <p:extLst>
      <p:ext uri="{BB962C8B-B14F-4D97-AF65-F5344CB8AC3E}">
        <p14:creationId xmlns:p14="http://schemas.microsoft.com/office/powerpoint/2010/main" val="162687875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75</a:t>
            </a:fld>
            <a:endParaRPr lang="en-GB"/>
          </a:p>
        </p:txBody>
      </p:sp>
    </p:spTree>
    <p:extLst>
      <p:ext uri="{BB962C8B-B14F-4D97-AF65-F5344CB8AC3E}">
        <p14:creationId xmlns:p14="http://schemas.microsoft.com/office/powerpoint/2010/main" val="58207406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76</a:t>
            </a:fld>
            <a:endParaRPr lang="en-GB"/>
          </a:p>
        </p:txBody>
      </p:sp>
    </p:spTree>
    <p:extLst>
      <p:ext uri="{BB962C8B-B14F-4D97-AF65-F5344CB8AC3E}">
        <p14:creationId xmlns:p14="http://schemas.microsoft.com/office/powerpoint/2010/main" val="106599164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77</a:t>
            </a:fld>
            <a:endParaRPr lang="en-GB"/>
          </a:p>
        </p:txBody>
      </p:sp>
    </p:spTree>
    <p:extLst>
      <p:ext uri="{BB962C8B-B14F-4D97-AF65-F5344CB8AC3E}">
        <p14:creationId xmlns:p14="http://schemas.microsoft.com/office/powerpoint/2010/main" val="182483471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78</a:t>
            </a:fld>
            <a:endParaRPr lang="en-GB"/>
          </a:p>
        </p:txBody>
      </p:sp>
    </p:spTree>
    <p:extLst>
      <p:ext uri="{BB962C8B-B14F-4D97-AF65-F5344CB8AC3E}">
        <p14:creationId xmlns:p14="http://schemas.microsoft.com/office/powerpoint/2010/main" val="311363658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79</a:t>
            </a:fld>
            <a:endParaRPr lang="en-GB"/>
          </a:p>
        </p:txBody>
      </p:sp>
    </p:spTree>
    <p:extLst>
      <p:ext uri="{BB962C8B-B14F-4D97-AF65-F5344CB8AC3E}">
        <p14:creationId xmlns:p14="http://schemas.microsoft.com/office/powerpoint/2010/main" val="3425336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8</a:t>
            </a:fld>
            <a:endParaRPr lang="en-GB"/>
          </a:p>
        </p:txBody>
      </p:sp>
    </p:spTree>
    <p:extLst>
      <p:ext uri="{BB962C8B-B14F-4D97-AF65-F5344CB8AC3E}">
        <p14:creationId xmlns:p14="http://schemas.microsoft.com/office/powerpoint/2010/main" val="90897432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80</a:t>
            </a:fld>
            <a:endParaRPr lang="en-GB"/>
          </a:p>
        </p:txBody>
      </p:sp>
    </p:spTree>
    <p:extLst>
      <p:ext uri="{BB962C8B-B14F-4D97-AF65-F5344CB8AC3E}">
        <p14:creationId xmlns:p14="http://schemas.microsoft.com/office/powerpoint/2010/main" val="127975179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81</a:t>
            </a:fld>
            <a:endParaRPr lang="en-GB"/>
          </a:p>
        </p:txBody>
      </p:sp>
    </p:spTree>
    <p:extLst>
      <p:ext uri="{BB962C8B-B14F-4D97-AF65-F5344CB8AC3E}">
        <p14:creationId xmlns:p14="http://schemas.microsoft.com/office/powerpoint/2010/main" val="398097634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82</a:t>
            </a:fld>
            <a:endParaRPr lang="en-GB"/>
          </a:p>
        </p:txBody>
      </p:sp>
    </p:spTree>
    <p:extLst>
      <p:ext uri="{BB962C8B-B14F-4D97-AF65-F5344CB8AC3E}">
        <p14:creationId xmlns:p14="http://schemas.microsoft.com/office/powerpoint/2010/main" val="37838206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84</a:t>
            </a:fld>
            <a:endParaRPr lang="en-GB"/>
          </a:p>
        </p:txBody>
      </p:sp>
    </p:spTree>
    <p:extLst>
      <p:ext uri="{BB962C8B-B14F-4D97-AF65-F5344CB8AC3E}">
        <p14:creationId xmlns:p14="http://schemas.microsoft.com/office/powerpoint/2010/main" val="255384481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85</a:t>
            </a:fld>
            <a:endParaRPr lang="en-GB"/>
          </a:p>
        </p:txBody>
      </p:sp>
    </p:spTree>
    <p:extLst>
      <p:ext uri="{BB962C8B-B14F-4D97-AF65-F5344CB8AC3E}">
        <p14:creationId xmlns:p14="http://schemas.microsoft.com/office/powerpoint/2010/main" val="313572624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86</a:t>
            </a:fld>
            <a:endParaRPr lang="en-GB"/>
          </a:p>
        </p:txBody>
      </p:sp>
    </p:spTree>
    <p:extLst>
      <p:ext uri="{BB962C8B-B14F-4D97-AF65-F5344CB8AC3E}">
        <p14:creationId xmlns:p14="http://schemas.microsoft.com/office/powerpoint/2010/main" val="78353744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87</a:t>
            </a:fld>
            <a:endParaRPr lang="en-GB"/>
          </a:p>
        </p:txBody>
      </p:sp>
    </p:spTree>
    <p:extLst>
      <p:ext uri="{BB962C8B-B14F-4D97-AF65-F5344CB8AC3E}">
        <p14:creationId xmlns:p14="http://schemas.microsoft.com/office/powerpoint/2010/main" val="381721525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88</a:t>
            </a:fld>
            <a:endParaRPr lang="en-GB"/>
          </a:p>
        </p:txBody>
      </p:sp>
    </p:spTree>
    <p:extLst>
      <p:ext uri="{BB962C8B-B14F-4D97-AF65-F5344CB8AC3E}">
        <p14:creationId xmlns:p14="http://schemas.microsoft.com/office/powerpoint/2010/main" val="193466517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89</a:t>
            </a:fld>
            <a:endParaRPr lang="en-GB"/>
          </a:p>
        </p:txBody>
      </p:sp>
    </p:spTree>
    <p:extLst>
      <p:ext uri="{BB962C8B-B14F-4D97-AF65-F5344CB8AC3E}">
        <p14:creationId xmlns:p14="http://schemas.microsoft.com/office/powerpoint/2010/main" val="92922946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90</a:t>
            </a:fld>
            <a:endParaRPr lang="en-GB"/>
          </a:p>
        </p:txBody>
      </p:sp>
    </p:spTree>
    <p:extLst>
      <p:ext uri="{BB962C8B-B14F-4D97-AF65-F5344CB8AC3E}">
        <p14:creationId xmlns:p14="http://schemas.microsoft.com/office/powerpoint/2010/main" val="13036684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9</a:t>
            </a:fld>
            <a:endParaRPr lang="en-GB"/>
          </a:p>
        </p:txBody>
      </p:sp>
    </p:spTree>
    <p:extLst>
      <p:ext uri="{BB962C8B-B14F-4D97-AF65-F5344CB8AC3E}">
        <p14:creationId xmlns:p14="http://schemas.microsoft.com/office/powerpoint/2010/main" val="145494710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91</a:t>
            </a:fld>
            <a:endParaRPr lang="en-GB"/>
          </a:p>
        </p:txBody>
      </p:sp>
    </p:spTree>
    <p:extLst>
      <p:ext uri="{BB962C8B-B14F-4D97-AF65-F5344CB8AC3E}">
        <p14:creationId xmlns:p14="http://schemas.microsoft.com/office/powerpoint/2010/main" val="1784648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10</a:t>
            </a:fld>
            <a:endParaRPr lang="en-GB"/>
          </a:p>
        </p:txBody>
      </p:sp>
    </p:spTree>
    <p:extLst>
      <p:ext uri="{BB962C8B-B14F-4D97-AF65-F5344CB8AC3E}">
        <p14:creationId xmlns:p14="http://schemas.microsoft.com/office/powerpoint/2010/main" val="2605274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81881-5176-462A-8AAB-113B7F81B4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BA05654-42E0-4448-B4AA-58408248D0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DB7DA9D-C2E5-4F9E-AFFA-7D73B836A6DC}"/>
              </a:ext>
            </a:extLst>
          </p:cNvPr>
          <p:cNvSpPr>
            <a:spLocks noGrp="1"/>
          </p:cNvSpPr>
          <p:nvPr>
            <p:ph type="dt" sz="half" idx="10"/>
          </p:nvPr>
        </p:nvSpPr>
        <p:spPr/>
        <p:txBody>
          <a:bodyPr/>
          <a:lstStyle/>
          <a:p>
            <a:fld id="{7DC6D001-70F6-46BF-9CFB-DF6DBAE4538A}" type="datetimeFigureOut">
              <a:rPr lang="en-GB" smtClean="0"/>
              <a:t>30/09/2021</a:t>
            </a:fld>
            <a:endParaRPr lang="en-GB"/>
          </a:p>
        </p:txBody>
      </p:sp>
      <p:sp>
        <p:nvSpPr>
          <p:cNvPr id="5" name="Footer Placeholder 4">
            <a:extLst>
              <a:ext uri="{FF2B5EF4-FFF2-40B4-BE49-F238E27FC236}">
                <a16:creationId xmlns:a16="http://schemas.microsoft.com/office/drawing/2014/main" id="{AB35DFA3-2031-4D9F-9D7A-4F8E3AF484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5BF52DC-50ED-4DE0-886E-7422B603C4E9}"/>
              </a:ext>
            </a:extLst>
          </p:cNvPr>
          <p:cNvSpPr>
            <a:spLocks noGrp="1"/>
          </p:cNvSpPr>
          <p:nvPr>
            <p:ph type="sldNum" sz="quarter" idx="12"/>
          </p:nvPr>
        </p:nvSpPr>
        <p:spPr/>
        <p:txBody>
          <a:bodyPr/>
          <a:lstStyle/>
          <a:p>
            <a:fld id="{12CD0593-399A-43EC-9168-2A87B1E1D5B9}" type="slidenum">
              <a:rPr lang="en-GB" smtClean="0"/>
              <a:t>‹#›</a:t>
            </a:fld>
            <a:endParaRPr lang="en-GB"/>
          </a:p>
        </p:txBody>
      </p:sp>
    </p:spTree>
    <p:extLst>
      <p:ext uri="{BB962C8B-B14F-4D97-AF65-F5344CB8AC3E}">
        <p14:creationId xmlns:p14="http://schemas.microsoft.com/office/powerpoint/2010/main" val="3820061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81CFE-8D18-4689-9CFE-D5DAD90677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67F988E-B18A-4424-87BF-BD40B6A9B9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15FA001-3014-40D5-8229-95C36C3E3E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F6EA749-B838-42AC-92F8-5C7A7D8F352C}"/>
              </a:ext>
            </a:extLst>
          </p:cNvPr>
          <p:cNvSpPr>
            <a:spLocks noGrp="1"/>
          </p:cNvSpPr>
          <p:nvPr>
            <p:ph type="dt" sz="half" idx="10"/>
          </p:nvPr>
        </p:nvSpPr>
        <p:spPr/>
        <p:txBody>
          <a:bodyPr/>
          <a:lstStyle/>
          <a:p>
            <a:fld id="{7DC6D001-70F6-46BF-9CFB-DF6DBAE4538A}" type="datetimeFigureOut">
              <a:rPr lang="en-GB" smtClean="0"/>
              <a:t>30/09/2021</a:t>
            </a:fld>
            <a:endParaRPr lang="en-GB"/>
          </a:p>
        </p:txBody>
      </p:sp>
      <p:sp>
        <p:nvSpPr>
          <p:cNvPr id="6" name="Footer Placeholder 5">
            <a:extLst>
              <a:ext uri="{FF2B5EF4-FFF2-40B4-BE49-F238E27FC236}">
                <a16:creationId xmlns:a16="http://schemas.microsoft.com/office/drawing/2014/main" id="{4DF9C07A-9A62-4B60-9BA8-A4E10B28921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8E53A8D-EEB3-49F6-9B90-855FC0887BDF}"/>
              </a:ext>
            </a:extLst>
          </p:cNvPr>
          <p:cNvSpPr>
            <a:spLocks noGrp="1"/>
          </p:cNvSpPr>
          <p:nvPr>
            <p:ph type="sldNum" sz="quarter" idx="12"/>
          </p:nvPr>
        </p:nvSpPr>
        <p:spPr/>
        <p:txBody>
          <a:bodyPr/>
          <a:lstStyle/>
          <a:p>
            <a:fld id="{12CD0593-399A-43EC-9168-2A87B1E1D5B9}" type="slidenum">
              <a:rPr lang="en-GB" smtClean="0"/>
              <a:t>‹#›</a:t>
            </a:fld>
            <a:endParaRPr lang="en-GB"/>
          </a:p>
        </p:txBody>
      </p:sp>
    </p:spTree>
    <p:extLst>
      <p:ext uri="{BB962C8B-B14F-4D97-AF65-F5344CB8AC3E}">
        <p14:creationId xmlns:p14="http://schemas.microsoft.com/office/powerpoint/2010/main" val="4076172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8F7EE-62BD-4BEB-B937-01A1F3AAC91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910556C-E512-4F8D-90AF-DC02AF8C253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D0A07F0-8C8B-43F1-A33A-FB2061EA8A6C}"/>
              </a:ext>
            </a:extLst>
          </p:cNvPr>
          <p:cNvSpPr>
            <a:spLocks noGrp="1"/>
          </p:cNvSpPr>
          <p:nvPr>
            <p:ph type="dt" sz="half" idx="10"/>
          </p:nvPr>
        </p:nvSpPr>
        <p:spPr/>
        <p:txBody>
          <a:bodyPr/>
          <a:lstStyle/>
          <a:p>
            <a:fld id="{7DC6D001-70F6-46BF-9CFB-DF6DBAE4538A}" type="datetimeFigureOut">
              <a:rPr lang="en-GB" smtClean="0"/>
              <a:t>30/09/2021</a:t>
            </a:fld>
            <a:endParaRPr lang="en-GB"/>
          </a:p>
        </p:txBody>
      </p:sp>
      <p:sp>
        <p:nvSpPr>
          <p:cNvPr id="5" name="Footer Placeholder 4">
            <a:extLst>
              <a:ext uri="{FF2B5EF4-FFF2-40B4-BE49-F238E27FC236}">
                <a16:creationId xmlns:a16="http://schemas.microsoft.com/office/drawing/2014/main" id="{E18E1548-EA44-4368-AF73-BA7544632C4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36AC4F7-D826-4F8A-BAB7-6AAE28355B1E}"/>
              </a:ext>
            </a:extLst>
          </p:cNvPr>
          <p:cNvSpPr>
            <a:spLocks noGrp="1"/>
          </p:cNvSpPr>
          <p:nvPr>
            <p:ph type="sldNum" sz="quarter" idx="12"/>
          </p:nvPr>
        </p:nvSpPr>
        <p:spPr/>
        <p:txBody>
          <a:bodyPr/>
          <a:lstStyle/>
          <a:p>
            <a:fld id="{12CD0593-399A-43EC-9168-2A87B1E1D5B9}" type="slidenum">
              <a:rPr lang="en-GB" smtClean="0"/>
              <a:t>‹#›</a:t>
            </a:fld>
            <a:endParaRPr lang="en-GB"/>
          </a:p>
        </p:txBody>
      </p:sp>
    </p:spTree>
    <p:extLst>
      <p:ext uri="{BB962C8B-B14F-4D97-AF65-F5344CB8AC3E}">
        <p14:creationId xmlns:p14="http://schemas.microsoft.com/office/powerpoint/2010/main" val="2979124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BBB13B-0D64-4DF0-B039-C6CF5D026A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1A7E51A-2536-4E31-BCEB-203342C2C73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439F0DD-7ABA-4E3F-8A8B-D718BCCCA3CD}"/>
              </a:ext>
            </a:extLst>
          </p:cNvPr>
          <p:cNvSpPr>
            <a:spLocks noGrp="1"/>
          </p:cNvSpPr>
          <p:nvPr>
            <p:ph type="dt" sz="half" idx="10"/>
          </p:nvPr>
        </p:nvSpPr>
        <p:spPr/>
        <p:txBody>
          <a:bodyPr/>
          <a:lstStyle/>
          <a:p>
            <a:fld id="{7DC6D001-70F6-46BF-9CFB-DF6DBAE4538A}" type="datetimeFigureOut">
              <a:rPr lang="en-GB" smtClean="0"/>
              <a:t>30/09/2021</a:t>
            </a:fld>
            <a:endParaRPr lang="en-GB"/>
          </a:p>
        </p:txBody>
      </p:sp>
      <p:sp>
        <p:nvSpPr>
          <p:cNvPr id="5" name="Footer Placeholder 4">
            <a:extLst>
              <a:ext uri="{FF2B5EF4-FFF2-40B4-BE49-F238E27FC236}">
                <a16:creationId xmlns:a16="http://schemas.microsoft.com/office/drawing/2014/main" id="{8860B84E-4F67-427E-BF91-55DA4905047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0DF52E-9D98-4387-A0BB-EFE7A0EDE3F9}"/>
              </a:ext>
            </a:extLst>
          </p:cNvPr>
          <p:cNvSpPr>
            <a:spLocks noGrp="1"/>
          </p:cNvSpPr>
          <p:nvPr>
            <p:ph type="sldNum" sz="quarter" idx="12"/>
          </p:nvPr>
        </p:nvSpPr>
        <p:spPr/>
        <p:txBody>
          <a:bodyPr/>
          <a:lstStyle/>
          <a:p>
            <a:fld id="{12CD0593-399A-43EC-9168-2A87B1E1D5B9}" type="slidenum">
              <a:rPr lang="en-GB" smtClean="0"/>
              <a:t>‹#›</a:t>
            </a:fld>
            <a:endParaRPr lang="en-GB"/>
          </a:p>
        </p:txBody>
      </p:sp>
    </p:spTree>
    <p:extLst>
      <p:ext uri="{BB962C8B-B14F-4D97-AF65-F5344CB8AC3E}">
        <p14:creationId xmlns:p14="http://schemas.microsoft.com/office/powerpoint/2010/main" val="1251201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67D0B-2755-49C4-BA28-31A70DDD31C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E9209DF-1805-42D8-84C0-D01C89A619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A95A830-E439-404B-8320-C48370FFC67D}"/>
              </a:ext>
            </a:extLst>
          </p:cNvPr>
          <p:cNvSpPr>
            <a:spLocks noGrp="1"/>
          </p:cNvSpPr>
          <p:nvPr>
            <p:ph type="dt" sz="half" idx="10"/>
          </p:nvPr>
        </p:nvSpPr>
        <p:spPr/>
        <p:txBody>
          <a:bodyPr/>
          <a:lstStyle/>
          <a:p>
            <a:fld id="{7DC6D001-70F6-46BF-9CFB-DF6DBAE4538A}" type="datetimeFigureOut">
              <a:rPr lang="en-GB" smtClean="0"/>
              <a:t>30/09/2021</a:t>
            </a:fld>
            <a:endParaRPr lang="en-GB"/>
          </a:p>
        </p:txBody>
      </p:sp>
      <p:sp>
        <p:nvSpPr>
          <p:cNvPr id="5" name="Footer Placeholder 4">
            <a:extLst>
              <a:ext uri="{FF2B5EF4-FFF2-40B4-BE49-F238E27FC236}">
                <a16:creationId xmlns:a16="http://schemas.microsoft.com/office/drawing/2014/main" id="{53D702C2-04DD-41FE-9A5E-1D2D3A2AAA0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42AD6C1-52AC-44B9-9CF0-ABD41FA044D4}"/>
              </a:ext>
            </a:extLst>
          </p:cNvPr>
          <p:cNvSpPr>
            <a:spLocks noGrp="1"/>
          </p:cNvSpPr>
          <p:nvPr>
            <p:ph type="sldNum" sz="quarter" idx="12"/>
          </p:nvPr>
        </p:nvSpPr>
        <p:spPr/>
        <p:txBody>
          <a:bodyPr/>
          <a:lstStyle/>
          <a:p>
            <a:fld id="{12CD0593-399A-43EC-9168-2A87B1E1D5B9}" type="slidenum">
              <a:rPr lang="en-GB" smtClean="0"/>
              <a:t>‹#›</a:t>
            </a:fld>
            <a:endParaRPr lang="en-GB"/>
          </a:p>
        </p:txBody>
      </p:sp>
    </p:spTree>
    <p:extLst>
      <p:ext uri="{BB962C8B-B14F-4D97-AF65-F5344CB8AC3E}">
        <p14:creationId xmlns:p14="http://schemas.microsoft.com/office/powerpoint/2010/main" val="3974529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9209DF-1805-42D8-84C0-D01C89A619F2}"/>
              </a:ext>
            </a:extLst>
          </p:cNvPr>
          <p:cNvSpPr>
            <a:spLocks noGrp="1"/>
          </p:cNvSpPr>
          <p:nvPr>
            <p:ph idx="1"/>
          </p:nvPr>
        </p:nvSpPr>
        <p:spPr>
          <a:xfrm>
            <a:off x="49764" y="520266"/>
            <a:ext cx="12042709" cy="589193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Rectangle 6">
            <a:extLst>
              <a:ext uri="{FF2B5EF4-FFF2-40B4-BE49-F238E27FC236}">
                <a16:creationId xmlns:a16="http://schemas.microsoft.com/office/drawing/2014/main" id="{631A0589-911A-4020-AC0A-1D435D5A5905}"/>
              </a:ext>
            </a:extLst>
          </p:cNvPr>
          <p:cNvSpPr/>
          <p:nvPr userDrawn="1"/>
        </p:nvSpPr>
        <p:spPr>
          <a:xfrm>
            <a:off x="-1" y="0"/>
            <a:ext cx="12192000" cy="457200"/>
          </a:xfrm>
          <a:prstGeom prst="rect">
            <a:avLst/>
          </a:prstGeom>
          <a:gradFill>
            <a:gsLst>
              <a:gs pos="46000">
                <a:srgbClr val="35546D"/>
              </a:gs>
              <a:gs pos="0">
                <a:srgbClr val="192733"/>
              </a:gs>
              <a:gs pos="100000">
                <a:srgbClr val="477294"/>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sz="1800" dirty="0"/>
          </a:p>
        </p:txBody>
      </p:sp>
      <p:sp>
        <p:nvSpPr>
          <p:cNvPr id="2" name="Title 1">
            <a:extLst>
              <a:ext uri="{FF2B5EF4-FFF2-40B4-BE49-F238E27FC236}">
                <a16:creationId xmlns:a16="http://schemas.microsoft.com/office/drawing/2014/main" id="{8A467D0B-2755-49C4-BA28-31A70DDD31CE}"/>
              </a:ext>
            </a:extLst>
          </p:cNvPr>
          <p:cNvSpPr>
            <a:spLocks noGrp="1"/>
          </p:cNvSpPr>
          <p:nvPr>
            <p:ph type="title"/>
          </p:nvPr>
        </p:nvSpPr>
        <p:spPr>
          <a:xfrm>
            <a:off x="147735" y="63066"/>
            <a:ext cx="11944738" cy="315912"/>
          </a:xfrm>
        </p:spPr>
        <p:txBody>
          <a:bodyPr>
            <a:noAutofit/>
          </a:bodyPr>
          <a:lstStyle>
            <a:lvl1pPr>
              <a:defRPr sz="2000">
                <a:solidFill>
                  <a:schemeClr val="bg1"/>
                </a:solidFill>
                <a:latin typeface="Lucida Sans" panose="020B0602040502020204" pitchFamily="34" charset="0"/>
                <a:cs typeface="Lucida Sans" panose="020B0602040502020204" pitchFamily="34" charset="0"/>
              </a:defRPr>
            </a:lvl1pPr>
          </a:lstStyle>
          <a:p>
            <a:r>
              <a:rPr lang="en-US" dirty="0"/>
              <a:t>Click to edit Master title style</a:t>
            </a:r>
            <a:endParaRPr lang="en-GB" dirty="0"/>
          </a:p>
        </p:txBody>
      </p:sp>
      <p:sp>
        <p:nvSpPr>
          <p:cNvPr id="10" name="Rectangle 9">
            <a:extLst>
              <a:ext uri="{FF2B5EF4-FFF2-40B4-BE49-F238E27FC236}">
                <a16:creationId xmlns:a16="http://schemas.microsoft.com/office/drawing/2014/main" id="{48368F56-43D7-407D-B15C-ED19E5C822E6}"/>
              </a:ext>
            </a:extLst>
          </p:cNvPr>
          <p:cNvSpPr/>
          <p:nvPr userDrawn="1"/>
        </p:nvSpPr>
        <p:spPr>
          <a:xfrm>
            <a:off x="-2" y="6490418"/>
            <a:ext cx="12192000" cy="367581"/>
          </a:xfrm>
          <a:prstGeom prst="rect">
            <a:avLst/>
          </a:prstGeom>
          <a:gradFill>
            <a:gsLst>
              <a:gs pos="100000">
                <a:srgbClr val="1C2B38"/>
              </a:gs>
              <a:gs pos="0">
                <a:srgbClr val="192733"/>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r>
              <a:rPr lang="it-IT" sz="1400" dirty="0"/>
              <a:t>Copyright ETLForma – Tutti i diritti Riservati</a:t>
            </a:r>
            <a:endParaRPr lang="en-GB" sz="1400" dirty="0"/>
          </a:p>
        </p:txBody>
      </p:sp>
      <p:pic>
        <p:nvPicPr>
          <p:cNvPr id="5" name="Picture 4">
            <a:extLst>
              <a:ext uri="{FF2B5EF4-FFF2-40B4-BE49-F238E27FC236}">
                <a16:creationId xmlns:a16="http://schemas.microsoft.com/office/drawing/2014/main" id="{80FB53A9-084F-4205-A808-B9713FBA75F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516937" y="6184512"/>
            <a:ext cx="623162" cy="629472"/>
          </a:xfrm>
          <a:prstGeom prst="rect">
            <a:avLst/>
          </a:prstGeom>
        </p:spPr>
      </p:pic>
      <p:pic>
        <p:nvPicPr>
          <p:cNvPr id="13" name="Picture 12" descr="A close up of a logo&#10;&#10;Description automatically generated">
            <a:extLst>
              <a:ext uri="{FF2B5EF4-FFF2-40B4-BE49-F238E27FC236}">
                <a16:creationId xmlns:a16="http://schemas.microsoft.com/office/drawing/2014/main" id="{33674E68-EAA1-4C31-91BB-7FE3FB466007}"/>
              </a:ext>
            </a:extLst>
          </p:cNvPr>
          <p:cNvPicPr>
            <a:picLocks noChangeAspect="1"/>
          </p:cNvPicPr>
          <p:nvPr userDrawn="1"/>
        </p:nvPicPr>
        <p:blipFill>
          <a:blip r:embed="rId3">
            <a:alphaModFix amt="3000"/>
            <a:extLst>
              <a:ext uri="{28A0092B-C50C-407E-A947-70E740481C1C}">
                <a14:useLocalDpi xmlns:a14="http://schemas.microsoft.com/office/drawing/2010/main" val="0"/>
              </a:ext>
            </a:extLst>
          </a:blip>
          <a:stretch>
            <a:fillRect/>
          </a:stretch>
        </p:blipFill>
        <p:spPr>
          <a:xfrm>
            <a:off x="3914449" y="2271614"/>
            <a:ext cx="4411310" cy="2012660"/>
          </a:xfrm>
          <a:prstGeom prst="rect">
            <a:avLst/>
          </a:prstGeom>
        </p:spPr>
      </p:pic>
    </p:spTree>
    <p:extLst>
      <p:ext uri="{BB962C8B-B14F-4D97-AF65-F5344CB8AC3E}">
        <p14:creationId xmlns:p14="http://schemas.microsoft.com/office/powerpoint/2010/main" val="2471927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F37CA-A7DD-4938-AF61-E9C8F558B6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55C82FB-6949-4655-8DC2-F99302B3AC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A821C6C-AD13-4EEE-84DF-A7F4ECC9D469}"/>
              </a:ext>
            </a:extLst>
          </p:cNvPr>
          <p:cNvSpPr>
            <a:spLocks noGrp="1"/>
          </p:cNvSpPr>
          <p:nvPr>
            <p:ph type="dt" sz="half" idx="10"/>
          </p:nvPr>
        </p:nvSpPr>
        <p:spPr/>
        <p:txBody>
          <a:bodyPr/>
          <a:lstStyle/>
          <a:p>
            <a:fld id="{7DC6D001-70F6-46BF-9CFB-DF6DBAE4538A}" type="datetimeFigureOut">
              <a:rPr lang="en-GB" smtClean="0"/>
              <a:t>30/09/2021</a:t>
            </a:fld>
            <a:endParaRPr lang="en-GB"/>
          </a:p>
        </p:txBody>
      </p:sp>
      <p:sp>
        <p:nvSpPr>
          <p:cNvPr id="5" name="Footer Placeholder 4">
            <a:extLst>
              <a:ext uri="{FF2B5EF4-FFF2-40B4-BE49-F238E27FC236}">
                <a16:creationId xmlns:a16="http://schemas.microsoft.com/office/drawing/2014/main" id="{46DC2445-7AD0-4BEB-A1C7-612D8B0C7E7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B9264C8-C12D-48D7-88C3-1A117A7133DA}"/>
              </a:ext>
            </a:extLst>
          </p:cNvPr>
          <p:cNvSpPr>
            <a:spLocks noGrp="1"/>
          </p:cNvSpPr>
          <p:nvPr>
            <p:ph type="sldNum" sz="quarter" idx="12"/>
          </p:nvPr>
        </p:nvSpPr>
        <p:spPr/>
        <p:txBody>
          <a:bodyPr/>
          <a:lstStyle/>
          <a:p>
            <a:fld id="{12CD0593-399A-43EC-9168-2A87B1E1D5B9}" type="slidenum">
              <a:rPr lang="en-GB" smtClean="0"/>
              <a:t>‹#›</a:t>
            </a:fld>
            <a:endParaRPr lang="en-GB"/>
          </a:p>
        </p:txBody>
      </p:sp>
    </p:spTree>
    <p:extLst>
      <p:ext uri="{BB962C8B-B14F-4D97-AF65-F5344CB8AC3E}">
        <p14:creationId xmlns:p14="http://schemas.microsoft.com/office/powerpoint/2010/main" val="3426988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88A62-3700-43A9-9CF7-D65D4115F07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D97628D-3AEA-4677-BC56-BDF9774F681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40019A5-D2A0-43F3-945E-36380DC3AC3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C9BDEF1-F392-48B3-9DCE-D4795A706F08}"/>
              </a:ext>
            </a:extLst>
          </p:cNvPr>
          <p:cNvSpPr>
            <a:spLocks noGrp="1"/>
          </p:cNvSpPr>
          <p:nvPr>
            <p:ph type="dt" sz="half" idx="10"/>
          </p:nvPr>
        </p:nvSpPr>
        <p:spPr/>
        <p:txBody>
          <a:bodyPr/>
          <a:lstStyle/>
          <a:p>
            <a:fld id="{7DC6D001-70F6-46BF-9CFB-DF6DBAE4538A}" type="datetimeFigureOut">
              <a:rPr lang="en-GB" smtClean="0"/>
              <a:t>30/09/2021</a:t>
            </a:fld>
            <a:endParaRPr lang="en-GB"/>
          </a:p>
        </p:txBody>
      </p:sp>
      <p:sp>
        <p:nvSpPr>
          <p:cNvPr id="6" name="Footer Placeholder 5">
            <a:extLst>
              <a:ext uri="{FF2B5EF4-FFF2-40B4-BE49-F238E27FC236}">
                <a16:creationId xmlns:a16="http://schemas.microsoft.com/office/drawing/2014/main" id="{165F9590-A701-4E58-9562-D764A7F1858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F1CDCE-EF84-4C26-B0D6-5268DF904A90}"/>
              </a:ext>
            </a:extLst>
          </p:cNvPr>
          <p:cNvSpPr>
            <a:spLocks noGrp="1"/>
          </p:cNvSpPr>
          <p:nvPr>
            <p:ph type="sldNum" sz="quarter" idx="12"/>
          </p:nvPr>
        </p:nvSpPr>
        <p:spPr/>
        <p:txBody>
          <a:bodyPr/>
          <a:lstStyle/>
          <a:p>
            <a:fld id="{12CD0593-399A-43EC-9168-2A87B1E1D5B9}" type="slidenum">
              <a:rPr lang="en-GB" smtClean="0"/>
              <a:t>‹#›</a:t>
            </a:fld>
            <a:endParaRPr lang="en-GB"/>
          </a:p>
        </p:txBody>
      </p:sp>
    </p:spTree>
    <p:extLst>
      <p:ext uri="{BB962C8B-B14F-4D97-AF65-F5344CB8AC3E}">
        <p14:creationId xmlns:p14="http://schemas.microsoft.com/office/powerpoint/2010/main" val="610077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53CEA-FF8D-4EFB-A70C-7441D74C51B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4279924-39AD-439B-8ECE-BA2E0F4433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86C26BD-A4D3-435E-A548-9D3C4491AAC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9965779-AD7F-4C07-A041-C5A0758E4F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EE9EC6D-7F21-4FEF-9375-897749E916A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DB278A2-506E-45F3-A400-4C6E4686BA67}"/>
              </a:ext>
            </a:extLst>
          </p:cNvPr>
          <p:cNvSpPr>
            <a:spLocks noGrp="1"/>
          </p:cNvSpPr>
          <p:nvPr>
            <p:ph type="dt" sz="half" idx="10"/>
          </p:nvPr>
        </p:nvSpPr>
        <p:spPr/>
        <p:txBody>
          <a:bodyPr/>
          <a:lstStyle/>
          <a:p>
            <a:fld id="{7DC6D001-70F6-46BF-9CFB-DF6DBAE4538A}" type="datetimeFigureOut">
              <a:rPr lang="en-GB" smtClean="0"/>
              <a:t>30/09/2021</a:t>
            </a:fld>
            <a:endParaRPr lang="en-GB"/>
          </a:p>
        </p:txBody>
      </p:sp>
      <p:sp>
        <p:nvSpPr>
          <p:cNvPr id="8" name="Footer Placeholder 7">
            <a:extLst>
              <a:ext uri="{FF2B5EF4-FFF2-40B4-BE49-F238E27FC236}">
                <a16:creationId xmlns:a16="http://schemas.microsoft.com/office/drawing/2014/main" id="{14CA9CEC-ABC0-4FEE-ACC6-0701CBC009F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133A606-B961-4D48-B0D0-E855B6F11DD6}"/>
              </a:ext>
            </a:extLst>
          </p:cNvPr>
          <p:cNvSpPr>
            <a:spLocks noGrp="1"/>
          </p:cNvSpPr>
          <p:nvPr>
            <p:ph type="sldNum" sz="quarter" idx="12"/>
          </p:nvPr>
        </p:nvSpPr>
        <p:spPr/>
        <p:txBody>
          <a:bodyPr/>
          <a:lstStyle/>
          <a:p>
            <a:fld id="{12CD0593-399A-43EC-9168-2A87B1E1D5B9}" type="slidenum">
              <a:rPr lang="en-GB" smtClean="0"/>
              <a:t>‹#›</a:t>
            </a:fld>
            <a:endParaRPr lang="en-GB"/>
          </a:p>
        </p:txBody>
      </p:sp>
    </p:spTree>
    <p:extLst>
      <p:ext uri="{BB962C8B-B14F-4D97-AF65-F5344CB8AC3E}">
        <p14:creationId xmlns:p14="http://schemas.microsoft.com/office/powerpoint/2010/main" val="3192382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CF659-CEAF-4746-98D5-6DD983086D8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D4717F4-0C7B-40AE-9382-35E3FD3ADACC}"/>
              </a:ext>
            </a:extLst>
          </p:cNvPr>
          <p:cNvSpPr>
            <a:spLocks noGrp="1"/>
          </p:cNvSpPr>
          <p:nvPr>
            <p:ph type="dt" sz="half" idx="10"/>
          </p:nvPr>
        </p:nvSpPr>
        <p:spPr/>
        <p:txBody>
          <a:bodyPr/>
          <a:lstStyle/>
          <a:p>
            <a:fld id="{7DC6D001-70F6-46BF-9CFB-DF6DBAE4538A}" type="datetimeFigureOut">
              <a:rPr lang="en-GB" smtClean="0"/>
              <a:t>30/09/2021</a:t>
            </a:fld>
            <a:endParaRPr lang="en-GB"/>
          </a:p>
        </p:txBody>
      </p:sp>
      <p:sp>
        <p:nvSpPr>
          <p:cNvPr id="4" name="Footer Placeholder 3">
            <a:extLst>
              <a:ext uri="{FF2B5EF4-FFF2-40B4-BE49-F238E27FC236}">
                <a16:creationId xmlns:a16="http://schemas.microsoft.com/office/drawing/2014/main" id="{3988D32C-CB8F-403D-AF42-5AF87436E27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C36B350-67EE-405F-BD7E-D2407AC88A4F}"/>
              </a:ext>
            </a:extLst>
          </p:cNvPr>
          <p:cNvSpPr>
            <a:spLocks noGrp="1"/>
          </p:cNvSpPr>
          <p:nvPr>
            <p:ph type="sldNum" sz="quarter" idx="12"/>
          </p:nvPr>
        </p:nvSpPr>
        <p:spPr/>
        <p:txBody>
          <a:bodyPr/>
          <a:lstStyle/>
          <a:p>
            <a:fld id="{12CD0593-399A-43EC-9168-2A87B1E1D5B9}" type="slidenum">
              <a:rPr lang="en-GB" smtClean="0"/>
              <a:t>‹#›</a:t>
            </a:fld>
            <a:endParaRPr lang="en-GB"/>
          </a:p>
        </p:txBody>
      </p:sp>
    </p:spTree>
    <p:extLst>
      <p:ext uri="{BB962C8B-B14F-4D97-AF65-F5344CB8AC3E}">
        <p14:creationId xmlns:p14="http://schemas.microsoft.com/office/powerpoint/2010/main" val="1150084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5318CC-CCB0-497C-817A-DA6A82702910}"/>
              </a:ext>
            </a:extLst>
          </p:cNvPr>
          <p:cNvSpPr>
            <a:spLocks noGrp="1"/>
          </p:cNvSpPr>
          <p:nvPr>
            <p:ph type="dt" sz="half" idx="10"/>
          </p:nvPr>
        </p:nvSpPr>
        <p:spPr/>
        <p:txBody>
          <a:bodyPr/>
          <a:lstStyle/>
          <a:p>
            <a:fld id="{7DC6D001-70F6-46BF-9CFB-DF6DBAE4538A}" type="datetimeFigureOut">
              <a:rPr lang="en-GB" smtClean="0"/>
              <a:t>30/09/2021</a:t>
            </a:fld>
            <a:endParaRPr lang="en-GB"/>
          </a:p>
        </p:txBody>
      </p:sp>
      <p:sp>
        <p:nvSpPr>
          <p:cNvPr id="3" name="Footer Placeholder 2">
            <a:extLst>
              <a:ext uri="{FF2B5EF4-FFF2-40B4-BE49-F238E27FC236}">
                <a16:creationId xmlns:a16="http://schemas.microsoft.com/office/drawing/2014/main" id="{B45F6CFD-5B12-4275-976E-F198D2C833F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8B4F8F1-997C-426D-9882-B0A20F41503A}"/>
              </a:ext>
            </a:extLst>
          </p:cNvPr>
          <p:cNvSpPr>
            <a:spLocks noGrp="1"/>
          </p:cNvSpPr>
          <p:nvPr>
            <p:ph type="sldNum" sz="quarter" idx="12"/>
          </p:nvPr>
        </p:nvSpPr>
        <p:spPr/>
        <p:txBody>
          <a:bodyPr/>
          <a:lstStyle/>
          <a:p>
            <a:fld id="{12CD0593-399A-43EC-9168-2A87B1E1D5B9}" type="slidenum">
              <a:rPr lang="en-GB" smtClean="0"/>
              <a:t>‹#›</a:t>
            </a:fld>
            <a:endParaRPr lang="en-GB"/>
          </a:p>
        </p:txBody>
      </p:sp>
    </p:spTree>
    <p:extLst>
      <p:ext uri="{BB962C8B-B14F-4D97-AF65-F5344CB8AC3E}">
        <p14:creationId xmlns:p14="http://schemas.microsoft.com/office/powerpoint/2010/main" val="3504070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8E19F-F3EE-462D-8C8F-EDB84D9599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9547A7D-8E8D-40FF-8DBB-852EEE4230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38A82C9-AEBD-4A09-AF3B-5B07077EC5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ADE7145-0B71-485A-A58A-D1CD2EEF6636}"/>
              </a:ext>
            </a:extLst>
          </p:cNvPr>
          <p:cNvSpPr>
            <a:spLocks noGrp="1"/>
          </p:cNvSpPr>
          <p:nvPr>
            <p:ph type="dt" sz="half" idx="10"/>
          </p:nvPr>
        </p:nvSpPr>
        <p:spPr/>
        <p:txBody>
          <a:bodyPr/>
          <a:lstStyle/>
          <a:p>
            <a:fld id="{7DC6D001-70F6-46BF-9CFB-DF6DBAE4538A}" type="datetimeFigureOut">
              <a:rPr lang="en-GB" smtClean="0"/>
              <a:t>30/09/2021</a:t>
            </a:fld>
            <a:endParaRPr lang="en-GB"/>
          </a:p>
        </p:txBody>
      </p:sp>
      <p:sp>
        <p:nvSpPr>
          <p:cNvPr id="6" name="Footer Placeholder 5">
            <a:extLst>
              <a:ext uri="{FF2B5EF4-FFF2-40B4-BE49-F238E27FC236}">
                <a16:creationId xmlns:a16="http://schemas.microsoft.com/office/drawing/2014/main" id="{4E9EB2ED-F788-4168-9B35-CA9D713F8BD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85FBDD8-9076-471A-8E42-5703DF00A786}"/>
              </a:ext>
            </a:extLst>
          </p:cNvPr>
          <p:cNvSpPr>
            <a:spLocks noGrp="1"/>
          </p:cNvSpPr>
          <p:nvPr>
            <p:ph type="sldNum" sz="quarter" idx="12"/>
          </p:nvPr>
        </p:nvSpPr>
        <p:spPr/>
        <p:txBody>
          <a:bodyPr/>
          <a:lstStyle/>
          <a:p>
            <a:fld id="{12CD0593-399A-43EC-9168-2A87B1E1D5B9}" type="slidenum">
              <a:rPr lang="en-GB" smtClean="0"/>
              <a:t>‹#›</a:t>
            </a:fld>
            <a:endParaRPr lang="en-GB"/>
          </a:p>
        </p:txBody>
      </p:sp>
    </p:spTree>
    <p:extLst>
      <p:ext uri="{BB962C8B-B14F-4D97-AF65-F5344CB8AC3E}">
        <p14:creationId xmlns:p14="http://schemas.microsoft.com/office/powerpoint/2010/main" val="2509618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DAFB87-0FC2-4186-A26D-7B0E0EC0E2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3B2EC3B-1DC9-4184-8BEA-5B26EC683B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DBFBB7B-181F-4141-A3B0-B437FC9B58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C6D001-70F6-46BF-9CFB-DF6DBAE4538A}" type="datetimeFigureOut">
              <a:rPr lang="en-GB" smtClean="0"/>
              <a:t>30/09/2021</a:t>
            </a:fld>
            <a:endParaRPr lang="en-GB"/>
          </a:p>
        </p:txBody>
      </p:sp>
      <p:sp>
        <p:nvSpPr>
          <p:cNvPr id="5" name="Footer Placeholder 4">
            <a:extLst>
              <a:ext uri="{FF2B5EF4-FFF2-40B4-BE49-F238E27FC236}">
                <a16:creationId xmlns:a16="http://schemas.microsoft.com/office/drawing/2014/main" id="{C79A8B3A-A916-4285-815C-AFA93B05AC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94BF9C2-6F3D-41EB-A309-B189092DDA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CD0593-399A-43EC-9168-2A87B1E1D5B9}" type="slidenum">
              <a:rPr lang="en-GB" smtClean="0"/>
              <a:t>‹#›</a:t>
            </a:fld>
            <a:endParaRPr lang="en-GB"/>
          </a:p>
        </p:txBody>
      </p:sp>
    </p:spTree>
    <p:extLst>
      <p:ext uri="{BB962C8B-B14F-4D97-AF65-F5344CB8AC3E}">
        <p14:creationId xmlns:p14="http://schemas.microsoft.com/office/powerpoint/2010/main" val="9773214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kafka.apache.org/documentation.html#producerconfigs"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cwiki.apache.org/confluence/display/KAFKA/Clients"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hyperlink" Target="https://avro.apache.org/docs/1.7.7/spec.html#Schema+Resolution" TargetMode="External"/><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hyperlink" Target="https://github.com/confluentinc/schema-registry" TargetMode="External"/><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hyperlink" Target="http://avro.apache.org/docs/current/" TargetMode="External"/><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59127231-F9F6-48EC-9D7E-37B994231F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635" y="1111540"/>
            <a:ext cx="10158730" cy="4634920"/>
          </a:xfrm>
          <a:prstGeom prst="rect">
            <a:avLst/>
          </a:prstGeom>
        </p:spPr>
      </p:pic>
    </p:spTree>
    <p:extLst>
      <p:ext uri="{BB962C8B-B14F-4D97-AF65-F5344CB8AC3E}">
        <p14:creationId xmlns:p14="http://schemas.microsoft.com/office/powerpoint/2010/main" val="1468504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Producer Overview</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 diversi requisiti influenzeranno: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modo in cui vengono usale le API del producer per scrivere messaggi su Kafka </a:t>
            </a: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configurazione da operare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Mentre le API del producer sono molto semplici nell’utilizzo, ciò che succede sotto il «cofano» è un po’ più complesso.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Nella slide successiva vengono mostrati i passaggi principali coinvolti nell'invio di dati a Kafka.</a:t>
            </a:r>
          </a:p>
        </p:txBody>
      </p:sp>
    </p:spTree>
    <p:extLst>
      <p:ext uri="{BB962C8B-B14F-4D97-AF65-F5344CB8AC3E}">
        <p14:creationId xmlns:p14="http://schemas.microsoft.com/office/powerpoint/2010/main" val="3254465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Producer Overview</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9A3A5B8A-39A1-43A1-BFA2-64C327B10BC4}"/>
              </a:ext>
            </a:extLst>
          </p:cNvPr>
          <p:cNvPicPr>
            <a:picLocks noChangeAspect="1"/>
          </p:cNvPicPr>
          <p:nvPr/>
        </p:nvPicPr>
        <p:blipFill>
          <a:blip r:embed="rId3"/>
          <a:stretch>
            <a:fillRect/>
          </a:stretch>
        </p:blipFill>
        <p:spPr>
          <a:xfrm>
            <a:off x="2710691" y="634478"/>
            <a:ext cx="5486316" cy="5716627"/>
          </a:xfrm>
          <a:prstGeom prst="rect">
            <a:avLst/>
          </a:prstGeom>
        </p:spPr>
      </p:pic>
    </p:spTree>
    <p:extLst>
      <p:ext uri="{BB962C8B-B14F-4D97-AF65-F5344CB8AC3E}">
        <p14:creationId xmlns:p14="http://schemas.microsoft.com/office/powerpoint/2010/main" val="3678930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Producer Overview</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Iniziamo a produrre messaggi su Kafka creando un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ProducerRecord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questi deve includere l'argomento a cui vogliamo inviare il record e un valore.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Facoltativamente possiamo anche specificare una chiave e/o una partizione. </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Dopo aver inviato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ProducerRecord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la prima cosa che farà il producer è serializzare gli oggetti «chiave e valore» su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ByteArrays</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in modo che possano essere inviati in rete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Successivamente, i dati vengono inviati a un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partizionatore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p:txBody>
      </p:sp>
    </p:spTree>
    <p:extLst>
      <p:ext uri="{BB962C8B-B14F-4D97-AF65-F5344CB8AC3E}">
        <p14:creationId xmlns:p14="http://schemas.microsoft.com/office/powerpoint/2010/main" val="1250789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Producer Overview</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abbiamo specificato una partizione in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ProducerRecord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partizionatore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non fa nulla e restituisce semplicemente la partizione specificata.</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 caso contrario,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partizionatore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sceglierà una partizione per noi, in genere basata sulla chiave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ProducerRecord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Una volta selezionata una partizione, il produttore sa a quale argomento e partizione andrà il record.</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Quindi aggiunge il record a un batch di record che verranno inviati anche allo stesso argomento e partizione.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Un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thread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separato è responsabile dell'invio di tali lotti di record ai broker Kafka appropriati.</a:t>
            </a:r>
          </a:p>
        </p:txBody>
      </p:sp>
    </p:spTree>
    <p:extLst>
      <p:ext uri="{BB962C8B-B14F-4D97-AF65-F5344CB8AC3E}">
        <p14:creationId xmlns:p14="http://schemas.microsoft.com/office/powerpoint/2010/main" val="4071130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Producer Overview</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Quando il broker riceve i messaggi, invia una risposta.</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i messaggi sono stati scritti correttamente su Kafka, restituirà un oggetto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RecordMetadata</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con l'argomento, la partizione e l'offset del record all'interno della partizione.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il broker non è riuscito a scrivere i messaggi, restituirà un errore.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Quando il producer riceve un errore, potrebbe riprovare a inviare il messaggio alcune volte prima di rinunciare e restituire un errore.</a:t>
            </a:r>
          </a:p>
        </p:txBody>
      </p:sp>
    </p:spTree>
    <p:extLst>
      <p:ext uri="{BB962C8B-B14F-4D97-AF65-F5344CB8AC3E}">
        <p14:creationId xmlns:p14="http://schemas.microsoft.com/office/powerpoint/2010/main" val="2488266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477294"/>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A16407-1810-4467-903F-FCFE09AA8099}"/>
              </a:ext>
            </a:extLst>
          </p:cNvPr>
          <p:cNvSpPr txBox="1"/>
          <p:nvPr/>
        </p:nvSpPr>
        <p:spPr>
          <a:xfrm>
            <a:off x="0" y="559835"/>
            <a:ext cx="12192000" cy="646331"/>
          </a:xfrm>
          <a:prstGeom prst="rect">
            <a:avLst/>
          </a:prstGeom>
          <a:solidFill>
            <a:schemeClr val="tx1"/>
          </a:solidFill>
        </p:spPr>
        <p:txBody>
          <a:bodyPr wrap="square" rtlCol="0">
            <a:spAutoFit/>
          </a:bodyPr>
          <a:lstStyle/>
          <a:p>
            <a:pPr algn="ctr"/>
            <a:r>
              <a:rPr lang="it-IT" sz="3600" dirty="0">
                <a:solidFill>
                  <a:schemeClr val="bg1"/>
                </a:solidFill>
              </a:rPr>
              <a:t>UNIT</a:t>
            </a:r>
            <a:endParaRPr lang="en-GB" sz="3600" dirty="0">
              <a:solidFill>
                <a:schemeClr val="bg1"/>
              </a:solidFill>
            </a:endParaRPr>
          </a:p>
        </p:txBody>
      </p:sp>
      <p:sp>
        <p:nvSpPr>
          <p:cNvPr id="4" name="TextBox 3">
            <a:extLst>
              <a:ext uri="{FF2B5EF4-FFF2-40B4-BE49-F238E27FC236}">
                <a16:creationId xmlns:a16="http://schemas.microsoft.com/office/drawing/2014/main" id="{636739BF-A914-4793-A453-B00A45B517E4}"/>
              </a:ext>
            </a:extLst>
          </p:cNvPr>
          <p:cNvSpPr txBox="1"/>
          <p:nvPr/>
        </p:nvSpPr>
        <p:spPr>
          <a:xfrm>
            <a:off x="0" y="2979576"/>
            <a:ext cx="12192000" cy="646331"/>
          </a:xfrm>
          <a:prstGeom prst="rect">
            <a:avLst/>
          </a:prstGeom>
          <a:noFill/>
        </p:spPr>
        <p:txBody>
          <a:bodyPr wrap="square" rtlCol="0">
            <a:spAutoFit/>
          </a:bodyPr>
          <a:lstStyle/>
          <a:p>
            <a:pPr algn="ctr"/>
            <a:r>
              <a:rPr lang="it-IT" sz="3600" dirty="0">
                <a:solidFill>
                  <a:schemeClr val="bg1"/>
                </a:solidFill>
              </a:rPr>
              <a:t>Costruire un produttore Kafka</a:t>
            </a:r>
            <a:endParaRPr lang="en-GB" sz="3600" dirty="0">
              <a:solidFill>
                <a:schemeClr val="bg1"/>
              </a:solidFill>
            </a:endParaRPr>
          </a:p>
        </p:txBody>
      </p:sp>
    </p:spTree>
    <p:extLst>
      <p:ext uri="{BB962C8B-B14F-4D97-AF65-F5344CB8AC3E}">
        <p14:creationId xmlns:p14="http://schemas.microsoft.com/office/powerpoint/2010/main" val="1457207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Producer API</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L'API Producer consente alle applicazioni di inviare flussi di dati agli argomenti nel cluster Kafka. </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Per utilizzare il produttore, è possibile utilizzare la seguente dipendenza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maven</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1DC34E66-7DDA-4D64-BA88-204F9D69D772}"/>
              </a:ext>
            </a:extLst>
          </p:cNvPr>
          <p:cNvPicPr>
            <a:picLocks noChangeAspect="1"/>
          </p:cNvPicPr>
          <p:nvPr/>
        </p:nvPicPr>
        <p:blipFill>
          <a:blip r:embed="rId3"/>
          <a:stretch>
            <a:fillRect/>
          </a:stretch>
        </p:blipFill>
        <p:spPr>
          <a:xfrm>
            <a:off x="2425148" y="2723321"/>
            <a:ext cx="6789461" cy="2333371"/>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1664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err="1"/>
              <a:t>Costruire</a:t>
            </a:r>
            <a:r>
              <a:rPr lang="en-GB" dirty="0"/>
              <a:t> un </a:t>
            </a:r>
            <a:r>
              <a:rPr lang="en-GB" dirty="0" err="1"/>
              <a:t>produttore</a:t>
            </a:r>
            <a:r>
              <a:rPr lang="en-GB" dirty="0"/>
              <a:t> Kafka</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primo passo per scrivere messaggi su Kafka è creare un oggetto producer con le proprietà che si desidera passare al producer.</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Un producer di Kafka ha tre proprietà obbligatorie: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742950" lvl="1" indent="-285750" algn="just">
              <a:buFont typeface="Arial" panose="020B0604020202020204" pitchFamily="34" charset="0"/>
              <a:buChar char="•"/>
            </a:pP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bootstrap.servers</a:t>
            </a: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742950" lvl="1" indent="-285750" algn="just">
              <a:buFont typeface="Arial" panose="020B0604020202020204" pitchFamily="34" charset="0"/>
              <a:buChar char="•"/>
            </a:pP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key.serializer</a:t>
            </a: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742950" lvl="1" indent="-285750" algn="just">
              <a:buFont typeface="Arial" panose="020B0604020202020204" pitchFamily="34" charset="0"/>
              <a:buChar char="•"/>
            </a:pP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value.serializer</a:t>
            </a: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2401347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err="1"/>
              <a:t>bootstrap.servers</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Elenco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host:port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di broker che il producer utilizzerà per stabilire la connessione iniziale al cluster Kafka.</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Non è necessario che questo elenco includa tutti i broker, poiché il producer riceverà ulteriori informazioni dopo la connessione iniziale.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Si consiglia tuttavia di includerne almeno due, quindi nel caso in cui un broker si interrompa, il produttore sarà comunque in grado di connettersi al cluster.</a:t>
            </a:r>
          </a:p>
        </p:txBody>
      </p:sp>
    </p:spTree>
    <p:extLst>
      <p:ext uri="{BB962C8B-B14F-4D97-AF65-F5344CB8AC3E}">
        <p14:creationId xmlns:p14="http://schemas.microsoft.com/office/powerpoint/2010/main" val="3328181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err="1"/>
              <a:t>key.serializer</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Nome di una classe che verrà utilizzata per serializzare le chiavi dei record che produrremo in Kafka.</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 broker Kafka si aspettano che gli array di byte siano chiavi e valori dei messaggi.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Tuttavia, l'interfaccia del producer consente, utilizzando tipi con parametri, di inviare qualsiasi oggetto Java come chiave e valore.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Questo rende il codice molto leggibile, ma significa anche che il produttore deve sapere come convertire questi oggetti in array di byte.</a:t>
            </a:r>
          </a:p>
        </p:txBody>
      </p:sp>
    </p:spTree>
    <p:extLst>
      <p:ext uri="{BB962C8B-B14F-4D97-AF65-F5344CB8AC3E}">
        <p14:creationId xmlns:p14="http://schemas.microsoft.com/office/powerpoint/2010/main" val="519505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77294"/>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A16407-1810-4467-903F-FCFE09AA8099}"/>
              </a:ext>
            </a:extLst>
          </p:cNvPr>
          <p:cNvSpPr txBox="1"/>
          <p:nvPr/>
        </p:nvSpPr>
        <p:spPr>
          <a:xfrm>
            <a:off x="0" y="559835"/>
            <a:ext cx="12192000" cy="646331"/>
          </a:xfrm>
          <a:prstGeom prst="rect">
            <a:avLst/>
          </a:prstGeom>
          <a:solidFill>
            <a:schemeClr val="tx1"/>
          </a:solidFill>
        </p:spPr>
        <p:txBody>
          <a:bodyPr wrap="square" rtlCol="0">
            <a:spAutoFit/>
          </a:bodyPr>
          <a:lstStyle/>
          <a:p>
            <a:pPr algn="ctr"/>
            <a:r>
              <a:rPr lang="it-IT" sz="3600" dirty="0">
                <a:solidFill>
                  <a:schemeClr val="bg1"/>
                </a:solidFill>
              </a:rPr>
              <a:t>UNIT</a:t>
            </a:r>
            <a:endParaRPr lang="en-GB" sz="3600" dirty="0">
              <a:solidFill>
                <a:schemeClr val="bg1"/>
              </a:solidFill>
            </a:endParaRPr>
          </a:p>
        </p:txBody>
      </p:sp>
      <p:sp>
        <p:nvSpPr>
          <p:cNvPr id="4" name="TextBox 3">
            <a:extLst>
              <a:ext uri="{FF2B5EF4-FFF2-40B4-BE49-F238E27FC236}">
                <a16:creationId xmlns:a16="http://schemas.microsoft.com/office/drawing/2014/main" id="{636739BF-A914-4793-A453-B00A45B517E4}"/>
              </a:ext>
            </a:extLst>
          </p:cNvPr>
          <p:cNvSpPr txBox="1"/>
          <p:nvPr/>
        </p:nvSpPr>
        <p:spPr>
          <a:xfrm>
            <a:off x="0" y="2979576"/>
            <a:ext cx="12192000" cy="646331"/>
          </a:xfrm>
          <a:prstGeom prst="rect">
            <a:avLst/>
          </a:prstGeom>
          <a:noFill/>
        </p:spPr>
        <p:txBody>
          <a:bodyPr wrap="square" rtlCol="0">
            <a:spAutoFit/>
          </a:bodyPr>
          <a:lstStyle/>
          <a:p>
            <a:pPr algn="ctr"/>
            <a:r>
              <a:rPr lang="it-IT" sz="3600" dirty="0">
                <a:solidFill>
                  <a:schemeClr val="bg1"/>
                </a:solidFill>
              </a:rPr>
              <a:t>Kafka Producers</a:t>
            </a:r>
            <a:endParaRPr lang="en-GB" sz="3600" dirty="0">
              <a:solidFill>
                <a:schemeClr val="bg1"/>
              </a:solidFill>
            </a:endParaRPr>
          </a:p>
        </p:txBody>
      </p:sp>
    </p:spTree>
    <p:extLst>
      <p:ext uri="{BB962C8B-B14F-4D97-AF65-F5344CB8AC3E}">
        <p14:creationId xmlns:p14="http://schemas.microsoft.com/office/powerpoint/2010/main" val="12845886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err="1"/>
              <a:t>key.serializer</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key.serializer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deve essere impostato su un nome di una classe che implementa l'interfaccia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org.apache.kafka.common.serialization.Serializer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producer utilizzerà questa classe per serializzare l'oggetto chiave in una matrice di byte.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pacchetto client Kafka include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ByteArraySerializer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(che non fa molto),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StringSerializer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IntegerSerializer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quindi se si usano tipi comuni, non è necessario implementare i propri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serializzatori</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È necessario impostare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key.serializer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anche se si intende inviare solo valori.</a:t>
            </a:r>
          </a:p>
        </p:txBody>
      </p:sp>
    </p:spTree>
    <p:extLst>
      <p:ext uri="{BB962C8B-B14F-4D97-AF65-F5344CB8AC3E}">
        <p14:creationId xmlns:p14="http://schemas.microsoft.com/office/powerpoint/2010/main" val="24454477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err="1"/>
              <a:t>value.serializer</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Nome di una classe che verrà utilizzata per serializzare i valori dei record che produrremo su Kafka.</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Allo stesso modo in cui si imposta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key.serializer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su un nome di una classe che serializzerà l'oggetto chiave del messaggio su un array di byte, si imposta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value.serializer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su una classe che serializzerà l'oggetto valore del messaggio.</a:t>
            </a:r>
          </a:p>
        </p:txBody>
      </p:sp>
    </p:spTree>
    <p:extLst>
      <p:ext uri="{BB962C8B-B14F-4D97-AF65-F5344CB8AC3E}">
        <p14:creationId xmlns:p14="http://schemas.microsoft.com/office/powerpoint/2010/main" val="2004505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Producer</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frammento di codice seguente mostra come creare un nuovo produttore impostando solo i parametri obbligatori e usando i valori predefiniti per tutto il resto: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r>
              <a:rPr lang="en-GB" sz="1400" b="1" dirty="0">
                <a:solidFill>
                  <a:schemeClr val="accent2">
                    <a:lumMod val="75000"/>
                  </a:schemeClr>
                </a:solidFill>
                <a:latin typeface="Consolas" panose="020B0609020204030204" pitchFamily="49" charset="0"/>
              </a:rPr>
              <a:t>private Properties </a:t>
            </a:r>
            <a:r>
              <a:rPr lang="en-GB" sz="1400" b="1" dirty="0" err="1">
                <a:solidFill>
                  <a:schemeClr val="accent2">
                    <a:lumMod val="75000"/>
                  </a:schemeClr>
                </a:solidFill>
                <a:latin typeface="Consolas" panose="020B0609020204030204" pitchFamily="49" charset="0"/>
              </a:rPr>
              <a:t>kafkaProps</a:t>
            </a:r>
            <a:r>
              <a:rPr lang="en-GB" sz="1400" b="1" dirty="0">
                <a:solidFill>
                  <a:schemeClr val="accent2">
                    <a:lumMod val="75000"/>
                  </a:schemeClr>
                </a:solidFill>
                <a:latin typeface="Consolas" panose="020B0609020204030204" pitchFamily="49" charset="0"/>
              </a:rPr>
              <a:t> = new Properties();</a:t>
            </a:r>
          </a:p>
          <a:p>
            <a:r>
              <a:rPr lang="nl-NL" sz="1400" b="1" dirty="0">
                <a:solidFill>
                  <a:schemeClr val="accent2">
                    <a:lumMod val="75000"/>
                  </a:schemeClr>
                </a:solidFill>
                <a:latin typeface="Consolas" panose="020B0609020204030204" pitchFamily="49" charset="0"/>
              </a:rPr>
              <a:t>kafkaProps.put("bootstrap.servers", "broker1:9092,broker2:9092");</a:t>
            </a:r>
          </a:p>
          <a:p>
            <a:r>
              <a:rPr lang="en-GB" sz="1400" b="1" dirty="0" err="1">
                <a:solidFill>
                  <a:schemeClr val="accent2">
                    <a:lumMod val="75000"/>
                  </a:schemeClr>
                </a:solidFill>
                <a:latin typeface="Consolas" panose="020B0609020204030204" pitchFamily="49" charset="0"/>
              </a:rPr>
              <a:t>kafkaProps.put</a:t>
            </a:r>
            <a:r>
              <a:rPr lang="en-GB" sz="1400" b="1" dirty="0">
                <a:solidFill>
                  <a:schemeClr val="accent2">
                    <a:lumMod val="75000"/>
                  </a:schemeClr>
                </a:solidFill>
                <a:latin typeface="Consolas" panose="020B0609020204030204" pitchFamily="49" charset="0"/>
              </a:rPr>
              <a:t>("</a:t>
            </a:r>
            <a:r>
              <a:rPr lang="en-GB" sz="1400" b="1" dirty="0" err="1">
                <a:solidFill>
                  <a:schemeClr val="accent2">
                    <a:lumMod val="75000"/>
                  </a:schemeClr>
                </a:solidFill>
                <a:latin typeface="Consolas" panose="020B0609020204030204" pitchFamily="49" charset="0"/>
              </a:rPr>
              <a:t>key.serializer</a:t>
            </a:r>
            <a:r>
              <a:rPr lang="en-GB" sz="1400" b="1" dirty="0">
                <a:solidFill>
                  <a:schemeClr val="accent2">
                    <a:lumMod val="75000"/>
                  </a:schemeClr>
                </a:solidFill>
                <a:latin typeface="Consolas" panose="020B0609020204030204" pitchFamily="49" charset="0"/>
              </a:rPr>
              <a:t>", "</a:t>
            </a:r>
            <a:r>
              <a:rPr lang="en-GB" sz="1400" b="1" dirty="0" err="1">
                <a:solidFill>
                  <a:schemeClr val="accent2">
                    <a:lumMod val="75000"/>
                  </a:schemeClr>
                </a:solidFill>
                <a:latin typeface="Consolas" panose="020B0609020204030204" pitchFamily="49" charset="0"/>
              </a:rPr>
              <a:t>org.apache.kafka.common.serialization.StringSerializer</a:t>
            </a:r>
            <a:r>
              <a:rPr lang="en-GB" sz="1400" b="1" dirty="0">
                <a:solidFill>
                  <a:schemeClr val="accent2">
                    <a:lumMod val="75000"/>
                  </a:schemeClr>
                </a:solidFill>
                <a:latin typeface="Consolas" panose="020B0609020204030204" pitchFamily="49" charset="0"/>
              </a:rPr>
              <a:t>");</a:t>
            </a:r>
          </a:p>
          <a:p>
            <a:r>
              <a:rPr lang="en-GB" sz="1400" b="1" dirty="0" err="1">
                <a:solidFill>
                  <a:schemeClr val="accent2">
                    <a:lumMod val="75000"/>
                  </a:schemeClr>
                </a:solidFill>
                <a:latin typeface="Consolas" panose="020B0609020204030204" pitchFamily="49" charset="0"/>
              </a:rPr>
              <a:t>kafkaProps.put</a:t>
            </a:r>
            <a:r>
              <a:rPr lang="en-GB" sz="1400" b="1" dirty="0">
                <a:solidFill>
                  <a:schemeClr val="accent2">
                    <a:lumMod val="75000"/>
                  </a:schemeClr>
                </a:solidFill>
                <a:latin typeface="Consolas" panose="020B0609020204030204" pitchFamily="49" charset="0"/>
              </a:rPr>
              <a:t>("value.serializer","org.apache.kafka.common.serialization.StringSerializer");</a:t>
            </a:r>
          </a:p>
          <a:p>
            <a:r>
              <a:rPr lang="en-GB" sz="1400" b="1" dirty="0" err="1">
                <a:solidFill>
                  <a:schemeClr val="accent2">
                    <a:lumMod val="75000"/>
                  </a:schemeClr>
                </a:solidFill>
                <a:latin typeface="Consolas" panose="020B0609020204030204" pitchFamily="49" charset="0"/>
              </a:rPr>
              <a:t>KafkaProducer</a:t>
            </a:r>
            <a:r>
              <a:rPr lang="en-GB" sz="1400" b="1" dirty="0">
                <a:solidFill>
                  <a:schemeClr val="accent2">
                    <a:lumMod val="75000"/>
                  </a:schemeClr>
                </a:solidFill>
                <a:latin typeface="Consolas" panose="020B0609020204030204" pitchFamily="49" charset="0"/>
              </a:rPr>
              <a:t>&lt;String, String&gt; producer = new </a:t>
            </a:r>
            <a:r>
              <a:rPr lang="en-GB" sz="1400" b="1" dirty="0" err="1">
                <a:solidFill>
                  <a:schemeClr val="accent2">
                    <a:lumMod val="75000"/>
                  </a:schemeClr>
                </a:solidFill>
                <a:latin typeface="Consolas" panose="020B0609020204030204" pitchFamily="49" charset="0"/>
              </a:rPr>
              <a:t>KafkaProducer</a:t>
            </a:r>
            <a:r>
              <a:rPr lang="en-GB" sz="1400" b="1" dirty="0">
                <a:solidFill>
                  <a:schemeClr val="accent2">
                    <a:lumMod val="75000"/>
                  </a:schemeClr>
                </a:solidFill>
                <a:latin typeface="Consolas" panose="020B0609020204030204" pitchFamily="49" charset="0"/>
              </a:rPr>
              <a:t>&lt;String, String&gt;(</a:t>
            </a:r>
            <a:r>
              <a:rPr lang="en-GB" sz="1400" b="1" dirty="0" err="1">
                <a:solidFill>
                  <a:schemeClr val="accent2">
                    <a:lumMod val="75000"/>
                  </a:schemeClr>
                </a:solidFill>
                <a:latin typeface="Consolas" panose="020B0609020204030204" pitchFamily="49" charset="0"/>
              </a:rPr>
              <a:t>kafkaProps</a:t>
            </a:r>
            <a:r>
              <a:rPr lang="en-GB" sz="1400" b="1" dirty="0">
                <a:solidFill>
                  <a:schemeClr val="accent2">
                    <a:lumMod val="75000"/>
                  </a:schemeClr>
                </a:solidFill>
                <a:latin typeface="Consolas" panose="020B0609020204030204" pitchFamily="49" charset="0"/>
              </a:rPr>
              <a:t>);</a:t>
            </a:r>
            <a:endParaRPr lang="it-IT" b="1" dirty="0">
              <a:solidFill>
                <a:schemeClr val="accent2">
                  <a:lumMod val="75000"/>
                </a:schemeClr>
              </a:solidFill>
              <a:latin typeface="Consolas" panose="020B0609020204030204" pitchFamily="49"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16236435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Producer</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Con un'interfaccia così semplice, è chiaro che la maggior parte del controllo sul comportamento del producer viene effettuata settando le proprietà di configurazione corrette.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documentazione di Apache Kafka copre tutte le opzioni di configurazione e analizzeremo quelle importanti più avanti. </a:t>
            </a:r>
          </a:p>
          <a:p>
            <a:pPr algn="just"/>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t>
            </a:r>
            <a:r>
              <a:rPr lang="en-GB" sz="2400" dirty="0">
                <a:hlinkClick r:id="rId3"/>
              </a:rPr>
              <a:t>http://kafka.apache.org/documentation.html#producerconfigs</a:t>
            </a:r>
            <a:r>
              <a:rPr lang="en-GB" sz="2400" dirty="0"/>
              <a:t>)</a:t>
            </a: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Dopo aver creato un'istanza per un producer, è tempo di iniziare a inviare messaggi.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13700105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Producer</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Esistono tre metodi principali per l'invio di messaggi.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Fire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-and-</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forget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Inviamo un messaggio al server e non ci interessa davvero se arrivi con successo o meno.</a:t>
            </a: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più delle volte arriverà con successo, poiché Kafka è altamente disponibile e il producer riproverà a inviare i messaggi automaticamente.</a:t>
            </a: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Tuttavia, utilizzando questo metodo alcuni messaggi potrebbero andare persi</a:t>
            </a:r>
          </a:p>
          <a:p>
            <a:pPr marL="742950" lvl="1"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Synchronous</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send</a:t>
            </a: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Inviamo un messaggio, il metodo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send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restituisce un oggetto Future e usiamo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get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per attendere la risposta e verificare se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send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ha avuto successo o meno.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25067684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Producer</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Asynchronous</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send</a:t>
            </a: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Chiamiamo il metodo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send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con una funzione di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callback</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che viene attivata quando riceve una risposta dal broker Kafka.</a:t>
            </a:r>
          </a:p>
          <a:p>
            <a:pPr marL="742950" lvl="1"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26495883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Producer</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Negli esempi che seguiranno vedremo come inviare messaggi utilizzando questi metodi e come gestire i diversi tipi di errori che potrebbero verificarsi.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Gli esempi (che hanno puro scopo didattico) sono a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thread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singolo; un oggetto producer può (e dovrebbe) essere utilizzato con tecniche multi-</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thread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per inviare messaggi.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è necessario un throughput migliore, è possibile aggiungere più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thread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che utilizzano lo stesso producer.</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Nella medesima applicazione è possibile utilizzare più oggetti producer per ottenere una velocità ancora maggiore.</a:t>
            </a:r>
          </a:p>
        </p:txBody>
      </p:sp>
    </p:spTree>
    <p:extLst>
      <p:ext uri="{BB962C8B-B14F-4D97-AF65-F5344CB8AC3E}">
        <p14:creationId xmlns:p14="http://schemas.microsoft.com/office/powerpoint/2010/main" val="4428301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477294"/>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A16407-1810-4467-903F-FCFE09AA8099}"/>
              </a:ext>
            </a:extLst>
          </p:cNvPr>
          <p:cNvSpPr txBox="1"/>
          <p:nvPr/>
        </p:nvSpPr>
        <p:spPr>
          <a:xfrm>
            <a:off x="0" y="559835"/>
            <a:ext cx="12192000" cy="646331"/>
          </a:xfrm>
          <a:prstGeom prst="rect">
            <a:avLst/>
          </a:prstGeom>
          <a:solidFill>
            <a:schemeClr val="tx1"/>
          </a:solidFill>
        </p:spPr>
        <p:txBody>
          <a:bodyPr wrap="square" rtlCol="0">
            <a:spAutoFit/>
          </a:bodyPr>
          <a:lstStyle/>
          <a:p>
            <a:pPr algn="ctr"/>
            <a:r>
              <a:rPr lang="it-IT" sz="3600" dirty="0">
                <a:solidFill>
                  <a:schemeClr val="bg1"/>
                </a:solidFill>
              </a:rPr>
              <a:t>UNIT</a:t>
            </a:r>
            <a:endParaRPr lang="en-GB" sz="3600" dirty="0">
              <a:solidFill>
                <a:schemeClr val="bg1"/>
              </a:solidFill>
            </a:endParaRPr>
          </a:p>
        </p:txBody>
      </p:sp>
      <p:sp>
        <p:nvSpPr>
          <p:cNvPr id="4" name="TextBox 3">
            <a:extLst>
              <a:ext uri="{FF2B5EF4-FFF2-40B4-BE49-F238E27FC236}">
                <a16:creationId xmlns:a16="http://schemas.microsoft.com/office/drawing/2014/main" id="{636739BF-A914-4793-A453-B00A45B517E4}"/>
              </a:ext>
            </a:extLst>
          </p:cNvPr>
          <p:cNvSpPr txBox="1"/>
          <p:nvPr/>
        </p:nvSpPr>
        <p:spPr>
          <a:xfrm>
            <a:off x="0" y="2979576"/>
            <a:ext cx="12192000" cy="646331"/>
          </a:xfrm>
          <a:prstGeom prst="rect">
            <a:avLst/>
          </a:prstGeom>
          <a:noFill/>
        </p:spPr>
        <p:txBody>
          <a:bodyPr wrap="square" rtlCol="0">
            <a:spAutoFit/>
          </a:bodyPr>
          <a:lstStyle/>
          <a:p>
            <a:pPr algn="ctr"/>
            <a:r>
              <a:rPr lang="it-IT" sz="3600" dirty="0">
                <a:solidFill>
                  <a:schemeClr val="bg1"/>
                </a:solidFill>
              </a:rPr>
              <a:t>Invio Messaggio </a:t>
            </a:r>
            <a:r>
              <a:rPr lang="it-IT" sz="3600" dirty="0" err="1">
                <a:solidFill>
                  <a:schemeClr val="bg1"/>
                </a:solidFill>
              </a:rPr>
              <a:t>Fire</a:t>
            </a:r>
            <a:r>
              <a:rPr lang="it-IT" sz="3600" dirty="0">
                <a:solidFill>
                  <a:schemeClr val="bg1"/>
                </a:solidFill>
              </a:rPr>
              <a:t>-and-</a:t>
            </a:r>
            <a:r>
              <a:rPr lang="it-IT" sz="3600" dirty="0" err="1">
                <a:solidFill>
                  <a:schemeClr val="bg1"/>
                </a:solidFill>
              </a:rPr>
              <a:t>forget</a:t>
            </a:r>
            <a:r>
              <a:rPr lang="it-IT" sz="3600" dirty="0">
                <a:solidFill>
                  <a:schemeClr val="bg1"/>
                </a:solidFill>
              </a:rPr>
              <a:t> </a:t>
            </a:r>
            <a:endParaRPr lang="en-GB" sz="3600" dirty="0">
              <a:solidFill>
                <a:schemeClr val="bg1"/>
              </a:solidFill>
            </a:endParaRPr>
          </a:p>
        </p:txBody>
      </p:sp>
    </p:spTree>
    <p:extLst>
      <p:ext uri="{BB962C8B-B14F-4D97-AF65-F5344CB8AC3E}">
        <p14:creationId xmlns:p14="http://schemas.microsoft.com/office/powerpoint/2010/main" val="5827684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Sending di un “Message” a Kafka</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modo più semplice per inviare un messaggio è il seguente:</a:t>
            </a:r>
          </a:p>
          <a:p>
            <a:pPr indent="-285750">
              <a:buFont typeface="Arial" panose="020B0604020202020204" pitchFamily="34" charset="0"/>
              <a:buChar char="•"/>
            </a:pPr>
            <a:endParaRPr lang="it-IT" sz="1400" b="1" dirty="0">
              <a:solidFill>
                <a:schemeClr val="accent2">
                  <a:lumMod val="75000"/>
                </a:schemeClr>
              </a:solidFill>
              <a:latin typeface="Consolas" panose="020B0609020204030204" pitchFamily="49" charset="0"/>
            </a:endParaRPr>
          </a:p>
          <a:p>
            <a:r>
              <a:rPr lang="en-GB" sz="1400" b="1" dirty="0" err="1">
                <a:solidFill>
                  <a:schemeClr val="accent2">
                    <a:lumMod val="75000"/>
                  </a:schemeClr>
                </a:solidFill>
                <a:latin typeface="Consolas" panose="020B0609020204030204" pitchFamily="49" charset="0"/>
              </a:rPr>
              <a:t>ProducerRecord</a:t>
            </a:r>
            <a:r>
              <a:rPr lang="en-GB" sz="1400" b="1" dirty="0">
                <a:solidFill>
                  <a:schemeClr val="accent2">
                    <a:lumMod val="75000"/>
                  </a:schemeClr>
                </a:solidFill>
                <a:latin typeface="Consolas" panose="020B0609020204030204" pitchFamily="49" charset="0"/>
              </a:rPr>
              <a:t>&lt;String, String&gt; record = new </a:t>
            </a:r>
            <a:r>
              <a:rPr lang="en-GB" sz="1400" b="1" dirty="0" err="1">
                <a:solidFill>
                  <a:schemeClr val="accent2">
                    <a:lumMod val="75000"/>
                  </a:schemeClr>
                </a:solidFill>
                <a:latin typeface="Consolas" panose="020B0609020204030204" pitchFamily="49" charset="0"/>
              </a:rPr>
              <a:t>ProducerRecord</a:t>
            </a:r>
            <a:r>
              <a:rPr lang="en-GB" sz="1400" b="1" dirty="0">
                <a:solidFill>
                  <a:schemeClr val="accent2">
                    <a:lumMod val="75000"/>
                  </a:schemeClr>
                </a:solidFill>
                <a:latin typeface="Consolas" panose="020B0609020204030204" pitchFamily="49" charset="0"/>
              </a:rPr>
              <a:t>&lt;&gt;("</a:t>
            </a:r>
            <a:r>
              <a:rPr lang="en-GB" sz="1400" b="1" dirty="0" err="1">
                <a:solidFill>
                  <a:schemeClr val="accent2">
                    <a:lumMod val="75000"/>
                  </a:schemeClr>
                </a:solidFill>
                <a:latin typeface="Consolas" panose="020B0609020204030204" pitchFamily="49" charset="0"/>
              </a:rPr>
              <a:t>CustomerCountry</a:t>
            </a:r>
            <a:r>
              <a:rPr lang="en-GB" sz="1400" b="1" dirty="0">
                <a:solidFill>
                  <a:schemeClr val="accent2">
                    <a:lumMod val="75000"/>
                  </a:schemeClr>
                </a:solidFill>
                <a:latin typeface="Consolas" panose="020B0609020204030204" pitchFamily="49" charset="0"/>
              </a:rPr>
              <a:t>", "Precision Products", “Italia");</a:t>
            </a:r>
          </a:p>
          <a:p>
            <a:r>
              <a:rPr lang="en-GB" sz="1400" b="1" dirty="0">
                <a:solidFill>
                  <a:schemeClr val="accent2">
                    <a:lumMod val="75000"/>
                  </a:schemeClr>
                </a:solidFill>
                <a:latin typeface="Consolas" panose="020B0609020204030204" pitchFamily="49" charset="0"/>
              </a:rPr>
              <a:t>try {</a:t>
            </a:r>
          </a:p>
          <a:p>
            <a:r>
              <a:rPr lang="en-GB" sz="1400" b="1" dirty="0">
                <a:solidFill>
                  <a:schemeClr val="accent2">
                    <a:lumMod val="75000"/>
                  </a:schemeClr>
                </a:solidFill>
                <a:latin typeface="Consolas" panose="020B0609020204030204" pitchFamily="49" charset="0"/>
              </a:rPr>
              <a:t>  </a:t>
            </a:r>
            <a:r>
              <a:rPr lang="en-GB" sz="1400" b="1" dirty="0" err="1">
                <a:solidFill>
                  <a:schemeClr val="accent2">
                    <a:lumMod val="75000"/>
                  </a:schemeClr>
                </a:solidFill>
                <a:latin typeface="Consolas" panose="020B0609020204030204" pitchFamily="49" charset="0"/>
              </a:rPr>
              <a:t>producer.send</a:t>
            </a:r>
            <a:r>
              <a:rPr lang="en-GB" sz="1400" b="1" dirty="0">
                <a:solidFill>
                  <a:schemeClr val="accent2">
                    <a:lumMod val="75000"/>
                  </a:schemeClr>
                </a:solidFill>
                <a:latin typeface="Consolas" panose="020B0609020204030204" pitchFamily="49" charset="0"/>
              </a:rPr>
              <a:t>(record);</a:t>
            </a:r>
          </a:p>
          <a:p>
            <a:r>
              <a:rPr lang="en-GB" sz="1400" b="1" dirty="0">
                <a:solidFill>
                  <a:schemeClr val="accent2">
                    <a:lumMod val="75000"/>
                  </a:schemeClr>
                </a:solidFill>
                <a:latin typeface="Consolas" panose="020B0609020204030204" pitchFamily="49" charset="0"/>
              </a:rPr>
              <a:t>} catch (Exception e) {</a:t>
            </a:r>
          </a:p>
          <a:p>
            <a:r>
              <a:rPr lang="en-GB" sz="1400" b="1" dirty="0">
                <a:solidFill>
                  <a:schemeClr val="accent2">
                    <a:lumMod val="75000"/>
                  </a:schemeClr>
                </a:solidFill>
                <a:latin typeface="Consolas" panose="020B0609020204030204" pitchFamily="49" charset="0"/>
              </a:rPr>
              <a:t>  </a:t>
            </a:r>
            <a:r>
              <a:rPr lang="en-GB" sz="1400" b="1" dirty="0" err="1">
                <a:solidFill>
                  <a:schemeClr val="accent2">
                    <a:lumMod val="75000"/>
                  </a:schemeClr>
                </a:solidFill>
                <a:latin typeface="Consolas" panose="020B0609020204030204" pitchFamily="49" charset="0"/>
              </a:rPr>
              <a:t>e.printStackTrace</a:t>
            </a:r>
            <a:r>
              <a:rPr lang="en-GB" sz="1400" b="1" dirty="0">
                <a:solidFill>
                  <a:schemeClr val="accent2">
                    <a:lumMod val="75000"/>
                  </a:schemeClr>
                </a:solidFill>
                <a:latin typeface="Consolas" panose="020B0609020204030204" pitchFamily="49" charset="0"/>
              </a:rPr>
              <a:t>();</a:t>
            </a:r>
          </a:p>
          <a:p>
            <a:r>
              <a:rPr lang="en-GB" sz="1400" b="1" dirty="0">
                <a:solidFill>
                  <a:schemeClr val="accent2">
                    <a:lumMod val="75000"/>
                  </a:schemeClr>
                </a:solidFill>
                <a:latin typeface="Consolas" panose="020B0609020204030204" pitchFamily="49" charset="0"/>
              </a:rPr>
              <a:t>}</a:t>
            </a:r>
          </a:p>
          <a:p>
            <a:endParaRPr lang="en-GB" sz="1400" b="1" dirty="0">
              <a:solidFill>
                <a:schemeClr val="accent2">
                  <a:lumMod val="75000"/>
                </a:schemeClr>
              </a:solidFill>
              <a:latin typeface="Consolas" panose="020B0609020204030204" pitchFamily="49"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L’oggetto record è di tipo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ProducerRecord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usiamo come costruttore quello che richiede il nome dell'argomento a cui stiamo inviando i dati  (è sempre una stringa), e la chiave e il valore che stiamo inviando a Kafka (in questo caso d’uso stringhe).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 tipi di chiave e valore devono corrispondere ai nostri oggetti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serializzatore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e produttore.</a:t>
            </a:r>
          </a:p>
        </p:txBody>
      </p:sp>
    </p:spTree>
    <p:extLst>
      <p:ext uri="{BB962C8B-B14F-4D97-AF65-F5344CB8AC3E}">
        <p14:creationId xmlns:p14="http://schemas.microsoft.com/office/powerpoint/2010/main" val="34794998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Sending di un “Message” a Kafka</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metodo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send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dell'oggetto producer invia l’oggetto di tipo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ProducerRecord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 Kafka.</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messaggio verrà inserito in un buffer e verrà inviato al broker in un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thread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separato.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metodo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send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restituisce un oggetto «Java Future» (riguarda la programmazione concorrete) con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RecordMetadata</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poiché ignoriamo un eventuale valore restituito, non abbiamo modo di sapere se il messaggio è stato inviato correttamente o meno.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Questo metodo di invio dei messaggi può essere utilizzato quando, a livello di requisito funzionale, non ci interessa sapere che «fine abbia fatto il messaggio stesso».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Ovviamente per i test va bene, «ma in produzione evitiamo di usare questo approccio» </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sym typeface="Wingdings" panose="05000000000000000000" pitchFamily="2" charset="2"/>
              </a:rPr>
              <a:t></a:t>
            </a: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4076015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Scrivere Messaggi Su Kafka</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Sia che Kafka venga usato come coda, bus di messaggi o piattaforma di archiviazione dei dati, alla fine tutto si riconduce a un producer che scrive i dati su Kafka, un consumer che legge i dati da Kafka o un'applicazione che ricopre entrambi i ruoli.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Esempio: </a:t>
            </a: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 un sistema di elaborazione delle transazioni con carta di credito, ci sarà un'applicazione client, forse un negozio online, responsabile dell'invio di ogni transazione a Kafka immediatamente quando viene effettuato un pagamento.</a:t>
            </a:r>
          </a:p>
          <a:p>
            <a:pPr marL="742950" lvl="1"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Un'altra applicazione è responsabile del controllo immediato di questa transazione rispetto a un motore di regole e della determinazione dell'eventuale approvazione o rifiuto della transazione.</a:t>
            </a:r>
          </a:p>
        </p:txBody>
      </p:sp>
    </p:spTree>
    <p:extLst>
      <p:ext uri="{BB962C8B-B14F-4D97-AF65-F5344CB8AC3E}">
        <p14:creationId xmlns:p14="http://schemas.microsoft.com/office/powerpoint/2010/main" val="29066617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Sending di un “Message” a Kafka</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Mentre ignoriamo gli errori che possono verificarsi durante l'invio di messaggi ai broker Kafka o negli stessi broker, potremmo comunque ottenere un'eccezione se il producer ha riscontrato errori prima di inviare il messaggio a Kafka.</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Le eccezioni possono essere </a:t>
            </a:r>
          </a:p>
          <a:p>
            <a:pPr marL="742950" lvl="1"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742950" lvl="1" indent="-285750" algn="just">
              <a:buFont typeface="Arial" panose="020B0604020202020204" pitchFamily="34" charset="0"/>
              <a:buChar char="•"/>
            </a:pP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SerializationException</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quando non riesce a serializzare il messaggio</a:t>
            </a:r>
          </a:p>
          <a:p>
            <a:pPr marL="742950" lvl="1" indent="-285750" algn="just">
              <a:buFont typeface="Arial" panose="020B0604020202020204" pitchFamily="34" charset="0"/>
              <a:buChar char="•"/>
            </a:pP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BufferExhaustedException</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TimeoutException</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se il buffer è pieno</a:t>
            </a:r>
          </a:p>
          <a:p>
            <a:pPr marL="742950" lvl="1" indent="-285750" algn="just">
              <a:buFont typeface="Arial" panose="020B0604020202020204" pitchFamily="34" charset="0"/>
              <a:buChar char="•"/>
            </a:pP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InterruptException</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se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thread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di invio è stato interrotto.</a:t>
            </a:r>
          </a:p>
        </p:txBody>
      </p:sp>
    </p:spTree>
    <p:extLst>
      <p:ext uri="{BB962C8B-B14F-4D97-AF65-F5344CB8AC3E}">
        <p14:creationId xmlns:p14="http://schemas.microsoft.com/office/powerpoint/2010/main" val="28506605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477294"/>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A16407-1810-4467-903F-FCFE09AA8099}"/>
              </a:ext>
            </a:extLst>
          </p:cNvPr>
          <p:cNvSpPr txBox="1"/>
          <p:nvPr/>
        </p:nvSpPr>
        <p:spPr>
          <a:xfrm>
            <a:off x="0" y="559835"/>
            <a:ext cx="12192000" cy="646331"/>
          </a:xfrm>
          <a:prstGeom prst="rect">
            <a:avLst/>
          </a:prstGeom>
          <a:solidFill>
            <a:schemeClr val="tx1"/>
          </a:solidFill>
        </p:spPr>
        <p:txBody>
          <a:bodyPr wrap="square" rtlCol="0">
            <a:spAutoFit/>
          </a:bodyPr>
          <a:lstStyle/>
          <a:p>
            <a:pPr algn="ctr"/>
            <a:r>
              <a:rPr lang="it-IT" sz="3600" dirty="0">
                <a:solidFill>
                  <a:schemeClr val="bg1"/>
                </a:solidFill>
              </a:rPr>
              <a:t>UNIT</a:t>
            </a:r>
            <a:endParaRPr lang="en-GB" sz="3600" dirty="0">
              <a:solidFill>
                <a:schemeClr val="bg1"/>
              </a:solidFill>
            </a:endParaRPr>
          </a:p>
        </p:txBody>
      </p:sp>
      <p:sp>
        <p:nvSpPr>
          <p:cNvPr id="4" name="TextBox 3">
            <a:extLst>
              <a:ext uri="{FF2B5EF4-FFF2-40B4-BE49-F238E27FC236}">
                <a16:creationId xmlns:a16="http://schemas.microsoft.com/office/drawing/2014/main" id="{636739BF-A914-4793-A453-B00A45B517E4}"/>
              </a:ext>
            </a:extLst>
          </p:cNvPr>
          <p:cNvSpPr txBox="1"/>
          <p:nvPr/>
        </p:nvSpPr>
        <p:spPr>
          <a:xfrm>
            <a:off x="0" y="2979576"/>
            <a:ext cx="12192000" cy="646331"/>
          </a:xfrm>
          <a:prstGeom prst="rect">
            <a:avLst/>
          </a:prstGeom>
          <a:noFill/>
        </p:spPr>
        <p:txBody>
          <a:bodyPr wrap="square" rtlCol="0">
            <a:spAutoFit/>
          </a:bodyPr>
          <a:lstStyle/>
          <a:p>
            <a:pPr algn="ctr"/>
            <a:r>
              <a:rPr lang="it-IT" sz="3600" dirty="0">
                <a:solidFill>
                  <a:schemeClr val="bg1"/>
                </a:solidFill>
              </a:rPr>
              <a:t>Invio Messaggio Sincrono</a:t>
            </a:r>
            <a:endParaRPr lang="en-GB" sz="3600" dirty="0">
              <a:solidFill>
                <a:schemeClr val="bg1"/>
              </a:solidFill>
            </a:endParaRPr>
          </a:p>
        </p:txBody>
      </p:sp>
    </p:spTree>
    <p:extLst>
      <p:ext uri="{BB962C8B-B14F-4D97-AF65-F5344CB8AC3E}">
        <p14:creationId xmlns:p14="http://schemas.microsoft.com/office/powerpoint/2010/main" val="28582230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Sending di un “Message” </a:t>
            </a:r>
            <a:r>
              <a:rPr lang="en-GB" dirty="0" err="1"/>
              <a:t>sincrono</a:t>
            </a:r>
            <a:r>
              <a:rPr lang="en-GB" dirty="0"/>
              <a:t> a Kafka</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modo più semplice per inviare un messaggio in modo sincrono è il seguente:</a:t>
            </a:r>
          </a:p>
          <a:p>
            <a:pPr marL="285750" indent="-285750" algn="just">
              <a:buFont typeface="Arial" panose="020B0604020202020204" pitchFamily="34" charset="0"/>
              <a:buChar char="•"/>
            </a:pPr>
            <a:endParaRPr lang="it-IT" sz="1400" b="1" dirty="0">
              <a:solidFill>
                <a:schemeClr val="accent2">
                  <a:lumMod val="75000"/>
                </a:schemeClr>
              </a:solidFill>
              <a:latin typeface="Consolas" panose="020B0609020204030204" pitchFamily="49" charset="0"/>
            </a:endParaRPr>
          </a:p>
          <a:p>
            <a:r>
              <a:rPr lang="en-GB" sz="1400" b="1" dirty="0" err="1">
                <a:solidFill>
                  <a:schemeClr val="accent2">
                    <a:lumMod val="75000"/>
                  </a:schemeClr>
                </a:solidFill>
                <a:latin typeface="Consolas" panose="020B0609020204030204" pitchFamily="49" charset="0"/>
              </a:rPr>
              <a:t>ProducerRecord</a:t>
            </a:r>
            <a:r>
              <a:rPr lang="en-GB" sz="1400" b="1" dirty="0">
                <a:solidFill>
                  <a:schemeClr val="accent2">
                    <a:lumMod val="75000"/>
                  </a:schemeClr>
                </a:solidFill>
                <a:latin typeface="Consolas" panose="020B0609020204030204" pitchFamily="49" charset="0"/>
              </a:rPr>
              <a:t>&lt;String, String&gt; record = new </a:t>
            </a:r>
            <a:r>
              <a:rPr lang="en-GB" sz="1400" b="1" dirty="0" err="1">
                <a:solidFill>
                  <a:schemeClr val="accent2">
                    <a:lumMod val="75000"/>
                  </a:schemeClr>
                </a:solidFill>
                <a:latin typeface="Consolas" panose="020B0609020204030204" pitchFamily="49" charset="0"/>
              </a:rPr>
              <a:t>ProducerRecord</a:t>
            </a:r>
            <a:r>
              <a:rPr lang="en-GB" sz="1400" b="1" dirty="0">
                <a:solidFill>
                  <a:schemeClr val="accent2">
                    <a:lumMod val="75000"/>
                  </a:schemeClr>
                </a:solidFill>
                <a:latin typeface="Consolas" panose="020B0609020204030204" pitchFamily="49" charset="0"/>
              </a:rPr>
              <a:t>&lt;&gt;("</a:t>
            </a:r>
            <a:r>
              <a:rPr lang="en-GB" sz="1400" b="1" dirty="0" err="1">
                <a:solidFill>
                  <a:schemeClr val="accent2">
                    <a:lumMod val="75000"/>
                  </a:schemeClr>
                </a:solidFill>
                <a:latin typeface="Consolas" panose="020B0609020204030204" pitchFamily="49" charset="0"/>
              </a:rPr>
              <a:t>CustomerCountry</a:t>
            </a:r>
            <a:r>
              <a:rPr lang="en-GB" sz="1400" b="1" dirty="0">
                <a:solidFill>
                  <a:schemeClr val="accent2">
                    <a:lumMod val="75000"/>
                  </a:schemeClr>
                </a:solidFill>
                <a:latin typeface="Consolas" panose="020B0609020204030204" pitchFamily="49" charset="0"/>
              </a:rPr>
              <a:t>", "Precision Products", “Italia");</a:t>
            </a:r>
          </a:p>
          <a:p>
            <a:r>
              <a:rPr lang="en-GB" sz="1400" b="1" dirty="0">
                <a:solidFill>
                  <a:schemeClr val="accent2">
                    <a:lumMod val="75000"/>
                  </a:schemeClr>
                </a:solidFill>
                <a:latin typeface="Consolas" panose="020B0609020204030204" pitchFamily="49" charset="0"/>
              </a:rPr>
              <a:t>try {</a:t>
            </a:r>
          </a:p>
          <a:p>
            <a:r>
              <a:rPr lang="en-GB" sz="1400" b="1" dirty="0">
                <a:solidFill>
                  <a:schemeClr val="accent2">
                    <a:lumMod val="75000"/>
                  </a:schemeClr>
                </a:solidFill>
                <a:latin typeface="Consolas" panose="020B0609020204030204" pitchFamily="49" charset="0"/>
              </a:rPr>
              <a:t>  </a:t>
            </a:r>
            <a:r>
              <a:rPr lang="en-GB" sz="1400" b="1" dirty="0" err="1">
                <a:solidFill>
                  <a:schemeClr val="accent2">
                    <a:lumMod val="75000"/>
                  </a:schemeClr>
                </a:solidFill>
                <a:latin typeface="Consolas" panose="020B0609020204030204" pitchFamily="49" charset="0"/>
              </a:rPr>
              <a:t>producer.send</a:t>
            </a:r>
            <a:r>
              <a:rPr lang="en-GB" sz="1400" b="1" dirty="0">
                <a:solidFill>
                  <a:schemeClr val="accent2">
                    <a:lumMod val="75000"/>
                  </a:schemeClr>
                </a:solidFill>
                <a:latin typeface="Consolas" panose="020B0609020204030204" pitchFamily="49" charset="0"/>
              </a:rPr>
              <a:t>(record).get();</a:t>
            </a:r>
          </a:p>
          <a:p>
            <a:r>
              <a:rPr lang="en-GB" sz="1400" b="1" dirty="0">
                <a:solidFill>
                  <a:schemeClr val="accent2">
                    <a:lumMod val="75000"/>
                  </a:schemeClr>
                </a:solidFill>
                <a:latin typeface="Consolas" panose="020B0609020204030204" pitchFamily="49" charset="0"/>
              </a:rPr>
              <a:t>} catch (Exception e) {</a:t>
            </a:r>
          </a:p>
          <a:p>
            <a:r>
              <a:rPr lang="en-GB" sz="1400" b="1" dirty="0">
                <a:solidFill>
                  <a:schemeClr val="accent2">
                    <a:lumMod val="75000"/>
                  </a:schemeClr>
                </a:solidFill>
                <a:latin typeface="Consolas" panose="020B0609020204030204" pitchFamily="49" charset="0"/>
              </a:rPr>
              <a:t>  </a:t>
            </a:r>
            <a:r>
              <a:rPr lang="en-GB" sz="1400" b="1" dirty="0" err="1">
                <a:solidFill>
                  <a:schemeClr val="accent2">
                    <a:lumMod val="75000"/>
                  </a:schemeClr>
                </a:solidFill>
                <a:latin typeface="Consolas" panose="020B0609020204030204" pitchFamily="49" charset="0"/>
              </a:rPr>
              <a:t>e.printStackTrace</a:t>
            </a:r>
            <a:r>
              <a:rPr lang="en-GB" sz="1400" b="1" dirty="0">
                <a:solidFill>
                  <a:schemeClr val="accent2">
                    <a:lumMod val="75000"/>
                  </a:schemeClr>
                </a:solidFill>
                <a:latin typeface="Consolas" panose="020B0609020204030204" pitchFamily="49" charset="0"/>
              </a:rPr>
              <a:t>();</a:t>
            </a:r>
          </a:p>
          <a:p>
            <a:r>
              <a:rPr lang="en-GB" sz="1400" b="1" dirty="0">
                <a:solidFill>
                  <a:schemeClr val="accent2">
                    <a:lumMod val="75000"/>
                  </a:schemeClr>
                </a:solidFill>
                <a:latin typeface="Consolas" panose="020B0609020204030204" pitchFamily="49" charset="0"/>
              </a:rPr>
              <a:t>}</a:t>
            </a:r>
          </a:p>
          <a:p>
            <a:endParaRPr lang="en-GB" sz="1400" b="1" dirty="0">
              <a:solidFill>
                <a:schemeClr val="accent2">
                  <a:lumMod val="75000"/>
                </a:schemeClr>
              </a:solidFill>
              <a:latin typeface="Consolas" panose="020B0609020204030204" pitchFamily="49"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Qui, stiamo usando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Future.get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per attendere una risposta da Kafka.</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Questo metodo genererà un'eccezione se il record non viene inviato correttamente a Kafka:</a:t>
            </a: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non ci sono errori, otterremo un oggetto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RecordMetadata</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che possiamo usare per recuperare l'offset in cui è stato scritto il messaggio.</a:t>
            </a: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Riscontreremo un'eccezione se si sono verificati errori prima di inviare dati a Kafka, durante l'invio, se i broker Kafka hanno restituito eccezioni non attendibili o se abbiamo esaurito i tentativi disponibili. </a:t>
            </a:r>
          </a:p>
        </p:txBody>
      </p:sp>
    </p:spTree>
    <p:extLst>
      <p:ext uri="{BB962C8B-B14F-4D97-AF65-F5344CB8AC3E}">
        <p14:creationId xmlns:p14="http://schemas.microsoft.com/office/powerpoint/2010/main" val="25669856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Sending di un “Message” </a:t>
            </a:r>
            <a:r>
              <a:rPr lang="en-GB" dirty="0" err="1"/>
              <a:t>sincrono</a:t>
            </a:r>
            <a:r>
              <a:rPr lang="en-GB" dirty="0"/>
              <a:t> a Kafka</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KafkaProducer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ha due tipi di errori. </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Gli errori reversibili sono quelli che possono essere risolti inviando di nuovo il messaggio; ad esempio, un errore di connessione può essere risolto perché la connessione potrebbe essere ristabilita.</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Un errore "nessun leader" può essere risolto quando un nuovo leader viene eletto per la partizione;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KafkaProducer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può essere configurato per gestire automaticamente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reinvio</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dei messaggi; in questo scenario le eventuali eccezioni sono intercettabili solo quando il numero di tentativi è stato esaurito e l'errore non è stato risolto.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Alcuni tipi di errori non prevedono il rinvio automatico anche in presenza di tale configurazione; questo è il caso dell’errore «dimensione del messaggio troppo grande». In questo scenario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KafkaProducer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non effettuerà ulteriori tentativi ma restituirà immediatamente l'eccezione.</a:t>
            </a:r>
          </a:p>
        </p:txBody>
      </p:sp>
    </p:spTree>
    <p:extLst>
      <p:ext uri="{BB962C8B-B14F-4D97-AF65-F5344CB8AC3E}">
        <p14:creationId xmlns:p14="http://schemas.microsoft.com/office/powerpoint/2010/main" val="35223310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477294"/>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A16407-1810-4467-903F-FCFE09AA8099}"/>
              </a:ext>
            </a:extLst>
          </p:cNvPr>
          <p:cNvSpPr txBox="1"/>
          <p:nvPr/>
        </p:nvSpPr>
        <p:spPr>
          <a:xfrm>
            <a:off x="0" y="559835"/>
            <a:ext cx="12192000" cy="646331"/>
          </a:xfrm>
          <a:prstGeom prst="rect">
            <a:avLst/>
          </a:prstGeom>
          <a:solidFill>
            <a:schemeClr val="tx1"/>
          </a:solidFill>
        </p:spPr>
        <p:txBody>
          <a:bodyPr wrap="square" rtlCol="0">
            <a:spAutoFit/>
          </a:bodyPr>
          <a:lstStyle/>
          <a:p>
            <a:pPr algn="ctr"/>
            <a:r>
              <a:rPr lang="it-IT" sz="3600" dirty="0">
                <a:solidFill>
                  <a:schemeClr val="bg1"/>
                </a:solidFill>
              </a:rPr>
              <a:t>UNIT</a:t>
            </a:r>
            <a:endParaRPr lang="en-GB" sz="3600" dirty="0">
              <a:solidFill>
                <a:schemeClr val="bg1"/>
              </a:solidFill>
            </a:endParaRPr>
          </a:p>
        </p:txBody>
      </p:sp>
      <p:sp>
        <p:nvSpPr>
          <p:cNvPr id="4" name="TextBox 3">
            <a:extLst>
              <a:ext uri="{FF2B5EF4-FFF2-40B4-BE49-F238E27FC236}">
                <a16:creationId xmlns:a16="http://schemas.microsoft.com/office/drawing/2014/main" id="{636739BF-A914-4793-A453-B00A45B517E4}"/>
              </a:ext>
            </a:extLst>
          </p:cNvPr>
          <p:cNvSpPr txBox="1"/>
          <p:nvPr/>
        </p:nvSpPr>
        <p:spPr>
          <a:xfrm>
            <a:off x="0" y="2979576"/>
            <a:ext cx="12192000" cy="646331"/>
          </a:xfrm>
          <a:prstGeom prst="rect">
            <a:avLst/>
          </a:prstGeom>
          <a:noFill/>
        </p:spPr>
        <p:txBody>
          <a:bodyPr wrap="square" rtlCol="0">
            <a:spAutoFit/>
          </a:bodyPr>
          <a:lstStyle/>
          <a:p>
            <a:pPr algn="ctr"/>
            <a:r>
              <a:rPr lang="it-IT" sz="3600" dirty="0">
                <a:solidFill>
                  <a:schemeClr val="bg1"/>
                </a:solidFill>
              </a:rPr>
              <a:t>Invio Messaggio Asincrono</a:t>
            </a:r>
            <a:endParaRPr lang="en-GB" sz="3600" dirty="0">
              <a:solidFill>
                <a:schemeClr val="bg1"/>
              </a:solidFill>
            </a:endParaRPr>
          </a:p>
        </p:txBody>
      </p:sp>
    </p:spTree>
    <p:extLst>
      <p:ext uri="{BB962C8B-B14F-4D97-AF65-F5344CB8AC3E}">
        <p14:creationId xmlns:p14="http://schemas.microsoft.com/office/powerpoint/2010/main" val="1221005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Sending di un “Message” </a:t>
            </a:r>
            <a:r>
              <a:rPr lang="en-GB" dirty="0" err="1"/>
              <a:t>asincrono</a:t>
            </a:r>
            <a:r>
              <a:rPr lang="en-GB" dirty="0"/>
              <a:t> a Kafka</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Supponiamo che il tempo di andata e ritorno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roundtrip</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di rete tra la nostra applicazione e il cluster Kafka sia di 10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ms</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se attendiamo una risposta dopo aver inviato ciascun messaggio, l'invio di 100 messaggi richiederà circa 1 secondo.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D'altra parte, se inviamo tutti i nostri messaggi e non aspettiamo alcuna risposta, l'invio di 100 messaggi richiederà a malapena il tempo previsto.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Nella maggior parte dei casi non abbiamo davvero bisogno di una risposta: Kafka restituisce l'argomento, la partizione e l'offset del record dopo che è stato scritto, che di solito non è richiesto dall'app di invio.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D'altra parte, dobbiamo sapere quando non siamo riusciti a inviare un messaggio completamente in modo da poter generare un'eccezione, registrare un errore o tracciare l’informazione in un file «di log degli errori» per un'analisi successiva.</a:t>
            </a:r>
          </a:p>
        </p:txBody>
      </p:sp>
    </p:spTree>
    <p:extLst>
      <p:ext uri="{BB962C8B-B14F-4D97-AF65-F5344CB8AC3E}">
        <p14:creationId xmlns:p14="http://schemas.microsoft.com/office/powerpoint/2010/main" val="7257284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Sending di un “Message” </a:t>
            </a:r>
            <a:r>
              <a:rPr lang="en-GB" dirty="0" err="1"/>
              <a:t>asincrono</a:t>
            </a:r>
            <a:r>
              <a:rPr lang="en-GB" dirty="0"/>
              <a:t> a Kafka</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Per inviare messaggi in modo asincrono e gestire ancora scenari di errore, il producer supporta l'aggiunta di un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callback</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durante l'invio di un record.</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Ecco un esempio di come utilizziamo un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callback</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r>
              <a:rPr lang="en-GB" sz="1400" b="1" dirty="0">
                <a:solidFill>
                  <a:schemeClr val="accent2">
                    <a:lumMod val="75000"/>
                  </a:schemeClr>
                </a:solidFill>
                <a:latin typeface="Consolas" panose="020B0609020204030204" pitchFamily="49" charset="0"/>
              </a:rPr>
              <a:t>private class </a:t>
            </a:r>
            <a:r>
              <a:rPr lang="en-GB" sz="1400" b="1" dirty="0" err="1">
                <a:solidFill>
                  <a:schemeClr val="accent2">
                    <a:lumMod val="75000"/>
                  </a:schemeClr>
                </a:solidFill>
                <a:latin typeface="Consolas" panose="020B0609020204030204" pitchFamily="49" charset="0"/>
              </a:rPr>
              <a:t>DemoProducerCallback</a:t>
            </a:r>
            <a:r>
              <a:rPr lang="en-GB" sz="1400" b="1" dirty="0">
                <a:solidFill>
                  <a:schemeClr val="accent2">
                    <a:lumMod val="75000"/>
                  </a:schemeClr>
                </a:solidFill>
                <a:latin typeface="Consolas" panose="020B0609020204030204" pitchFamily="49" charset="0"/>
              </a:rPr>
              <a:t> implements </a:t>
            </a:r>
            <a:r>
              <a:rPr lang="en-GB" sz="1400" b="1" dirty="0" err="1">
                <a:solidFill>
                  <a:schemeClr val="accent2">
                    <a:lumMod val="75000"/>
                  </a:schemeClr>
                </a:solidFill>
                <a:latin typeface="Consolas" panose="020B0609020204030204" pitchFamily="49" charset="0"/>
              </a:rPr>
              <a:t>Callback</a:t>
            </a:r>
            <a:r>
              <a:rPr lang="en-GB" sz="1400" b="1" dirty="0">
                <a:solidFill>
                  <a:schemeClr val="accent2">
                    <a:lumMod val="75000"/>
                  </a:schemeClr>
                </a:solidFill>
                <a:latin typeface="Consolas" panose="020B0609020204030204" pitchFamily="49" charset="0"/>
              </a:rPr>
              <a:t> {</a:t>
            </a:r>
          </a:p>
          <a:p>
            <a:pPr lvl="1"/>
            <a:r>
              <a:rPr lang="en-GB" sz="1400" b="1" dirty="0">
                <a:solidFill>
                  <a:schemeClr val="accent2">
                    <a:lumMod val="75000"/>
                  </a:schemeClr>
                </a:solidFill>
                <a:latin typeface="Consolas" panose="020B0609020204030204" pitchFamily="49" charset="0"/>
              </a:rPr>
              <a:t>@Override</a:t>
            </a:r>
          </a:p>
          <a:p>
            <a:pPr lvl="1"/>
            <a:r>
              <a:rPr lang="pt-BR" sz="1400" b="1" dirty="0">
                <a:solidFill>
                  <a:schemeClr val="accent2">
                    <a:lumMod val="75000"/>
                  </a:schemeClr>
                </a:solidFill>
                <a:latin typeface="Consolas" panose="020B0609020204030204" pitchFamily="49" charset="0"/>
              </a:rPr>
              <a:t>public void onCompletion(RecordMetadata recordMetadata, Exception e) {</a:t>
            </a:r>
          </a:p>
          <a:p>
            <a:pPr lvl="1"/>
            <a:r>
              <a:rPr lang="en-GB" sz="1400" b="1" dirty="0">
                <a:solidFill>
                  <a:schemeClr val="accent2">
                    <a:lumMod val="75000"/>
                  </a:schemeClr>
                </a:solidFill>
                <a:latin typeface="Consolas" panose="020B0609020204030204" pitchFamily="49" charset="0"/>
              </a:rPr>
              <a:t>if (e != null) {</a:t>
            </a:r>
          </a:p>
          <a:p>
            <a:pPr lvl="1"/>
            <a:r>
              <a:rPr lang="en-GB" sz="1400" b="1" dirty="0">
                <a:solidFill>
                  <a:schemeClr val="accent2">
                    <a:lumMod val="75000"/>
                  </a:schemeClr>
                </a:solidFill>
                <a:latin typeface="Consolas" panose="020B0609020204030204" pitchFamily="49" charset="0"/>
              </a:rPr>
              <a:t>  </a:t>
            </a:r>
            <a:r>
              <a:rPr lang="en-GB" sz="1400" b="1" dirty="0" err="1">
                <a:solidFill>
                  <a:schemeClr val="accent2">
                    <a:lumMod val="75000"/>
                  </a:schemeClr>
                </a:solidFill>
                <a:latin typeface="Consolas" panose="020B0609020204030204" pitchFamily="49" charset="0"/>
              </a:rPr>
              <a:t>e.printStackTrace</a:t>
            </a:r>
            <a:r>
              <a:rPr lang="en-GB" sz="1400" b="1" dirty="0">
                <a:solidFill>
                  <a:schemeClr val="accent2">
                    <a:lumMod val="75000"/>
                  </a:schemeClr>
                </a:solidFill>
                <a:latin typeface="Consolas" panose="020B0609020204030204" pitchFamily="49" charset="0"/>
              </a:rPr>
              <a:t>();</a:t>
            </a:r>
          </a:p>
          <a:p>
            <a:pPr lvl="1"/>
            <a:r>
              <a:rPr lang="en-GB" sz="1400" b="1" dirty="0">
                <a:solidFill>
                  <a:schemeClr val="accent2">
                    <a:lumMod val="75000"/>
                  </a:schemeClr>
                </a:solidFill>
                <a:latin typeface="Consolas" panose="020B0609020204030204" pitchFamily="49" charset="0"/>
              </a:rPr>
              <a:t>}</a:t>
            </a:r>
          </a:p>
          <a:p>
            <a:r>
              <a:rPr lang="en-GB" sz="1400" b="1" dirty="0">
                <a:solidFill>
                  <a:schemeClr val="accent2">
                    <a:lumMod val="75000"/>
                  </a:schemeClr>
                </a:solidFill>
                <a:latin typeface="Consolas" panose="020B0609020204030204" pitchFamily="49" charset="0"/>
              </a:rPr>
              <a:t>}</a:t>
            </a:r>
          </a:p>
          <a:p>
            <a:r>
              <a:rPr lang="en-GB" sz="1400" b="1" dirty="0">
                <a:solidFill>
                  <a:schemeClr val="accent2">
                    <a:lumMod val="75000"/>
                  </a:schemeClr>
                </a:solidFill>
                <a:latin typeface="Consolas" panose="020B0609020204030204" pitchFamily="49" charset="0"/>
              </a:rPr>
              <a:t>}</a:t>
            </a:r>
          </a:p>
          <a:p>
            <a:r>
              <a:rPr lang="en-GB" sz="1400" b="1" dirty="0" err="1">
                <a:solidFill>
                  <a:schemeClr val="accent2">
                    <a:lumMod val="75000"/>
                  </a:schemeClr>
                </a:solidFill>
                <a:latin typeface="Consolas" panose="020B0609020204030204" pitchFamily="49" charset="0"/>
              </a:rPr>
              <a:t>ProducerRecord</a:t>
            </a:r>
            <a:r>
              <a:rPr lang="en-GB" sz="1400" b="1" dirty="0">
                <a:solidFill>
                  <a:schemeClr val="accent2">
                    <a:lumMod val="75000"/>
                  </a:schemeClr>
                </a:solidFill>
                <a:latin typeface="Consolas" panose="020B0609020204030204" pitchFamily="49" charset="0"/>
              </a:rPr>
              <a:t>&lt;String, String&gt; record = new </a:t>
            </a:r>
            <a:r>
              <a:rPr lang="en-GB" sz="1400" b="1" dirty="0" err="1">
                <a:solidFill>
                  <a:schemeClr val="accent2">
                    <a:lumMod val="75000"/>
                  </a:schemeClr>
                </a:solidFill>
                <a:latin typeface="Consolas" panose="020B0609020204030204" pitchFamily="49" charset="0"/>
              </a:rPr>
              <a:t>ProducerRecord</a:t>
            </a:r>
            <a:r>
              <a:rPr lang="en-GB" sz="1400" b="1" dirty="0">
                <a:solidFill>
                  <a:schemeClr val="accent2">
                    <a:lumMod val="75000"/>
                  </a:schemeClr>
                </a:solidFill>
                <a:latin typeface="Consolas" panose="020B0609020204030204" pitchFamily="49" charset="0"/>
              </a:rPr>
              <a:t>&lt;&gt;("</a:t>
            </a:r>
            <a:r>
              <a:rPr lang="en-GB" sz="1400" b="1" dirty="0" err="1">
                <a:solidFill>
                  <a:schemeClr val="accent2">
                    <a:lumMod val="75000"/>
                  </a:schemeClr>
                </a:solidFill>
                <a:latin typeface="Consolas" panose="020B0609020204030204" pitchFamily="49" charset="0"/>
              </a:rPr>
              <a:t>CustomerCountry</a:t>
            </a:r>
            <a:r>
              <a:rPr lang="en-GB" sz="1400" b="1" dirty="0">
                <a:solidFill>
                  <a:schemeClr val="accent2">
                    <a:lumMod val="75000"/>
                  </a:schemeClr>
                </a:solidFill>
                <a:latin typeface="Consolas" panose="020B0609020204030204" pitchFamily="49" charset="0"/>
              </a:rPr>
              <a:t>", "Biomedical Materials", "USA");</a:t>
            </a:r>
          </a:p>
          <a:p>
            <a:r>
              <a:rPr lang="en-GB" sz="1400" b="1" dirty="0" err="1">
                <a:solidFill>
                  <a:schemeClr val="accent2">
                    <a:lumMod val="75000"/>
                  </a:schemeClr>
                </a:solidFill>
                <a:latin typeface="Consolas" panose="020B0609020204030204" pitchFamily="49" charset="0"/>
              </a:rPr>
              <a:t>producer.send</a:t>
            </a:r>
            <a:r>
              <a:rPr lang="en-GB" sz="1400" b="1" dirty="0">
                <a:solidFill>
                  <a:schemeClr val="accent2">
                    <a:lumMod val="75000"/>
                  </a:schemeClr>
                </a:solidFill>
                <a:latin typeface="Consolas" panose="020B0609020204030204" pitchFamily="49" charset="0"/>
              </a:rPr>
              <a:t>(record, new </a:t>
            </a:r>
            <a:r>
              <a:rPr lang="en-GB" sz="1400" b="1" dirty="0" err="1">
                <a:solidFill>
                  <a:schemeClr val="accent2">
                    <a:lumMod val="75000"/>
                  </a:schemeClr>
                </a:solidFill>
                <a:latin typeface="Consolas" panose="020B0609020204030204" pitchFamily="49" charset="0"/>
              </a:rPr>
              <a:t>DemoProducerCallback</a:t>
            </a:r>
            <a:r>
              <a:rPr lang="en-GB" sz="1400" b="1" dirty="0">
                <a:solidFill>
                  <a:schemeClr val="accent2">
                    <a:lumMod val="75000"/>
                  </a:schemeClr>
                </a:solidFill>
                <a:latin typeface="Consolas" panose="020B0609020204030204" pitchFamily="49" charset="0"/>
              </a:rPr>
              <a:t>());</a:t>
            </a:r>
            <a:endParaRPr lang="it-IT" sz="1400" b="1" dirty="0">
              <a:solidFill>
                <a:schemeClr val="accent2">
                  <a:lumMod val="75000"/>
                </a:schemeClr>
              </a:solidFill>
              <a:latin typeface="Consolas" panose="020B0609020204030204" pitchFamily="49" charset="0"/>
            </a:endParaRPr>
          </a:p>
        </p:txBody>
      </p:sp>
    </p:spTree>
    <p:extLst>
      <p:ext uri="{BB962C8B-B14F-4D97-AF65-F5344CB8AC3E}">
        <p14:creationId xmlns:p14="http://schemas.microsoft.com/office/powerpoint/2010/main" val="20428195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Sending di un “Message” </a:t>
            </a:r>
            <a:r>
              <a:rPr lang="en-GB" dirty="0" err="1"/>
              <a:t>asincrono</a:t>
            </a:r>
            <a:r>
              <a:rPr lang="en-GB" dirty="0"/>
              <a:t> a Kafka</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Per utilizzare 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callback</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è necessaria una classe che implementi l'interfaccia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org.apache.kafka.clients.producer.Callback</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che ha un singolo metodo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virtual</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onCompletion</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Kafka restituisce un errore e il metodo di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callbacke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onCompletion</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 avrà un'eccezione non nulla; nel corpo del metodo «gestiremo» l’eventuale eccezione.</a:t>
            </a:r>
          </a:p>
        </p:txBody>
      </p:sp>
    </p:spTree>
    <p:extLst>
      <p:ext uri="{BB962C8B-B14F-4D97-AF65-F5344CB8AC3E}">
        <p14:creationId xmlns:p14="http://schemas.microsoft.com/office/powerpoint/2010/main" val="15261597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477294"/>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A16407-1810-4467-903F-FCFE09AA8099}"/>
              </a:ext>
            </a:extLst>
          </p:cNvPr>
          <p:cNvSpPr txBox="1"/>
          <p:nvPr/>
        </p:nvSpPr>
        <p:spPr>
          <a:xfrm>
            <a:off x="0" y="559835"/>
            <a:ext cx="12192000" cy="646331"/>
          </a:xfrm>
          <a:prstGeom prst="rect">
            <a:avLst/>
          </a:prstGeom>
          <a:solidFill>
            <a:schemeClr val="tx1"/>
          </a:solidFill>
        </p:spPr>
        <p:txBody>
          <a:bodyPr wrap="square" rtlCol="0">
            <a:spAutoFit/>
          </a:bodyPr>
          <a:lstStyle/>
          <a:p>
            <a:pPr algn="ctr"/>
            <a:r>
              <a:rPr lang="it-IT" sz="3600" dirty="0">
                <a:solidFill>
                  <a:schemeClr val="bg1"/>
                </a:solidFill>
              </a:rPr>
              <a:t>UNIT</a:t>
            </a:r>
            <a:endParaRPr lang="en-GB" sz="3600" dirty="0">
              <a:solidFill>
                <a:schemeClr val="bg1"/>
              </a:solidFill>
            </a:endParaRPr>
          </a:p>
        </p:txBody>
      </p:sp>
      <p:sp>
        <p:nvSpPr>
          <p:cNvPr id="4" name="TextBox 3">
            <a:extLst>
              <a:ext uri="{FF2B5EF4-FFF2-40B4-BE49-F238E27FC236}">
                <a16:creationId xmlns:a16="http://schemas.microsoft.com/office/drawing/2014/main" id="{636739BF-A914-4793-A453-B00A45B517E4}"/>
              </a:ext>
            </a:extLst>
          </p:cNvPr>
          <p:cNvSpPr txBox="1"/>
          <p:nvPr/>
        </p:nvSpPr>
        <p:spPr>
          <a:xfrm>
            <a:off x="0" y="2979576"/>
            <a:ext cx="12192000" cy="646331"/>
          </a:xfrm>
          <a:prstGeom prst="rect">
            <a:avLst/>
          </a:prstGeom>
          <a:noFill/>
        </p:spPr>
        <p:txBody>
          <a:bodyPr wrap="square" rtlCol="0">
            <a:spAutoFit/>
          </a:bodyPr>
          <a:lstStyle/>
          <a:p>
            <a:pPr algn="ctr"/>
            <a:r>
              <a:rPr lang="it-IT" sz="3600" dirty="0">
                <a:solidFill>
                  <a:schemeClr val="bg1"/>
                </a:solidFill>
              </a:rPr>
              <a:t>Configurare il Producer</a:t>
            </a:r>
            <a:endParaRPr lang="en-GB" sz="3600" dirty="0">
              <a:solidFill>
                <a:schemeClr val="bg1"/>
              </a:solidFill>
            </a:endParaRPr>
          </a:p>
        </p:txBody>
      </p:sp>
    </p:spTree>
    <p:extLst>
      <p:ext uri="{BB962C8B-B14F-4D97-AF65-F5344CB8AC3E}">
        <p14:creationId xmlns:p14="http://schemas.microsoft.com/office/powerpoint/2010/main" val="7699176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err="1"/>
              <a:t>Configurazione</a:t>
            </a:r>
            <a:r>
              <a:rPr lang="en-GB" dirty="0"/>
              <a:t> Producer</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Finora abbiamo visto pochissimi parametri di configurazione per i producer: </a:t>
            </a: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l'URI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bootstrap.servers</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t>
            </a: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serializzatori</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obbligatori.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produttore ha un gran numero di parametri di configurazione; la maggior parte sono riportati nella documentazione di Apache Kafka e molti hanno impostazioni predefinite ragionevoli, quindi non c'è motivo di armeggiare con ogni singolo parametro.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Tuttavia, alcuni dei parametri hanno un impatto significativo sull'utilizzo della memoria, sulle prestazioni e sull'affidabilità dei producer.</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2375284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Scrivere Messaggi Su Kafka</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Apache Kafka viene fornito con API client integrate che gli sviluppatori possono utilizzare durante lo sviluppo di applicazioni che interagiscono con Kafka.</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Di seguito impareremo come utilizzare il producer Kafka, iniziando con una panoramica del suo design e dei suoi componenti.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Vedremo come creare oggetti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KafkaProducer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ProducerRecord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come inviare record a Kafka e come gestire gli errori che Kafka potrebbe restituire.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Esamineremo quindi le opzioni di configurazione più importanti utilizzate per controllare il comportamento del producer.</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Concluderemo con uno sguardo più approfondito su come utilizzare diversi metodi di partizionamento 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serializzatori</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e su come scrivere i propri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serializzatori</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partizionatori</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p:txBody>
      </p:sp>
    </p:spTree>
    <p:extLst>
      <p:ext uri="{BB962C8B-B14F-4D97-AF65-F5344CB8AC3E}">
        <p14:creationId xmlns:p14="http://schemas.microsoft.com/office/powerpoint/2010/main" val="33807743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err="1"/>
              <a:t>Configurazione</a:t>
            </a:r>
            <a:r>
              <a:rPr lang="en-GB" dirty="0"/>
              <a:t> Producer: acks</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parametro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acks</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controlla quante repliche di partizioni devono ricevere il record prima che il produttore possa considerare la scrittura corretta; questa opzione ha un impatto significativo sulla probabilità di perdere i messaggi.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Esistono tre valori consentiti per il parametro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acks</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29875769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err="1"/>
              <a:t>Configurazione</a:t>
            </a:r>
            <a:r>
              <a:rPr lang="en-GB" dirty="0"/>
              <a:t> Producer: acks = 0</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producers non attenderà una risposta dal broker prima di ritenere che il messaggio sia stato inviato correttamente.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Ciò significa che se qualcosa è andato storto e il broker non ha ricevuto il messaggio, il producer non lo saprà e il messaggio andrà perso.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Tuttavia, poiché il producer non è in attesa di alcuna risposta dal server, può inviare messaggi con la stessa velocità supportata dalla rete, quindi questa impostazione può essere utilizzata per ottenere un throughput molto elevato.</a:t>
            </a:r>
          </a:p>
        </p:txBody>
      </p:sp>
    </p:spTree>
    <p:extLst>
      <p:ext uri="{BB962C8B-B14F-4D97-AF65-F5344CB8AC3E}">
        <p14:creationId xmlns:p14="http://schemas.microsoft.com/office/powerpoint/2010/main" val="2767203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err="1"/>
              <a:t>Configurazione</a:t>
            </a:r>
            <a:r>
              <a:rPr lang="en-GB" dirty="0"/>
              <a:t> Producer: acks = 1</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producer riceverà una risposta positiva dal broker nel momento in cui la replica del leader ha ricevuto il messaggio.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il messaggio non può essere scritto sul leader (ad es. Se il leader si è arrestato in modo anomalo e non è stato ancora eletto un nuovo leader), il producer riceverà una risposta di errore e potrà riprovare a inviare il messaggio evitando la potenziale perdita di dati.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messaggio può comunque andare perso se il leader si arresta in modo anomalo e una replica senza questo messaggio viene eletta come nuovo leader (tramite elezione del leader «impuro»).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 questo caso, la velocità effettiva dipende dal fatto che inviamo messaggi in modo sincrono o asincrono.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32785492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err="1"/>
              <a:t>Configurazione</a:t>
            </a:r>
            <a:r>
              <a:rPr lang="en-GB" dirty="0"/>
              <a:t> Producer: acks = 1</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il nostro codice client attende una risposta dal server (chiamando il metodo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get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 dell'oggetto Future restituito quando si invia un messaggio), aumenterà ovviamente la latenza in modo significativo (mediante un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roundtrip</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di rete).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il client utilizza 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callback</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la latenza sarà nascosta, ma il throughput sarà limitato dal numero di messaggi in «invio» (ovvero da quanti messaggi il producer invierà prima di ricevere risposte dal server).</a:t>
            </a:r>
          </a:p>
        </p:txBody>
      </p:sp>
    </p:spTree>
    <p:extLst>
      <p:ext uri="{BB962C8B-B14F-4D97-AF65-F5344CB8AC3E}">
        <p14:creationId xmlns:p14="http://schemas.microsoft.com/office/powerpoint/2010/main" val="20502955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err="1"/>
              <a:t>Configurazione</a:t>
            </a:r>
            <a:r>
              <a:rPr lang="en-GB" dirty="0"/>
              <a:t> Producer: acks = all</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producer riceverà una risposta positiva dal broker una volta che tutte le repliche sincronizzate avranno ricevuto il messaggio.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Questa è la modalità più sicura poiché assicura che più di un broker abbia il messaggio e che il messaggio sopravviverà anche in caso di crash.</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Tuttavia, la latenza di cui abbiamo discusso nel caso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acks</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 1 sarà ancora più elevata, poiché aspetteremo che più di un broker riceva il messaggio.</a:t>
            </a:r>
          </a:p>
        </p:txBody>
      </p:sp>
    </p:spTree>
    <p:extLst>
      <p:ext uri="{BB962C8B-B14F-4D97-AF65-F5344CB8AC3E}">
        <p14:creationId xmlns:p14="http://schemas.microsoft.com/office/powerpoint/2010/main" val="32526974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err="1"/>
              <a:t>Configurazione</a:t>
            </a:r>
            <a:r>
              <a:rPr lang="en-GB" dirty="0"/>
              <a:t> Producer: </a:t>
            </a:r>
            <a:r>
              <a:rPr lang="en-GB" dirty="0" err="1"/>
              <a:t>buffer.memory</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parametro setta la quantità di memoria che il producer utilizzerà per bufferizzare i messaggi in attesa di essere inviati ai broker.</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i messaggi vengono inviati dall'applicazione più velocemente di quanto possano essere consegnati al server, il produttore potrebbe esaurire lo spazio e ulteriori chiamate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send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bloccheranno o genereranno un'eccezione, in base al parametro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block.on.buffer.full</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 sostituito con max.block.ms nella versione 0.9.0.0, che consente il blocco per un certo tempo e quindi l'eccezione).</a:t>
            </a:r>
          </a:p>
        </p:txBody>
      </p:sp>
    </p:spTree>
    <p:extLst>
      <p:ext uri="{BB962C8B-B14F-4D97-AF65-F5344CB8AC3E}">
        <p14:creationId xmlns:p14="http://schemas.microsoft.com/office/powerpoint/2010/main" val="23891266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err="1"/>
              <a:t>Configurazione</a:t>
            </a:r>
            <a:r>
              <a:rPr lang="en-GB" dirty="0"/>
              <a:t> Producer: </a:t>
            </a:r>
            <a:r>
              <a:rPr lang="en-GB" dirty="0" err="1"/>
              <a:t>compression.type</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Per impostazione predefinita, i messaggi vengono inviati non compressi. Con l’uso del parametro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compression.type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il quale può assumere i seguenti valori,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snappy</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gzip</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o lz4, verranno utilizzati gli algoritmi di compressione corrispondenti per comprimere i dati prima di inviarli ai broker.</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snappy</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compression</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è stata inventata da Google per fornire rapporti di compressione decenti con sovraccarico della CPU basso e buone prestazioni; è consigliata nei casi in cui le prestazioni e la larghezza di banda rappresentino un problema.</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compressione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Gzip</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in genere utilizza più CPU e tempo ma comporta migliori rapporti di compressione, quindi è consigliata nei casi in cui la larghezza di banda della rete è più limitata.</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Abilitando la compressione, si riduce l'utilizzo e l'archiviazione della rete, che spesso costituisce un collo di bottiglia durante l'invio di messaggi a Kafka.</a:t>
            </a:r>
          </a:p>
        </p:txBody>
      </p:sp>
    </p:spTree>
    <p:extLst>
      <p:ext uri="{BB962C8B-B14F-4D97-AF65-F5344CB8AC3E}">
        <p14:creationId xmlns:p14="http://schemas.microsoft.com/office/powerpoint/2010/main" val="19974453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err="1"/>
              <a:t>Configurazione</a:t>
            </a:r>
            <a:r>
              <a:rPr lang="en-GB" dirty="0"/>
              <a:t> Producer: retries</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Quando il producer riceve un messaggio di errore dal server, l'errore potrebbe essere temporaneo (ad esempio, una mancanza di leader per una partizione).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 questo caso, il valore del parametro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retries</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controllerà quante volte il producer riproverà a inviare il messaggio prima di rinunciare e notificare al client un problema.</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Per impostazione predefinita, il producer attenderà 100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ms</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tra i tentativi, ma è possibile controllarlo utilizzando il parametro retry.backoff.ms.</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Si consiglia di testare il tempo necessario per il ripristino da un broker in crash (ovvero, quanto tempo prima che tutte le partizioni ottengano nuovi leader) e impostare il numero di tentativi e il ritardo tra di essi in modo tale che il tempo totale impiegato per riprovare sia più lungo del tempo che impiega il cluster Kafka per riprendersi dallo schianto, altrimenti il ​​ producer si «arrenderà» troppo presto.</a:t>
            </a:r>
          </a:p>
        </p:txBody>
      </p:sp>
    </p:spTree>
    <p:extLst>
      <p:ext uri="{BB962C8B-B14F-4D97-AF65-F5344CB8AC3E}">
        <p14:creationId xmlns:p14="http://schemas.microsoft.com/office/powerpoint/2010/main" val="36101552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err="1"/>
              <a:t>Configurazione</a:t>
            </a:r>
            <a:r>
              <a:rPr lang="en-GB" dirty="0"/>
              <a:t> Producer: </a:t>
            </a:r>
            <a:r>
              <a:rPr lang="en-GB" dirty="0" err="1"/>
              <a:t>batch.size</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Quando più record vengono inviati alla stessa partizione, il producer li raggrupperà insieme.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Questo parametro controlla la quantità di memoria in byte («non i messaggi!») che verrà utilizzata per ciascun batch. Quando il batch è pieno, verranno inviati tutti i messaggi nel batch.</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Tuttavia, ciò non significa che il producer attenderà che il batch si riempia. Il producer invierà lotti completi a metà e persino lotti con un solo messaggio al loro interno.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Pertanto, l'impostazione di una dimensione batch troppo grande non causerà ritardi nell'invio dei messaggi; utilizzerà solo più memoria per i batch.</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si imposta una dimensione del batch troppo piccola, si aggiungeranno costi generali perché il producer dovrà inviare i messaggi più frequentemente.</a:t>
            </a:r>
          </a:p>
        </p:txBody>
      </p:sp>
    </p:spTree>
    <p:extLst>
      <p:ext uri="{BB962C8B-B14F-4D97-AF65-F5344CB8AC3E}">
        <p14:creationId xmlns:p14="http://schemas.microsoft.com/office/powerpoint/2010/main" val="40914984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err="1"/>
              <a:t>Configurazione</a:t>
            </a:r>
            <a:r>
              <a:rPr lang="en-GB" dirty="0"/>
              <a:t> Producer: linger.ms</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linger.ms controlla il tempo di attesa per ulteriori messaggi prima di inviare il batch corrente.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KafkaProducer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invia un batch di messaggi quando il batch corrente è pieno o quando viene raggiunto il limite linger.ms.</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Per impostazione predefinita, il producer invierà messaggi non appena è disponibile un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thread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mittente per inviarli, anche se nel batch è presente un solo messaggio.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Impostando linger.ms su un valore superiore a 0, chiediamo al producer di attendere qualche millisecondo per aggiungere ulteriori messaggi al batch prima di inviarlo ai broker.</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Ciò aumenta la latenza ma aumenta anche la velocità effettiva (poiché inviamo più messaggi contemporaneamente vi è un minor sovraccarico per messaggio).</a:t>
            </a:r>
          </a:p>
        </p:txBody>
      </p:sp>
    </p:spTree>
    <p:extLst>
      <p:ext uri="{BB962C8B-B14F-4D97-AF65-F5344CB8AC3E}">
        <p14:creationId xmlns:p14="http://schemas.microsoft.com/office/powerpoint/2010/main" val="85581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Third-Party Clients</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Oltre ai client integrati, Kafka ha un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binary</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wire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protocol</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Ciò significa che è possibile per le applicazioni leggere messaggi da Kafka o scrivere messaggi su Kafka semplicemente inviando le sequenze di byte corrette alla porta di rete di Kafka.</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Esistono diversi client che implementano il protocollo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wire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di Kafka in diversi linguaggi di programmazione, offrendo modi semplici per utilizzare Kafka non solo nelle applicazioni Java ma anche in linguaggi come C ++, Python, Go e molti altri.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Quei client non fanno parte del progetto Apache Kafka, ma un elenco di client non Java è presente nel wiki del progetto </a:t>
            </a:r>
          </a:p>
          <a:p>
            <a:pPr algn="just"/>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t>
            </a:r>
            <a:r>
              <a:rPr lang="en-GB" sz="2400" dirty="0">
                <a:hlinkClick r:id="rId3"/>
              </a:rPr>
              <a:t>https://cwiki.apache.org/confluence/display/KAFKA/Clients</a:t>
            </a:r>
            <a:r>
              <a:rPr lang="en-GB" sz="2400" dirty="0"/>
              <a:t>)</a:t>
            </a: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protocollo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wire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e i client esterni non rientrano nell'ambito del capitolo.</a:t>
            </a:r>
          </a:p>
        </p:txBody>
      </p:sp>
    </p:spTree>
    <p:extLst>
      <p:ext uri="{BB962C8B-B14F-4D97-AF65-F5344CB8AC3E}">
        <p14:creationId xmlns:p14="http://schemas.microsoft.com/office/powerpoint/2010/main" val="27520958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err="1"/>
              <a:t>Configurazione</a:t>
            </a:r>
            <a:r>
              <a:rPr lang="en-GB" dirty="0"/>
              <a:t> Producer: client.id</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Può trattarsi di qualsiasi stringa e verrà utilizzata dai broker per identificare i messaggi inviati dal client.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Viene utilizzato nella registrazione e nelle metriche e per le quote.</a:t>
            </a:r>
          </a:p>
        </p:txBody>
      </p:sp>
    </p:spTree>
    <p:extLst>
      <p:ext uri="{BB962C8B-B14F-4D97-AF65-F5344CB8AC3E}">
        <p14:creationId xmlns:p14="http://schemas.microsoft.com/office/powerpoint/2010/main" val="14929149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err="1"/>
              <a:t>Configurazione</a:t>
            </a:r>
            <a:r>
              <a:rPr lang="en-GB" dirty="0"/>
              <a:t> Producer: </a:t>
            </a:r>
            <a:r>
              <a:rPr lang="en-GB" dirty="0" err="1"/>
              <a:t>max.in.flight.requests.per.connection</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Controlla quanti messaggi il producer invierà al server senza ricevere risposte.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L'impostazione su un valore alto può aumentare l'utilizzo della memoria migliorando al contempo la velocità effettiva, ma impostandola su un valore troppo alto potrebbe ridurre la velocità in quanto il batch diventa meno efficiente.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L'impostazione su 1 garantirà che i messaggi vengano scritti nel broker nell'ordine in cui sono stati inviati, anche quando si verificano nuovi tentativi.</a:t>
            </a:r>
          </a:p>
        </p:txBody>
      </p:sp>
    </p:spTree>
    <p:extLst>
      <p:ext uri="{BB962C8B-B14F-4D97-AF65-F5344CB8AC3E}">
        <p14:creationId xmlns:p14="http://schemas.microsoft.com/office/powerpoint/2010/main" val="31411686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err="1"/>
              <a:t>Configurazione</a:t>
            </a:r>
            <a:r>
              <a:rPr lang="en-GB" dirty="0"/>
              <a:t> Producer: timeout.ms, request.timeout.ms, and metadata.fetch.timeout.ms</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Controllano per quanto tempo il producer attenderà una risposta dal server quando invierà i dati (request.timeout.ms) e quando richiederà metadati come i leader attuali per le partizioni su cui stiamo scrivendo (metadata.fetch.timeout.ms) .</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timeout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viene raggiunto senza risposta, il producer riproverà a inviare o risponderà con un errore (tramite eccezione o invio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callback</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timeout.ms controlla il tempo in cui il broker attenderà che le repliche sincronizzate riconoscano il messaggio per soddisfare la configurazione di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acks</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il broker restituirà un errore se il tempo trascorre senza i necessari riconoscimenti.</a:t>
            </a:r>
          </a:p>
        </p:txBody>
      </p:sp>
    </p:spTree>
    <p:extLst>
      <p:ext uri="{BB962C8B-B14F-4D97-AF65-F5344CB8AC3E}">
        <p14:creationId xmlns:p14="http://schemas.microsoft.com/office/powerpoint/2010/main" val="15773649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err="1"/>
              <a:t>Configurazione</a:t>
            </a:r>
            <a:r>
              <a:rPr lang="en-GB" dirty="0"/>
              <a:t> Producer: max.block.ms</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Questo parametro controlla per quanto tempo il producer bloccherà quando chiama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send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 e quando richiede esplicitamente metadati tramite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partitionsFor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Tali metodi si bloccano quando il buffer di invio del producer è pieno o quando i metadati non sono disponibili.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Quando viene raggiunto max.block.ms, viene generata un'eccezione di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timeout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p:txBody>
      </p:sp>
    </p:spTree>
    <p:extLst>
      <p:ext uri="{BB962C8B-B14F-4D97-AF65-F5344CB8AC3E}">
        <p14:creationId xmlns:p14="http://schemas.microsoft.com/office/powerpoint/2010/main" val="33825597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err="1"/>
              <a:t>Configurazione</a:t>
            </a:r>
            <a:r>
              <a:rPr lang="en-GB" dirty="0"/>
              <a:t> Producer: </a:t>
            </a:r>
            <a:r>
              <a:rPr lang="en-GB" dirty="0" err="1"/>
              <a:t>max.request.size</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Controlla le dimensioni di una richiesta di messaggio inviato dal producer.</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Limita sia la dimensione del messaggio più grande che può essere inviato sia il numero di messaggi che il producer può inviare in una richiesta.</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Ad esempio, con una dimensione di richiesta massima predefinita di 1 MB, il messaggio più grande che è possibile inviare è 1 MB o il produttore può raggruppare 1.000 messaggi di dimensione 1 K ciascuno in una richiesta.</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Inoltre, il broker ha il proprio limite sulla dimensione del messaggio più grande che accetterà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message.max.bytes</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Di solito è una buona idea far corrispondere queste configurazioni in modo tale che il producer non tenti di inviare messaggi di dimensioni che verranno rifiutate dal broker.</a:t>
            </a:r>
          </a:p>
        </p:txBody>
      </p:sp>
    </p:spTree>
    <p:extLst>
      <p:ext uri="{BB962C8B-B14F-4D97-AF65-F5344CB8AC3E}">
        <p14:creationId xmlns:p14="http://schemas.microsoft.com/office/powerpoint/2010/main" val="31028194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err="1"/>
              <a:t>Configurazione</a:t>
            </a:r>
            <a:r>
              <a:rPr lang="en-GB" dirty="0"/>
              <a:t> Producer: </a:t>
            </a:r>
            <a:r>
              <a:rPr lang="en-GB" dirty="0" err="1"/>
              <a:t>receive.buffer.bytes</a:t>
            </a:r>
            <a:r>
              <a:rPr lang="en-GB" dirty="0"/>
              <a:t> and </a:t>
            </a:r>
            <a:r>
              <a:rPr lang="en-GB" dirty="0" err="1"/>
              <a:t>send.buffer.bytes</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Gestiscono le dimensioni dei buffer di invio e ricezione TCP utilizzati dai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socket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durante la scrittura e la lettura dei dati.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questi sono impostati su -1, verranno utilizzati i valori predefiniti del sistema operativo.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È una buona idea aumentarli quando i producer o i consumer comunicano con i broker in un centro dati diverso perché tali collegamenti di rete hanno in genere una latenza più elevata e una larghezza di banda inferiore.</a:t>
            </a:r>
          </a:p>
        </p:txBody>
      </p:sp>
    </p:spTree>
    <p:extLst>
      <p:ext uri="{BB962C8B-B14F-4D97-AF65-F5344CB8AC3E}">
        <p14:creationId xmlns:p14="http://schemas.microsoft.com/office/powerpoint/2010/main" val="24104672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477294"/>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A16407-1810-4467-903F-FCFE09AA8099}"/>
              </a:ext>
            </a:extLst>
          </p:cNvPr>
          <p:cNvSpPr txBox="1"/>
          <p:nvPr/>
        </p:nvSpPr>
        <p:spPr>
          <a:xfrm>
            <a:off x="0" y="559835"/>
            <a:ext cx="12192000" cy="646331"/>
          </a:xfrm>
          <a:prstGeom prst="rect">
            <a:avLst/>
          </a:prstGeom>
          <a:solidFill>
            <a:schemeClr val="tx1"/>
          </a:solidFill>
        </p:spPr>
        <p:txBody>
          <a:bodyPr wrap="square" rtlCol="0">
            <a:spAutoFit/>
          </a:bodyPr>
          <a:lstStyle/>
          <a:p>
            <a:pPr algn="ctr"/>
            <a:r>
              <a:rPr lang="it-IT" sz="3600" dirty="0">
                <a:solidFill>
                  <a:schemeClr val="bg1"/>
                </a:solidFill>
              </a:rPr>
              <a:t>UNIT</a:t>
            </a:r>
            <a:endParaRPr lang="en-GB" sz="3600" dirty="0">
              <a:solidFill>
                <a:schemeClr val="bg1"/>
              </a:solidFill>
            </a:endParaRPr>
          </a:p>
        </p:txBody>
      </p:sp>
      <p:sp>
        <p:nvSpPr>
          <p:cNvPr id="4" name="TextBox 3">
            <a:extLst>
              <a:ext uri="{FF2B5EF4-FFF2-40B4-BE49-F238E27FC236}">
                <a16:creationId xmlns:a16="http://schemas.microsoft.com/office/drawing/2014/main" id="{636739BF-A914-4793-A453-B00A45B517E4}"/>
              </a:ext>
            </a:extLst>
          </p:cNvPr>
          <p:cNvSpPr txBox="1"/>
          <p:nvPr/>
        </p:nvSpPr>
        <p:spPr>
          <a:xfrm>
            <a:off x="0" y="2979576"/>
            <a:ext cx="12192000" cy="646331"/>
          </a:xfrm>
          <a:prstGeom prst="rect">
            <a:avLst/>
          </a:prstGeom>
          <a:noFill/>
        </p:spPr>
        <p:txBody>
          <a:bodyPr wrap="square" rtlCol="0">
            <a:spAutoFit/>
          </a:bodyPr>
          <a:lstStyle/>
          <a:p>
            <a:pPr algn="ctr"/>
            <a:r>
              <a:rPr lang="it-IT" sz="3600" dirty="0">
                <a:solidFill>
                  <a:schemeClr val="bg1"/>
                </a:solidFill>
              </a:rPr>
              <a:t>Garanzie dell’ordine dei messaggi</a:t>
            </a:r>
            <a:endParaRPr lang="en-GB" sz="3600" dirty="0">
              <a:solidFill>
                <a:schemeClr val="bg1"/>
              </a:solidFill>
            </a:endParaRPr>
          </a:p>
        </p:txBody>
      </p:sp>
    </p:spTree>
    <p:extLst>
      <p:ext uri="{BB962C8B-B14F-4D97-AF65-F5344CB8AC3E}">
        <p14:creationId xmlns:p14="http://schemas.microsoft.com/office/powerpoint/2010/main" val="5958856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err="1"/>
              <a:t>Garanzia</a:t>
            </a:r>
            <a:r>
              <a:rPr lang="en-GB" dirty="0"/>
              <a:t> </a:t>
            </a:r>
            <a:r>
              <a:rPr lang="en-GB" dirty="0" err="1"/>
              <a:t>dell’ordine</a:t>
            </a:r>
            <a:r>
              <a:rPr lang="en-GB" dirty="0"/>
              <a:t> </a:t>
            </a:r>
            <a:r>
              <a:rPr lang="en-GB" dirty="0" err="1"/>
              <a:t>dei</a:t>
            </a:r>
            <a:r>
              <a:rPr lang="en-GB" dirty="0"/>
              <a:t> </a:t>
            </a:r>
            <a:r>
              <a:rPr lang="en-GB" dirty="0" err="1"/>
              <a:t>messaggi</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Apache Kafka conserva l'ordine dei messaggi all'interno di una partizione.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Ciò significa che se i messaggi sono stati inviati dal producer in un ordine specifico, il broker li scriverà su una partizione in quell'ordine e tutti i consumatori li leggeranno in quell'ordine.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Per alcuni casi d'uso, l'ordine è molto importante. C'è una grande differenza tra depositare 100€ in un conto e successivamente prelevarlo, e viceversa!</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Tuttavia, alcuni casi d'uso sono meno sensibili.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Settando il parametro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retries</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su diverso da zero e la sessione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max.in.flights.requests.per.session</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&gt; 1 significa che è possibile che il broker non riesca a scrivere il primo batch di messaggi, riesca a scrivere il secondo (che era già in «volo»), quindi riprovare il primo batch e riuscire, invertendo così l'ordine.</a:t>
            </a:r>
          </a:p>
        </p:txBody>
      </p:sp>
    </p:spTree>
    <p:extLst>
      <p:ext uri="{BB962C8B-B14F-4D97-AF65-F5344CB8AC3E}">
        <p14:creationId xmlns:p14="http://schemas.microsoft.com/office/powerpoint/2010/main" val="15051461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err="1"/>
              <a:t>Garanzia</a:t>
            </a:r>
            <a:r>
              <a:rPr lang="en-GB" dirty="0"/>
              <a:t> </a:t>
            </a:r>
            <a:r>
              <a:rPr lang="en-GB" dirty="0" err="1"/>
              <a:t>dell’ordine</a:t>
            </a:r>
            <a:r>
              <a:rPr lang="en-GB" dirty="0"/>
              <a:t> </a:t>
            </a:r>
            <a:r>
              <a:rPr lang="en-GB" dirty="0" err="1"/>
              <a:t>dei</a:t>
            </a:r>
            <a:r>
              <a:rPr lang="en-GB" dirty="0"/>
              <a:t> </a:t>
            </a:r>
            <a:r>
              <a:rPr lang="en-GB" dirty="0" err="1"/>
              <a:t>messaggi</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Di solito, impostare il numero di tentativi su zero non è un'opzione in un sistema affidabile, quindi se garantire l'ordine è fondamentale, si consiglia di impostare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in.flight.requests.per.session</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 1 per assicurarsi che mentre un gruppo di messaggi sono in fase di rinvio (causa precedenti fallimenti), non verranno inviati messaggi aggiuntivi (poiché potrebbe potenzialmente invertire l'ordine corretto).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Ciò limiterà notevolmente il rendimento del producer, quindi va utilizzato solo quando l'ordine è importante.</a:t>
            </a:r>
          </a:p>
        </p:txBody>
      </p:sp>
    </p:spTree>
    <p:extLst>
      <p:ext uri="{BB962C8B-B14F-4D97-AF65-F5344CB8AC3E}">
        <p14:creationId xmlns:p14="http://schemas.microsoft.com/office/powerpoint/2010/main" val="17039191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477294"/>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A16407-1810-4467-903F-FCFE09AA8099}"/>
              </a:ext>
            </a:extLst>
          </p:cNvPr>
          <p:cNvSpPr txBox="1"/>
          <p:nvPr/>
        </p:nvSpPr>
        <p:spPr>
          <a:xfrm>
            <a:off x="0" y="559835"/>
            <a:ext cx="12192000" cy="646331"/>
          </a:xfrm>
          <a:prstGeom prst="rect">
            <a:avLst/>
          </a:prstGeom>
          <a:solidFill>
            <a:schemeClr val="tx1"/>
          </a:solidFill>
        </p:spPr>
        <p:txBody>
          <a:bodyPr wrap="square" rtlCol="0">
            <a:spAutoFit/>
          </a:bodyPr>
          <a:lstStyle/>
          <a:p>
            <a:pPr algn="ctr"/>
            <a:r>
              <a:rPr lang="it-IT" sz="3600" dirty="0">
                <a:solidFill>
                  <a:schemeClr val="bg1"/>
                </a:solidFill>
              </a:rPr>
              <a:t>UNIT</a:t>
            </a:r>
            <a:endParaRPr lang="en-GB" sz="3600" dirty="0">
              <a:solidFill>
                <a:schemeClr val="bg1"/>
              </a:solidFill>
            </a:endParaRPr>
          </a:p>
        </p:txBody>
      </p:sp>
      <p:sp>
        <p:nvSpPr>
          <p:cNvPr id="4" name="TextBox 3">
            <a:extLst>
              <a:ext uri="{FF2B5EF4-FFF2-40B4-BE49-F238E27FC236}">
                <a16:creationId xmlns:a16="http://schemas.microsoft.com/office/drawing/2014/main" id="{636739BF-A914-4793-A453-B00A45B517E4}"/>
              </a:ext>
            </a:extLst>
          </p:cNvPr>
          <p:cNvSpPr txBox="1"/>
          <p:nvPr/>
        </p:nvSpPr>
        <p:spPr>
          <a:xfrm>
            <a:off x="0" y="2979576"/>
            <a:ext cx="12192000" cy="646331"/>
          </a:xfrm>
          <a:prstGeom prst="rect">
            <a:avLst/>
          </a:prstGeom>
          <a:noFill/>
        </p:spPr>
        <p:txBody>
          <a:bodyPr wrap="square" rtlCol="0">
            <a:spAutoFit/>
          </a:bodyPr>
          <a:lstStyle/>
          <a:p>
            <a:pPr algn="ctr"/>
            <a:r>
              <a:rPr lang="it-IT" sz="3600" dirty="0" err="1">
                <a:solidFill>
                  <a:schemeClr val="bg1"/>
                </a:solidFill>
              </a:rPr>
              <a:t>Serializers</a:t>
            </a:r>
            <a:endParaRPr lang="en-GB" sz="3600" dirty="0">
              <a:solidFill>
                <a:schemeClr val="bg1"/>
              </a:solidFill>
            </a:endParaRPr>
          </a:p>
        </p:txBody>
      </p:sp>
    </p:spTree>
    <p:extLst>
      <p:ext uri="{BB962C8B-B14F-4D97-AF65-F5344CB8AC3E}">
        <p14:creationId xmlns:p14="http://schemas.microsoft.com/office/powerpoint/2010/main" val="480396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Producer Overview</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Vi sono molti motivi per cui un'applicazione potrebbe aver bisogno di scrivere messaggi su Kafka:</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registrazione delle attività degli utenti per il controllo o l'analisi</a:t>
            </a: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registrazione delle metriche</a:t>
            </a: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memorizzazione dei messaggi di log</a:t>
            </a: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registrazione delle informazioni da dispositivi intelligenti</a:t>
            </a: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comunicazione asincrona con altre applicazioni</a:t>
            </a:r>
          </a:p>
          <a:p>
            <a:pPr marL="742950" lvl="1" indent="-285750" algn="just">
              <a:buFont typeface="Arial" panose="020B0604020202020204" pitchFamily="34" charset="0"/>
              <a:buChar char="•"/>
            </a:pP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buffering</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delle informazioni prima di scrivere su un database </a:t>
            </a: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….e molto altro</a:t>
            </a:r>
          </a:p>
        </p:txBody>
      </p:sp>
    </p:spTree>
    <p:extLst>
      <p:ext uri="{BB962C8B-B14F-4D97-AF65-F5344CB8AC3E}">
        <p14:creationId xmlns:p14="http://schemas.microsoft.com/office/powerpoint/2010/main" val="23290582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Serializer</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Come visto negli esempi precedenti, la configurazione del producer include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serializzatori</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obbligatori.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Abbiamo visto come utilizzare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serializzatore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di stringhe predefinito.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Kafka include anche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serializzatori</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per numeri interi 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ByteArrays</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ma questo non copre la maggior parte dei casi d'uso.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Alla fine però vorremmo essere in grado di serializzare record più generici.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Inizieremo mostrando come scrivere il proprio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serializzatore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e quindi introdurre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serializzatore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Avro</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come alternativa consigliata.</a:t>
            </a:r>
          </a:p>
        </p:txBody>
      </p:sp>
    </p:spTree>
    <p:extLst>
      <p:ext uri="{BB962C8B-B14F-4D97-AF65-F5344CB8AC3E}">
        <p14:creationId xmlns:p14="http://schemas.microsoft.com/office/powerpoint/2010/main" val="33342065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Custom Serializers</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Quando l'oggetto da inviare a Kafka non è una stringa o un numero intero semplici, si può optare per l’utilizzare di una libreria di serializzazione generica come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Avro</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Thrift 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Protobuf</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per creare record o creare una serializzazione personalizzata per gli oggetti che si intende utilizzare.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Consigliamo vivamente di utilizzare una libreria di serializzazione generica.</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Per capire come funzionano 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serializzatori</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e perché è una buona idea utilizzare una libreria di serializzazione, vediamo cosa serve per scrivere  un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serializzatore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personalizzato.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203726356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Custom Serializers</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Supponiamo che invece di registrare solo il nome del cliente si voglia registrare un oggetto creato a partire da una classe semplice per rappresentare i clienti: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r>
              <a:rPr lang="en-GB" sz="1400" b="1" dirty="0">
                <a:solidFill>
                  <a:schemeClr val="accent2">
                    <a:lumMod val="75000"/>
                  </a:schemeClr>
                </a:solidFill>
                <a:latin typeface="Consolas" panose="020B0609020204030204" pitchFamily="49" charset="0"/>
              </a:rPr>
              <a:t>public class Customer {</a:t>
            </a:r>
          </a:p>
          <a:p>
            <a:r>
              <a:rPr lang="en-GB" sz="1400" b="1" dirty="0">
                <a:solidFill>
                  <a:schemeClr val="accent2">
                    <a:lumMod val="75000"/>
                  </a:schemeClr>
                </a:solidFill>
                <a:latin typeface="Consolas" panose="020B0609020204030204" pitchFamily="49" charset="0"/>
              </a:rPr>
              <a:t>  private int </a:t>
            </a:r>
            <a:r>
              <a:rPr lang="en-GB" sz="1400" b="1" dirty="0" err="1">
                <a:solidFill>
                  <a:schemeClr val="accent2">
                    <a:lumMod val="75000"/>
                  </a:schemeClr>
                </a:solidFill>
                <a:latin typeface="Consolas" panose="020B0609020204030204" pitchFamily="49" charset="0"/>
              </a:rPr>
              <a:t>customerID</a:t>
            </a:r>
            <a:r>
              <a:rPr lang="en-GB" sz="1400" b="1" dirty="0">
                <a:solidFill>
                  <a:schemeClr val="accent2">
                    <a:lumMod val="75000"/>
                  </a:schemeClr>
                </a:solidFill>
                <a:latin typeface="Consolas" panose="020B0609020204030204" pitchFamily="49" charset="0"/>
              </a:rPr>
              <a:t>;</a:t>
            </a:r>
          </a:p>
          <a:p>
            <a:r>
              <a:rPr lang="en-GB" sz="1400" b="1" dirty="0">
                <a:solidFill>
                  <a:schemeClr val="accent2">
                    <a:lumMod val="75000"/>
                  </a:schemeClr>
                </a:solidFill>
                <a:latin typeface="Consolas" panose="020B0609020204030204" pitchFamily="49" charset="0"/>
              </a:rPr>
              <a:t>  private String </a:t>
            </a:r>
            <a:r>
              <a:rPr lang="en-GB" sz="1400" b="1" dirty="0" err="1">
                <a:solidFill>
                  <a:schemeClr val="accent2">
                    <a:lumMod val="75000"/>
                  </a:schemeClr>
                </a:solidFill>
                <a:latin typeface="Consolas" panose="020B0609020204030204" pitchFamily="49" charset="0"/>
              </a:rPr>
              <a:t>customerName</a:t>
            </a:r>
            <a:r>
              <a:rPr lang="en-GB" sz="1400" b="1" dirty="0">
                <a:solidFill>
                  <a:schemeClr val="accent2">
                    <a:lumMod val="75000"/>
                  </a:schemeClr>
                </a:solidFill>
                <a:latin typeface="Consolas" panose="020B0609020204030204" pitchFamily="49" charset="0"/>
              </a:rPr>
              <a:t>;</a:t>
            </a:r>
          </a:p>
          <a:p>
            <a:endParaRPr lang="en-GB" sz="1400" b="1" dirty="0">
              <a:solidFill>
                <a:schemeClr val="accent2">
                  <a:lumMod val="75000"/>
                </a:schemeClr>
              </a:solidFill>
              <a:latin typeface="Consolas" panose="020B0609020204030204" pitchFamily="49" charset="0"/>
            </a:endParaRPr>
          </a:p>
          <a:p>
            <a:r>
              <a:rPr lang="en-GB" sz="1400" b="1" dirty="0">
                <a:solidFill>
                  <a:schemeClr val="accent2">
                    <a:lumMod val="75000"/>
                  </a:schemeClr>
                </a:solidFill>
                <a:latin typeface="Consolas" panose="020B0609020204030204" pitchFamily="49" charset="0"/>
              </a:rPr>
              <a:t>  public Customer(int ID, String name) {</a:t>
            </a:r>
          </a:p>
          <a:p>
            <a:r>
              <a:rPr lang="en-GB" sz="1400" b="1" dirty="0">
                <a:solidFill>
                  <a:schemeClr val="accent2">
                    <a:lumMod val="75000"/>
                  </a:schemeClr>
                </a:solidFill>
                <a:latin typeface="Consolas" panose="020B0609020204030204" pitchFamily="49" charset="0"/>
              </a:rPr>
              <a:t>    </a:t>
            </a:r>
            <a:r>
              <a:rPr lang="en-GB" sz="1400" b="1" dirty="0" err="1">
                <a:solidFill>
                  <a:schemeClr val="accent2">
                    <a:lumMod val="75000"/>
                  </a:schemeClr>
                </a:solidFill>
                <a:latin typeface="Consolas" panose="020B0609020204030204" pitchFamily="49" charset="0"/>
              </a:rPr>
              <a:t>this.customerID</a:t>
            </a:r>
            <a:r>
              <a:rPr lang="en-GB" sz="1400" b="1" dirty="0">
                <a:solidFill>
                  <a:schemeClr val="accent2">
                    <a:lumMod val="75000"/>
                  </a:schemeClr>
                </a:solidFill>
                <a:latin typeface="Consolas" panose="020B0609020204030204" pitchFamily="49" charset="0"/>
              </a:rPr>
              <a:t> = ID;</a:t>
            </a:r>
          </a:p>
          <a:p>
            <a:r>
              <a:rPr lang="en-GB" sz="1400" b="1" dirty="0">
                <a:solidFill>
                  <a:schemeClr val="accent2">
                    <a:lumMod val="75000"/>
                  </a:schemeClr>
                </a:solidFill>
                <a:latin typeface="Consolas" panose="020B0609020204030204" pitchFamily="49" charset="0"/>
              </a:rPr>
              <a:t>    </a:t>
            </a:r>
            <a:r>
              <a:rPr lang="en-GB" sz="1400" b="1" dirty="0" err="1">
                <a:solidFill>
                  <a:schemeClr val="accent2">
                    <a:lumMod val="75000"/>
                  </a:schemeClr>
                </a:solidFill>
                <a:latin typeface="Consolas" panose="020B0609020204030204" pitchFamily="49" charset="0"/>
              </a:rPr>
              <a:t>this.customerName</a:t>
            </a:r>
            <a:r>
              <a:rPr lang="en-GB" sz="1400" b="1" dirty="0">
                <a:solidFill>
                  <a:schemeClr val="accent2">
                    <a:lumMod val="75000"/>
                  </a:schemeClr>
                </a:solidFill>
                <a:latin typeface="Consolas" panose="020B0609020204030204" pitchFamily="49" charset="0"/>
              </a:rPr>
              <a:t> = name;</a:t>
            </a:r>
          </a:p>
          <a:p>
            <a:r>
              <a:rPr lang="en-GB" sz="1400" b="1" dirty="0">
                <a:solidFill>
                  <a:schemeClr val="accent2">
                    <a:lumMod val="75000"/>
                  </a:schemeClr>
                </a:solidFill>
                <a:latin typeface="Consolas" panose="020B0609020204030204" pitchFamily="49" charset="0"/>
              </a:rPr>
              <a:t>  }</a:t>
            </a:r>
          </a:p>
          <a:p>
            <a:endParaRPr lang="en-GB" sz="1400" b="1" dirty="0">
              <a:solidFill>
                <a:schemeClr val="accent2">
                  <a:lumMod val="75000"/>
                </a:schemeClr>
              </a:solidFill>
              <a:latin typeface="Consolas" panose="020B0609020204030204" pitchFamily="49" charset="0"/>
            </a:endParaRPr>
          </a:p>
          <a:p>
            <a:r>
              <a:rPr lang="en-GB" sz="1400" b="1" dirty="0">
                <a:solidFill>
                  <a:schemeClr val="accent2">
                    <a:lumMod val="75000"/>
                  </a:schemeClr>
                </a:solidFill>
                <a:latin typeface="Consolas" panose="020B0609020204030204" pitchFamily="49" charset="0"/>
              </a:rPr>
              <a:t>  public int </a:t>
            </a:r>
            <a:r>
              <a:rPr lang="en-GB" sz="1400" b="1" dirty="0" err="1">
                <a:solidFill>
                  <a:schemeClr val="accent2">
                    <a:lumMod val="75000"/>
                  </a:schemeClr>
                </a:solidFill>
                <a:latin typeface="Consolas" panose="020B0609020204030204" pitchFamily="49" charset="0"/>
              </a:rPr>
              <a:t>getID</a:t>
            </a:r>
            <a:r>
              <a:rPr lang="en-GB" sz="1400" b="1" dirty="0">
                <a:solidFill>
                  <a:schemeClr val="accent2">
                    <a:lumMod val="75000"/>
                  </a:schemeClr>
                </a:solidFill>
                <a:latin typeface="Consolas" panose="020B0609020204030204" pitchFamily="49" charset="0"/>
              </a:rPr>
              <a:t>() {</a:t>
            </a:r>
          </a:p>
          <a:p>
            <a:r>
              <a:rPr lang="en-GB" sz="1400" b="1" dirty="0">
                <a:solidFill>
                  <a:schemeClr val="accent2">
                    <a:lumMod val="75000"/>
                  </a:schemeClr>
                </a:solidFill>
                <a:latin typeface="Consolas" panose="020B0609020204030204" pitchFamily="49" charset="0"/>
              </a:rPr>
              <a:t>    return </a:t>
            </a:r>
            <a:r>
              <a:rPr lang="en-GB" sz="1400" b="1" dirty="0" err="1">
                <a:solidFill>
                  <a:schemeClr val="accent2">
                    <a:lumMod val="75000"/>
                  </a:schemeClr>
                </a:solidFill>
                <a:latin typeface="Consolas" panose="020B0609020204030204" pitchFamily="49" charset="0"/>
              </a:rPr>
              <a:t>customerID</a:t>
            </a:r>
            <a:r>
              <a:rPr lang="en-GB" sz="1400" b="1" dirty="0">
                <a:solidFill>
                  <a:schemeClr val="accent2">
                    <a:lumMod val="75000"/>
                  </a:schemeClr>
                </a:solidFill>
                <a:latin typeface="Consolas" panose="020B0609020204030204" pitchFamily="49" charset="0"/>
              </a:rPr>
              <a:t>;</a:t>
            </a:r>
          </a:p>
          <a:p>
            <a:r>
              <a:rPr lang="en-GB" sz="1400" b="1" dirty="0">
                <a:solidFill>
                  <a:schemeClr val="accent2">
                    <a:lumMod val="75000"/>
                  </a:schemeClr>
                </a:solidFill>
                <a:latin typeface="Consolas" panose="020B0609020204030204" pitchFamily="49" charset="0"/>
              </a:rPr>
              <a:t>  }</a:t>
            </a:r>
          </a:p>
          <a:p>
            <a:endParaRPr lang="en-GB" sz="1400" b="1" dirty="0">
              <a:solidFill>
                <a:schemeClr val="accent2">
                  <a:lumMod val="75000"/>
                </a:schemeClr>
              </a:solidFill>
              <a:latin typeface="Consolas" panose="020B0609020204030204" pitchFamily="49" charset="0"/>
            </a:endParaRPr>
          </a:p>
          <a:p>
            <a:r>
              <a:rPr lang="en-GB" sz="1400" b="1" dirty="0">
                <a:solidFill>
                  <a:schemeClr val="accent2">
                    <a:lumMod val="75000"/>
                  </a:schemeClr>
                </a:solidFill>
                <a:latin typeface="Consolas" panose="020B0609020204030204" pitchFamily="49" charset="0"/>
              </a:rPr>
              <a:t>  public String </a:t>
            </a:r>
            <a:r>
              <a:rPr lang="en-GB" sz="1400" b="1" dirty="0" err="1">
                <a:solidFill>
                  <a:schemeClr val="accent2">
                    <a:lumMod val="75000"/>
                  </a:schemeClr>
                </a:solidFill>
                <a:latin typeface="Consolas" panose="020B0609020204030204" pitchFamily="49" charset="0"/>
              </a:rPr>
              <a:t>getName</a:t>
            </a:r>
            <a:r>
              <a:rPr lang="en-GB" sz="1400" b="1" dirty="0">
                <a:solidFill>
                  <a:schemeClr val="accent2">
                    <a:lumMod val="75000"/>
                  </a:schemeClr>
                </a:solidFill>
                <a:latin typeface="Consolas" panose="020B0609020204030204" pitchFamily="49" charset="0"/>
              </a:rPr>
              <a:t>() {</a:t>
            </a:r>
          </a:p>
          <a:p>
            <a:r>
              <a:rPr lang="en-GB" sz="1400" b="1" dirty="0">
                <a:solidFill>
                  <a:schemeClr val="accent2">
                    <a:lumMod val="75000"/>
                  </a:schemeClr>
                </a:solidFill>
                <a:latin typeface="Consolas" panose="020B0609020204030204" pitchFamily="49" charset="0"/>
              </a:rPr>
              <a:t>    return </a:t>
            </a:r>
            <a:r>
              <a:rPr lang="en-GB" sz="1400" b="1" dirty="0" err="1">
                <a:solidFill>
                  <a:schemeClr val="accent2">
                    <a:lumMod val="75000"/>
                  </a:schemeClr>
                </a:solidFill>
                <a:latin typeface="Consolas" panose="020B0609020204030204" pitchFamily="49" charset="0"/>
              </a:rPr>
              <a:t>customerName</a:t>
            </a:r>
            <a:r>
              <a:rPr lang="en-GB" sz="1400" b="1" dirty="0">
                <a:solidFill>
                  <a:schemeClr val="accent2">
                    <a:lumMod val="75000"/>
                  </a:schemeClr>
                </a:solidFill>
                <a:latin typeface="Consolas" panose="020B0609020204030204" pitchFamily="49" charset="0"/>
              </a:rPr>
              <a:t>;</a:t>
            </a:r>
          </a:p>
          <a:p>
            <a:r>
              <a:rPr lang="en-GB" sz="1400" b="1" dirty="0">
                <a:solidFill>
                  <a:schemeClr val="accent2">
                    <a:lumMod val="75000"/>
                  </a:schemeClr>
                </a:solidFill>
                <a:latin typeface="Consolas" panose="020B0609020204030204" pitchFamily="49" charset="0"/>
              </a:rPr>
              <a:t>  }</a:t>
            </a:r>
          </a:p>
          <a:p>
            <a:r>
              <a:rPr lang="en-GB" sz="1400" b="1" dirty="0">
                <a:solidFill>
                  <a:schemeClr val="accent2">
                    <a:lumMod val="75000"/>
                  </a:schemeClr>
                </a:solidFill>
                <a:latin typeface="Consolas" panose="020B0609020204030204" pitchFamily="49" charset="0"/>
              </a:rPr>
              <a:t>}</a:t>
            </a:r>
            <a:endParaRPr lang="it-IT" sz="1400" b="1" dirty="0">
              <a:solidFill>
                <a:schemeClr val="accent2">
                  <a:lumMod val="75000"/>
                </a:schemeClr>
              </a:solidFill>
              <a:latin typeface="Consolas" panose="020B0609020204030204" pitchFamily="49" charset="0"/>
            </a:endParaRPr>
          </a:p>
        </p:txBody>
      </p:sp>
    </p:spTree>
    <p:extLst>
      <p:ext uri="{BB962C8B-B14F-4D97-AF65-F5344CB8AC3E}">
        <p14:creationId xmlns:p14="http://schemas.microsoft.com/office/powerpoint/2010/main" val="123469759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Custom Serializers</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342900" indent="-342900">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Supponiamo ora di voler creare un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serializzatore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personalizzato per questa classe:</a:t>
            </a:r>
          </a:p>
          <a:p>
            <a:endParaRPr lang="it-IT" sz="1400" b="1" dirty="0">
              <a:solidFill>
                <a:schemeClr val="accent2">
                  <a:lumMod val="75000"/>
                </a:schemeClr>
              </a:solidFill>
              <a:latin typeface="Consolas" panose="020B0609020204030204" pitchFamily="49" charset="0"/>
            </a:endParaRPr>
          </a:p>
          <a:p>
            <a:r>
              <a:rPr lang="it-IT" sz="1400" b="1" dirty="0">
                <a:solidFill>
                  <a:schemeClr val="accent2">
                    <a:lumMod val="75000"/>
                  </a:schemeClr>
                </a:solidFill>
                <a:latin typeface="Consolas" panose="020B0609020204030204" pitchFamily="49" charset="0"/>
              </a:rPr>
              <a:t>import </a:t>
            </a:r>
            <a:r>
              <a:rPr lang="it-IT" sz="1400" b="1" dirty="0" err="1">
                <a:solidFill>
                  <a:schemeClr val="accent2">
                    <a:lumMod val="75000"/>
                  </a:schemeClr>
                </a:solidFill>
                <a:latin typeface="Consolas" panose="020B0609020204030204" pitchFamily="49" charset="0"/>
              </a:rPr>
              <a:t>org.apache.kafka.common.errors.SerializationException</a:t>
            </a:r>
            <a:r>
              <a:rPr lang="it-IT" sz="1400" b="1" dirty="0">
                <a:solidFill>
                  <a:schemeClr val="accent2">
                    <a:lumMod val="75000"/>
                  </a:schemeClr>
                </a:solidFill>
                <a:latin typeface="Consolas" panose="020B0609020204030204" pitchFamily="49" charset="0"/>
              </a:rPr>
              <a:t>;</a:t>
            </a:r>
          </a:p>
          <a:p>
            <a:r>
              <a:rPr lang="it-IT" sz="1400" b="1" dirty="0">
                <a:solidFill>
                  <a:schemeClr val="accent2">
                    <a:lumMod val="75000"/>
                  </a:schemeClr>
                </a:solidFill>
                <a:latin typeface="Consolas" panose="020B0609020204030204" pitchFamily="49" charset="0"/>
              </a:rPr>
              <a:t>import </a:t>
            </a:r>
            <a:r>
              <a:rPr lang="it-IT" sz="1400" b="1" dirty="0" err="1">
                <a:solidFill>
                  <a:schemeClr val="accent2">
                    <a:lumMod val="75000"/>
                  </a:schemeClr>
                </a:solidFill>
                <a:latin typeface="Consolas" panose="020B0609020204030204" pitchFamily="49" charset="0"/>
              </a:rPr>
              <a:t>java.nio.ByteBuffer</a:t>
            </a:r>
            <a:r>
              <a:rPr lang="it-IT" sz="1400" b="1" dirty="0">
                <a:solidFill>
                  <a:schemeClr val="accent2">
                    <a:lumMod val="75000"/>
                  </a:schemeClr>
                </a:solidFill>
                <a:latin typeface="Consolas" panose="020B0609020204030204" pitchFamily="49" charset="0"/>
              </a:rPr>
              <a:t>;</a:t>
            </a:r>
          </a:p>
          <a:p>
            <a:r>
              <a:rPr lang="it-IT" sz="1400" b="1" dirty="0">
                <a:solidFill>
                  <a:schemeClr val="accent2">
                    <a:lumMod val="75000"/>
                  </a:schemeClr>
                </a:solidFill>
                <a:latin typeface="Consolas" panose="020B0609020204030204" pitchFamily="49" charset="0"/>
              </a:rPr>
              <a:t>import </a:t>
            </a:r>
            <a:r>
              <a:rPr lang="it-IT" sz="1400" b="1" dirty="0" err="1">
                <a:solidFill>
                  <a:schemeClr val="accent2">
                    <a:lumMod val="75000"/>
                  </a:schemeClr>
                </a:solidFill>
                <a:latin typeface="Consolas" panose="020B0609020204030204" pitchFamily="49" charset="0"/>
              </a:rPr>
              <a:t>java.util.Map</a:t>
            </a:r>
            <a:r>
              <a:rPr lang="it-IT" sz="1400" b="1" dirty="0">
                <a:solidFill>
                  <a:schemeClr val="accent2">
                    <a:lumMod val="75000"/>
                  </a:schemeClr>
                </a:solidFill>
                <a:latin typeface="Consolas" panose="020B0609020204030204" pitchFamily="49" charset="0"/>
              </a:rPr>
              <a:t>;</a:t>
            </a:r>
          </a:p>
          <a:p>
            <a:endParaRPr lang="it-IT" sz="1400" b="1" dirty="0">
              <a:solidFill>
                <a:schemeClr val="accent2">
                  <a:lumMod val="75000"/>
                </a:schemeClr>
              </a:solidFill>
              <a:latin typeface="Consolas" panose="020B0609020204030204" pitchFamily="49" charset="0"/>
            </a:endParaRPr>
          </a:p>
          <a:p>
            <a:r>
              <a:rPr lang="it-IT" sz="1400" b="1" dirty="0">
                <a:solidFill>
                  <a:schemeClr val="accent2">
                    <a:lumMod val="75000"/>
                  </a:schemeClr>
                </a:solidFill>
                <a:latin typeface="Consolas" panose="020B0609020204030204" pitchFamily="49" charset="0"/>
              </a:rPr>
              <a:t>public class </a:t>
            </a:r>
            <a:r>
              <a:rPr lang="it-IT" sz="1400" b="1" dirty="0" err="1">
                <a:solidFill>
                  <a:schemeClr val="accent2">
                    <a:lumMod val="75000"/>
                  </a:schemeClr>
                </a:solidFill>
                <a:latin typeface="Consolas" panose="020B0609020204030204" pitchFamily="49" charset="0"/>
              </a:rPr>
              <a:t>CustomerSerializer</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implements</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Serializer</a:t>
            </a:r>
            <a:r>
              <a:rPr lang="it-IT" sz="1400" b="1" dirty="0">
                <a:solidFill>
                  <a:schemeClr val="accent2">
                    <a:lumMod val="75000"/>
                  </a:schemeClr>
                </a:solidFill>
                <a:latin typeface="Consolas" panose="020B0609020204030204" pitchFamily="49" charset="0"/>
              </a:rPr>
              <a:t> &lt; Customer &gt; {</a:t>
            </a:r>
          </a:p>
          <a:p>
            <a:r>
              <a:rPr lang="it-IT" sz="1400" b="1" dirty="0">
                <a:solidFill>
                  <a:schemeClr val="accent2">
                    <a:lumMod val="75000"/>
                  </a:schemeClr>
                </a:solidFill>
                <a:latin typeface="Consolas" panose="020B0609020204030204" pitchFamily="49" charset="0"/>
              </a:rPr>
              <a:t>     @ </a:t>
            </a:r>
            <a:r>
              <a:rPr lang="it-IT" sz="1400" b="1" dirty="0" err="1">
                <a:solidFill>
                  <a:schemeClr val="accent2">
                    <a:lumMod val="75000"/>
                  </a:schemeClr>
                </a:solidFill>
                <a:latin typeface="Consolas" panose="020B0609020204030204" pitchFamily="49" charset="0"/>
              </a:rPr>
              <a:t>Override</a:t>
            </a:r>
            <a:endParaRPr lang="it-IT" sz="1400" b="1" dirty="0">
              <a:solidFill>
                <a:schemeClr val="accent2">
                  <a:lumMod val="75000"/>
                </a:schemeClr>
              </a:solidFill>
              <a:latin typeface="Consolas" panose="020B0609020204030204" pitchFamily="49" charset="0"/>
            </a:endParaRPr>
          </a:p>
          <a:p>
            <a:r>
              <a:rPr lang="it-IT" sz="1400" b="1" dirty="0">
                <a:solidFill>
                  <a:schemeClr val="accent2">
                    <a:lumMod val="75000"/>
                  </a:schemeClr>
                </a:solidFill>
                <a:latin typeface="Consolas" panose="020B0609020204030204" pitchFamily="49" charset="0"/>
              </a:rPr>
              <a:t>    public </a:t>
            </a:r>
            <a:r>
              <a:rPr lang="it-IT" sz="1400" b="1" dirty="0" err="1">
                <a:solidFill>
                  <a:schemeClr val="accent2">
                    <a:lumMod val="75000"/>
                  </a:schemeClr>
                </a:solidFill>
                <a:latin typeface="Consolas" panose="020B0609020204030204" pitchFamily="49" charset="0"/>
              </a:rPr>
              <a:t>void</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configure</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Map</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configs</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boolean</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isKey</a:t>
            </a:r>
            <a:r>
              <a:rPr lang="it-IT" sz="1400" b="1" dirty="0">
                <a:solidFill>
                  <a:schemeClr val="accent2">
                    <a:lumMod val="75000"/>
                  </a:schemeClr>
                </a:solidFill>
                <a:latin typeface="Consolas" panose="020B0609020204030204" pitchFamily="49" charset="0"/>
              </a:rPr>
              <a:t>) {</a:t>
            </a:r>
          </a:p>
          <a:p>
            <a:r>
              <a:rPr lang="it-IT" sz="1400" b="1" dirty="0">
                <a:solidFill>
                  <a:schemeClr val="accent2">
                    <a:lumMod val="75000"/>
                  </a:schemeClr>
                </a:solidFill>
                <a:latin typeface="Consolas" panose="020B0609020204030204" pitchFamily="49" charset="0"/>
              </a:rPr>
              <a:t>        // </a:t>
            </a:r>
            <a:r>
              <a:rPr lang="it-IT" sz="1400" b="1" dirty="0" err="1">
                <a:solidFill>
                  <a:schemeClr val="accent2">
                    <a:lumMod val="75000"/>
                  </a:schemeClr>
                </a:solidFill>
                <a:latin typeface="Consolas" panose="020B0609020204030204" pitchFamily="49" charset="0"/>
              </a:rPr>
              <a:t>nothing</a:t>
            </a:r>
            <a:r>
              <a:rPr lang="it-IT" sz="1400" b="1" dirty="0">
                <a:solidFill>
                  <a:schemeClr val="accent2">
                    <a:lumMod val="75000"/>
                  </a:schemeClr>
                </a:solidFill>
                <a:latin typeface="Consolas" panose="020B0609020204030204" pitchFamily="49" charset="0"/>
              </a:rPr>
              <a:t> to </a:t>
            </a:r>
            <a:r>
              <a:rPr lang="it-IT" sz="1400" b="1" dirty="0" err="1">
                <a:solidFill>
                  <a:schemeClr val="accent2">
                    <a:lumMod val="75000"/>
                  </a:schemeClr>
                </a:solidFill>
                <a:latin typeface="Consolas" panose="020B0609020204030204" pitchFamily="49" charset="0"/>
              </a:rPr>
              <a:t>configure</a:t>
            </a:r>
            <a:endParaRPr lang="it-IT" sz="1400" b="1" dirty="0">
              <a:solidFill>
                <a:schemeClr val="accent2">
                  <a:lumMod val="75000"/>
                </a:schemeClr>
              </a:solidFill>
              <a:latin typeface="Consolas" panose="020B0609020204030204" pitchFamily="49" charset="0"/>
            </a:endParaRPr>
          </a:p>
          <a:p>
            <a:r>
              <a:rPr lang="it-IT" sz="1400" b="1" dirty="0">
                <a:solidFill>
                  <a:schemeClr val="accent2">
                    <a:lumMod val="75000"/>
                  </a:schemeClr>
                </a:solidFill>
                <a:latin typeface="Consolas" panose="020B0609020204030204" pitchFamily="49" charset="0"/>
              </a:rPr>
              <a:t>    }</a:t>
            </a:r>
          </a:p>
          <a:p>
            <a:r>
              <a:rPr lang="it-IT" sz="1400" b="1" dirty="0">
                <a:solidFill>
                  <a:schemeClr val="accent2">
                    <a:lumMod val="75000"/>
                  </a:schemeClr>
                </a:solidFill>
                <a:latin typeface="Consolas" panose="020B0609020204030204" pitchFamily="49" charset="0"/>
              </a:rPr>
              <a:t>     @ </a:t>
            </a:r>
            <a:r>
              <a:rPr lang="it-IT" sz="1400" b="1" dirty="0" err="1">
                <a:solidFill>
                  <a:schemeClr val="accent2">
                    <a:lumMod val="75000"/>
                  </a:schemeClr>
                </a:solidFill>
                <a:latin typeface="Consolas" panose="020B0609020204030204" pitchFamily="49" charset="0"/>
              </a:rPr>
              <a:t>Override</a:t>
            </a:r>
            <a:endParaRPr lang="it-IT" sz="1400" b="1" dirty="0">
              <a:solidFill>
                <a:schemeClr val="accent2">
                  <a:lumMod val="75000"/>
                </a:schemeClr>
              </a:solidFill>
              <a:latin typeface="Consolas" panose="020B0609020204030204" pitchFamily="49" charset="0"/>
            </a:endParaRPr>
          </a:p>
          <a:p>
            <a:r>
              <a:rPr lang="it-IT" sz="1400" b="1" dirty="0">
                <a:solidFill>
                  <a:schemeClr val="accent2">
                    <a:lumMod val="75000"/>
                  </a:schemeClr>
                </a:solidFill>
                <a:latin typeface="Consolas" panose="020B0609020204030204" pitchFamily="49" charset="0"/>
              </a:rPr>
              <a:t>    /**</a:t>
            </a:r>
          </a:p>
          <a:p>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We</a:t>
            </a:r>
            <a:r>
              <a:rPr lang="it-IT" sz="1400" b="1" dirty="0">
                <a:solidFill>
                  <a:schemeClr val="accent2">
                    <a:lumMod val="75000"/>
                  </a:schemeClr>
                </a:solidFill>
                <a:latin typeface="Consolas" panose="020B0609020204030204" pitchFamily="49" charset="0"/>
              </a:rPr>
              <a:t> are </a:t>
            </a:r>
            <a:r>
              <a:rPr lang="it-IT" sz="1400" b="1" dirty="0" err="1">
                <a:solidFill>
                  <a:schemeClr val="accent2">
                    <a:lumMod val="75000"/>
                  </a:schemeClr>
                </a:solidFill>
                <a:latin typeface="Consolas" panose="020B0609020204030204" pitchFamily="49" charset="0"/>
              </a:rPr>
              <a:t>serializing</a:t>
            </a:r>
            <a:r>
              <a:rPr lang="it-IT" sz="1400" b="1" dirty="0">
                <a:solidFill>
                  <a:schemeClr val="accent2">
                    <a:lumMod val="75000"/>
                  </a:schemeClr>
                </a:solidFill>
                <a:latin typeface="Consolas" panose="020B0609020204030204" pitchFamily="49" charset="0"/>
              </a:rPr>
              <a:t> Customer </a:t>
            </a:r>
            <a:r>
              <a:rPr lang="it-IT" sz="1400" b="1" dirty="0" err="1">
                <a:solidFill>
                  <a:schemeClr val="accent2">
                    <a:lumMod val="75000"/>
                  </a:schemeClr>
                </a:solidFill>
                <a:latin typeface="Consolas" panose="020B0609020204030204" pitchFamily="49" charset="0"/>
              </a:rPr>
              <a:t>as</a:t>
            </a:r>
            <a:r>
              <a:rPr lang="it-IT" sz="1400" b="1" dirty="0">
                <a:solidFill>
                  <a:schemeClr val="accent2">
                    <a:lumMod val="75000"/>
                  </a:schemeClr>
                </a:solidFill>
                <a:latin typeface="Consolas" panose="020B0609020204030204" pitchFamily="49" charset="0"/>
              </a:rPr>
              <a:t>:</a:t>
            </a:r>
          </a:p>
          <a:p>
            <a:r>
              <a:rPr lang="it-IT" sz="1400" b="1" dirty="0">
                <a:solidFill>
                  <a:schemeClr val="accent2">
                    <a:lumMod val="75000"/>
                  </a:schemeClr>
                </a:solidFill>
                <a:latin typeface="Consolas" panose="020B0609020204030204" pitchFamily="49" charset="0"/>
              </a:rPr>
              <a:t>    4 byte </a:t>
            </a:r>
            <a:r>
              <a:rPr lang="it-IT" sz="1400" b="1" dirty="0" err="1">
                <a:solidFill>
                  <a:schemeClr val="accent2">
                    <a:lumMod val="75000"/>
                  </a:schemeClr>
                </a:solidFill>
                <a:latin typeface="Consolas" panose="020B0609020204030204" pitchFamily="49" charset="0"/>
              </a:rPr>
              <a:t>int</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representing</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customerId</a:t>
            </a:r>
            <a:endParaRPr lang="it-IT" sz="1400" b="1" dirty="0">
              <a:solidFill>
                <a:schemeClr val="accent2">
                  <a:lumMod val="75000"/>
                </a:schemeClr>
              </a:solidFill>
              <a:latin typeface="Consolas" panose="020B0609020204030204" pitchFamily="49" charset="0"/>
            </a:endParaRPr>
          </a:p>
          <a:p>
            <a:r>
              <a:rPr lang="it-IT" sz="1400" b="1" dirty="0">
                <a:solidFill>
                  <a:schemeClr val="accent2">
                    <a:lumMod val="75000"/>
                  </a:schemeClr>
                </a:solidFill>
                <a:latin typeface="Consolas" panose="020B0609020204030204" pitchFamily="49" charset="0"/>
              </a:rPr>
              <a:t>    4 byte </a:t>
            </a:r>
            <a:r>
              <a:rPr lang="it-IT" sz="1400" b="1" dirty="0" err="1">
                <a:solidFill>
                  <a:schemeClr val="accent2">
                    <a:lumMod val="75000"/>
                  </a:schemeClr>
                </a:solidFill>
                <a:latin typeface="Consolas" panose="020B0609020204030204" pitchFamily="49" charset="0"/>
              </a:rPr>
              <a:t>int</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representing</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length</a:t>
            </a:r>
            <a:r>
              <a:rPr lang="it-IT" sz="1400" b="1" dirty="0">
                <a:solidFill>
                  <a:schemeClr val="accent2">
                    <a:lumMod val="75000"/>
                  </a:schemeClr>
                </a:solidFill>
                <a:latin typeface="Consolas" panose="020B0609020204030204" pitchFamily="49" charset="0"/>
              </a:rPr>
              <a:t> of </a:t>
            </a:r>
            <a:r>
              <a:rPr lang="it-IT" sz="1400" b="1" dirty="0" err="1">
                <a:solidFill>
                  <a:schemeClr val="accent2">
                    <a:lumMod val="75000"/>
                  </a:schemeClr>
                </a:solidFill>
                <a:latin typeface="Consolas" panose="020B0609020204030204" pitchFamily="49" charset="0"/>
              </a:rPr>
              <a:t>customerName</a:t>
            </a:r>
            <a:r>
              <a:rPr lang="it-IT" sz="1400" b="1" dirty="0">
                <a:solidFill>
                  <a:schemeClr val="accent2">
                    <a:lumMod val="75000"/>
                  </a:schemeClr>
                </a:solidFill>
                <a:latin typeface="Consolas" panose="020B0609020204030204" pitchFamily="49" charset="0"/>
              </a:rPr>
              <a:t> in UTF-8 bytes (0 </a:t>
            </a:r>
            <a:r>
              <a:rPr lang="it-IT" sz="1400" b="1" dirty="0" err="1">
                <a:solidFill>
                  <a:schemeClr val="accent2">
                    <a:lumMod val="75000"/>
                  </a:schemeClr>
                </a:solidFill>
                <a:latin typeface="Consolas" panose="020B0609020204030204" pitchFamily="49" charset="0"/>
              </a:rPr>
              <a:t>if</a:t>
            </a:r>
            <a:r>
              <a:rPr lang="it-IT" sz="1400" b="1" dirty="0">
                <a:solidFill>
                  <a:schemeClr val="accent2">
                    <a:lumMod val="75000"/>
                  </a:schemeClr>
                </a:solidFill>
                <a:latin typeface="Consolas" panose="020B0609020204030204" pitchFamily="49" charset="0"/>
              </a:rPr>
              <a:t> name </a:t>
            </a:r>
            <a:r>
              <a:rPr lang="it-IT" sz="1400" b="1" dirty="0" err="1">
                <a:solidFill>
                  <a:schemeClr val="accent2">
                    <a:lumMod val="75000"/>
                  </a:schemeClr>
                </a:solidFill>
                <a:latin typeface="Consolas" panose="020B0609020204030204" pitchFamily="49" charset="0"/>
              </a:rPr>
              <a:t>is</a:t>
            </a:r>
            <a:endParaRPr lang="it-IT" sz="1400" b="1" dirty="0">
              <a:solidFill>
                <a:schemeClr val="accent2">
                  <a:lumMod val="75000"/>
                </a:schemeClr>
              </a:solidFill>
              <a:latin typeface="Consolas" panose="020B0609020204030204" pitchFamily="49" charset="0"/>
            </a:endParaRPr>
          </a:p>
          <a:p>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Null</a:t>
            </a:r>
            <a:r>
              <a:rPr lang="it-IT" sz="1400" b="1" dirty="0">
                <a:solidFill>
                  <a:schemeClr val="accent2">
                    <a:lumMod val="75000"/>
                  </a:schemeClr>
                </a:solidFill>
                <a:latin typeface="Consolas" panose="020B0609020204030204" pitchFamily="49" charset="0"/>
              </a:rPr>
              <a:t>)</a:t>
            </a:r>
          </a:p>
          <a:p>
            <a:r>
              <a:rPr lang="it-IT" sz="1400" b="1" dirty="0">
                <a:solidFill>
                  <a:schemeClr val="accent2">
                    <a:lumMod val="75000"/>
                  </a:schemeClr>
                </a:solidFill>
                <a:latin typeface="Consolas" panose="020B0609020204030204" pitchFamily="49" charset="0"/>
              </a:rPr>
              <a:t>    N bytes </a:t>
            </a:r>
            <a:r>
              <a:rPr lang="it-IT" sz="1400" b="1" dirty="0" err="1">
                <a:solidFill>
                  <a:schemeClr val="accent2">
                    <a:lumMod val="75000"/>
                  </a:schemeClr>
                </a:solidFill>
                <a:latin typeface="Consolas" panose="020B0609020204030204" pitchFamily="49" charset="0"/>
              </a:rPr>
              <a:t>representing</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customerName</a:t>
            </a:r>
            <a:r>
              <a:rPr lang="it-IT" sz="1400" b="1" dirty="0">
                <a:solidFill>
                  <a:schemeClr val="accent2">
                    <a:lumMod val="75000"/>
                  </a:schemeClr>
                </a:solidFill>
                <a:latin typeface="Consolas" panose="020B0609020204030204" pitchFamily="49" charset="0"/>
              </a:rPr>
              <a:t> in UTF-8</a:t>
            </a:r>
          </a:p>
          <a:p>
            <a:r>
              <a:rPr lang="it-IT" sz="1400" b="1" dirty="0">
                <a:solidFill>
                  <a:schemeClr val="accent2">
                    <a:lumMod val="75000"/>
                  </a:schemeClr>
                </a:solidFill>
                <a:latin typeface="Consolas" panose="020B0609020204030204" pitchFamily="49" charset="0"/>
              </a:rPr>
              <a:t>     */</a:t>
            </a:r>
          </a:p>
        </p:txBody>
      </p:sp>
    </p:spTree>
    <p:extLst>
      <p:ext uri="{BB962C8B-B14F-4D97-AF65-F5344CB8AC3E}">
        <p14:creationId xmlns:p14="http://schemas.microsoft.com/office/powerpoint/2010/main" val="159408676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Custom Serializers</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r>
              <a:rPr lang="it-IT" sz="1400" b="1" dirty="0">
                <a:solidFill>
                  <a:schemeClr val="accent2">
                    <a:lumMod val="75000"/>
                  </a:schemeClr>
                </a:solidFill>
                <a:latin typeface="Consolas" panose="020B0609020204030204" pitchFamily="49" charset="0"/>
              </a:rPr>
              <a:t>public byte[]</a:t>
            </a:r>
            <a:r>
              <a:rPr lang="it-IT" sz="1400" b="1" dirty="0" err="1">
                <a:solidFill>
                  <a:schemeClr val="accent2">
                    <a:lumMod val="75000"/>
                  </a:schemeClr>
                </a:solidFill>
                <a:latin typeface="Consolas" panose="020B0609020204030204" pitchFamily="49" charset="0"/>
              </a:rPr>
              <a:t>serialize</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topic</a:t>
            </a:r>
            <a:r>
              <a:rPr lang="it-IT" sz="1400" b="1" dirty="0">
                <a:solidFill>
                  <a:schemeClr val="accent2">
                    <a:lumMod val="75000"/>
                  </a:schemeClr>
                </a:solidFill>
                <a:latin typeface="Consolas" panose="020B0609020204030204" pitchFamily="49" charset="0"/>
              </a:rPr>
              <a:t>, Customer data) {</a:t>
            </a:r>
          </a:p>
          <a:p>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try</a:t>
            </a:r>
            <a:r>
              <a:rPr lang="it-IT" sz="1400" b="1" dirty="0">
                <a:solidFill>
                  <a:schemeClr val="accent2">
                    <a:lumMod val="75000"/>
                  </a:schemeClr>
                </a:solidFill>
                <a:latin typeface="Consolas" panose="020B0609020204030204" pitchFamily="49" charset="0"/>
              </a:rPr>
              <a:t> {</a:t>
            </a:r>
          </a:p>
          <a:p>
            <a:r>
              <a:rPr lang="it-IT" sz="1400" b="1" dirty="0">
                <a:solidFill>
                  <a:schemeClr val="accent2">
                    <a:lumMod val="75000"/>
                  </a:schemeClr>
                </a:solidFill>
                <a:latin typeface="Consolas" panose="020B0609020204030204" pitchFamily="49" charset="0"/>
              </a:rPr>
              <a:t>            byte[]</a:t>
            </a:r>
            <a:r>
              <a:rPr lang="it-IT" sz="1400" b="1" dirty="0" err="1">
                <a:solidFill>
                  <a:schemeClr val="accent2">
                    <a:lumMod val="75000"/>
                  </a:schemeClr>
                </a:solidFill>
                <a:latin typeface="Consolas" panose="020B0609020204030204" pitchFamily="49" charset="0"/>
              </a:rPr>
              <a:t>serializedName</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int</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stringSize</a:t>
            </a:r>
            <a:r>
              <a:rPr lang="it-IT" sz="1400" b="1" dirty="0">
                <a:solidFill>
                  <a:schemeClr val="accent2">
                    <a:lumMod val="75000"/>
                  </a:schemeClr>
                </a:solidFill>
                <a:latin typeface="Consolas" panose="020B0609020204030204" pitchFamily="49" charset="0"/>
              </a:rPr>
              <a:t>;</a:t>
            </a:r>
          </a:p>
          <a:p>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if</a:t>
            </a:r>
            <a:r>
              <a:rPr lang="it-IT" sz="1400" b="1" dirty="0">
                <a:solidFill>
                  <a:schemeClr val="accent2">
                    <a:lumMod val="75000"/>
                  </a:schemeClr>
                </a:solidFill>
                <a:latin typeface="Consolas" panose="020B0609020204030204" pitchFamily="49" charset="0"/>
              </a:rPr>
              <a:t> (data == </a:t>
            </a:r>
            <a:r>
              <a:rPr lang="it-IT" sz="1400" b="1" dirty="0" err="1">
                <a:solidFill>
                  <a:schemeClr val="accent2">
                    <a:lumMod val="75000"/>
                  </a:schemeClr>
                </a:solidFill>
                <a:latin typeface="Consolas" panose="020B0609020204030204" pitchFamily="49" charset="0"/>
              </a:rPr>
              <a:t>null</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return</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null</a:t>
            </a:r>
            <a:r>
              <a:rPr lang="it-IT" sz="1400" b="1" dirty="0">
                <a:solidFill>
                  <a:schemeClr val="accent2">
                    <a:lumMod val="75000"/>
                  </a:schemeClr>
                </a:solidFill>
                <a:latin typeface="Consolas" panose="020B0609020204030204" pitchFamily="49" charset="0"/>
              </a:rPr>
              <a:t>;</a:t>
            </a:r>
          </a:p>
          <a:p>
            <a:r>
              <a:rPr lang="it-IT" sz="1400" b="1" dirty="0">
                <a:solidFill>
                  <a:schemeClr val="accent2">
                    <a:lumMod val="75000"/>
                  </a:schemeClr>
                </a:solidFill>
                <a:latin typeface="Consolas" panose="020B0609020204030204" pitchFamily="49" charset="0"/>
              </a:rPr>
              <a:t>            else {</a:t>
            </a:r>
          </a:p>
          <a:p>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if</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data.getName</a:t>
            </a:r>
            <a:r>
              <a:rPr lang="it-IT" sz="1400" b="1" dirty="0">
                <a:solidFill>
                  <a:schemeClr val="accent2">
                    <a:lumMod val="75000"/>
                  </a:schemeClr>
                </a:solidFill>
                <a:latin typeface="Consolas" panose="020B0609020204030204" pitchFamily="49" charset="0"/>
              </a:rPr>
              <a:t>() != </a:t>
            </a:r>
            <a:r>
              <a:rPr lang="it-IT" sz="1400" b="1" dirty="0" err="1">
                <a:solidFill>
                  <a:schemeClr val="accent2">
                    <a:lumMod val="75000"/>
                  </a:schemeClr>
                </a:solidFill>
                <a:latin typeface="Consolas" panose="020B0609020204030204" pitchFamily="49" charset="0"/>
              </a:rPr>
              <a:t>null</a:t>
            </a:r>
            <a:r>
              <a:rPr lang="it-IT" sz="1400" b="1" dirty="0">
                <a:solidFill>
                  <a:schemeClr val="accent2">
                    <a:lumMod val="75000"/>
                  </a:schemeClr>
                </a:solidFill>
                <a:latin typeface="Consolas" panose="020B0609020204030204" pitchFamily="49" charset="0"/>
              </a:rPr>
              <a:t>) {</a:t>
            </a:r>
          </a:p>
          <a:p>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serializeName</a:t>
            </a:r>
            <a:r>
              <a:rPr lang="it-IT" sz="1400" b="1" dirty="0">
                <a:solidFill>
                  <a:schemeClr val="accent2">
                    <a:lumMod val="75000"/>
                  </a:schemeClr>
                </a:solidFill>
                <a:latin typeface="Consolas" panose="020B0609020204030204" pitchFamily="49" charset="0"/>
              </a:rPr>
              <a:t> = </a:t>
            </a:r>
            <a:r>
              <a:rPr lang="it-IT" sz="1400" b="1" dirty="0" err="1">
                <a:solidFill>
                  <a:schemeClr val="accent2">
                    <a:lumMod val="75000"/>
                  </a:schemeClr>
                </a:solidFill>
                <a:latin typeface="Consolas" panose="020B0609020204030204" pitchFamily="49" charset="0"/>
              </a:rPr>
              <a:t>data.getName</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getBytes</a:t>
            </a:r>
            <a:r>
              <a:rPr lang="it-IT" sz="1400" b="1" dirty="0">
                <a:solidFill>
                  <a:schemeClr val="accent2">
                    <a:lumMod val="75000"/>
                  </a:schemeClr>
                </a:solidFill>
                <a:latin typeface="Consolas" panose="020B0609020204030204" pitchFamily="49" charset="0"/>
              </a:rPr>
              <a:t>("UTF-8");</a:t>
            </a:r>
          </a:p>
          <a:p>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stringSize</a:t>
            </a:r>
            <a:r>
              <a:rPr lang="it-IT" sz="1400" b="1" dirty="0">
                <a:solidFill>
                  <a:schemeClr val="accent2">
                    <a:lumMod val="75000"/>
                  </a:schemeClr>
                </a:solidFill>
                <a:latin typeface="Consolas" panose="020B0609020204030204" pitchFamily="49" charset="0"/>
              </a:rPr>
              <a:t> = </a:t>
            </a:r>
            <a:r>
              <a:rPr lang="it-IT" sz="1400" b="1" dirty="0" err="1">
                <a:solidFill>
                  <a:schemeClr val="accent2">
                    <a:lumMod val="75000"/>
                  </a:schemeClr>
                </a:solidFill>
                <a:latin typeface="Consolas" panose="020B0609020204030204" pitchFamily="49" charset="0"/>
              </a:rPr>
              <a:t>serializedName.length</a:t>
            </a:r>
            <a:r>
              <a:rPr lang="it-IT" sz="1400" b="1" dirty="0">
                <a:solidFill>
                  <a:schemeClr val="accent2">
                    <a:lumMod val="75000"/>
                  </a:schemeClr>
                </a:solidFill>
                <a:latin typeface="Consolas" panose="020B0609020204030204" pitchFamily="49" charset="0"/>
              </a:rPr>
              <a:t>;</a:t>
            </a:r>
          </a:p>
          <a:p>
            <a:r>
              <a:rPr lang="it-IT" sz="1400" b="1" dirty="0">
                <a:solidFill>
                  <a:schemeClr val="accent2">
                    <a:lumMod val="75000"/>
                  </a:schemeClr>
                </a:solidFill>
                <a:latin typeface="Consolas" panose="020B0609020204030204" pitchFamily="49" charset="0"/>
              </a:rPr>
              <a:t>                } else {</a:t>
            </a:r>
          </a:p>
          <a:p>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serializedName</a:t>
            </a:r>
            <a:r>
              <a:rPr lang="it-IT" sz="1400" b="1" dirty="0">
                <a:solidFill>
                  <a:schemeClr val="accent2">
                    <a:lumMod val="75000"/>
                  </a:schemeClr>
                </a:solidFill>
                <a:latin typeface="Consolas" panose="020B0609020204030204" pitchFamily="49" charset="0"/>
              </a:rPr>
              <a:t> = new byte[0]; </a:t>
            </a:r>
            <a:r>
              <a:rPr lang="it-IT" sz="1400" b="1" dirty="0" err="1">
                <a:solidFill>
                  <a:schemeClr val="accent2">
                    <a:lumMod val="75000"/>
                  </a:schemeClr>
                </a:solidFill>
                <a:latin typeface="Consolas" panose="020B0609020204030204" pitchFamily="49" charset="0"/>
              </a:rPr>
              <a:t>stringSize</a:t>
            </a:r>
            <a:r>
              <a:rPr lang="it-IT" sz="1400" b="1" dirty="0">
                <a:solidFill>
                  <a:schemeClr val="accent2">
                    <a:lumMod val="75000"/>
                  </a:schemeClr>
                </a:solidFill>
                <a:latin typeface="Consolas" panose="020B0609020204030204" pitchFamily="49" charset="0"/>
              </a:rPr>
              <a:t> = 0;</a:t>
            </a:r>
          </a:p>
          <a:p>
            <a:r>
              <a:rPr lang="it-IT" sz="1400" b="1" dirty="0">
                <a:solidFill>
                  <a:schemeClr val="accent2">
                    <a:lumMod val="75000"/>
                  </a:schemeClr>
                </a:solidFill>
                <a:latin typeface="Consolas" panose="020B0609020204030204" pitchFamily="49" charset="0"/>
              </a:rPr>
              <a:t>                }</a:t>
            </a:r>
          </a:p>
          <a:p>
            <a:r>
              <a:rPr lang="it-IT" sz="1400" b="1" dirty="0">
                <a:solidFill>
                  <a:schemeClr val="accent2">
                    <a:lumMod val="75000"/>
                  </a:schemeClr>
                </a:solidFill>
                <a:latin typeface="Consolas" panose="020B0609020204030204" pitchFamily="49" charset="0"/>
              </a:rPr>
              <a:t>            }</a:t>
            </a:r>
          </a:p>
          <a:p>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ByteBuffer</a:t>
            </a:r>
            <a:r>
              <a:rPr lang="it-IT" sz="1400" b="1" dirty="0">
                <a:solidFill>
                  <a:schemeClr val="accent2">
                    <a:lumMod val="75000"/>
                  </a:schemeClr>
                </a:solidFill>
                <a:latin typeface="Consolas" panose="020B0609020204030204" pitchFamily="49" charset="0"/>
              </a:rPr>
              <a:t> buffer = </a:t>
            </a:r>
            <a:r>
              <a:rPr lang="it-IT" sz="1400" b="1" dirty="0" err="1">
                <a:solidFill>
                  <a:schemeClr val="accent2">
                    <a:lumMod val="75000"/>
                  </a:schemeClr>
                </a:solidFill>
                <a:latin typeface="Consolas" panose="020B0609020204030204" pitchFamily="49" charset="0"/>
              </a:rPr>
              <a:t>ByteBuffer.allocate</a:t>
            </a:r>
            <a:r>
              <a:rPr lang="it-IT" sz="1400" b="1" dirty="0">
                <a:solidFill>
                  <a:schemeClr val="accent2">
                    <a:lumMod val="75000"/>
                  </a:schemeClr>
                </a:solidFill>
                <a:latin typeface="Consolas" panose="020B0609020204030204" pitchFamily="49" charset="0"/>
              </a:rPr>
              <a:t>(4 + 4 + </a:t>
            </a:r>
            <a:r>
              <a:rPr lang="it-IT" sz="1400" b="1" dirty="0" err="1">
                <a:solidFill>
                  <a:schemeClr val="accent2">
                    <a:lumMod val="75000"/>
                  </a:schemeClr>
                </a:solidFill>
                <a:latin typeface="Consolas" panose="020B0609020204030204" pitchFamily="49" charset="0"/>
              </a:rPr>
              <a:t>stringSize</a:t>
            </a:r>
            <a:r>
              <a:rPr lang="it-IT" sz="1400" b="1" dirty="0">
                <a:solidFill>
                  <a:schemeClr val="accent2">
                    <a:lumMod val="75000"/>
                  </a:schemeClr>
                </a:solidFill>
                <a:latin typeface="Consolas" panose="020B0609020204030204" pitchFamily="49" charset="0"/>
              </a:rPr>
              <a:t>);</a:t>
            </a:r>
          </a:p>
          <a:p>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buffer.putInt</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data.getID</a:t>
            </a:r>
            <a:r>
              <a:rPr lang="it-IT" sz="1400" b="1" dirty="0">
                <a:solidFill>
                  <a:schemeClr val="accent2">
                    <a:lumMod val="75000"/>
                  </a:schemeClr>
                </a:solidFill>
                <a:latin typeface="Consolas" panose="020B0609020204030204" pitchFamily="49" charset="0"/>
              </a:rPr>
              <a:t>());</a:t>
            </a:r>
          </a:p>
          <a:p>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buffer.putInt</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stringSize</a:t>
            </a:r>
            <a:r>
              <a:rPr lang="it-IT" sz="1400" b="1" dirty="0">
                <a:solidFill>
                  <a:schemeClr val="accent2">
                    <a:lumMod val="75000"/>
                  </a:schemeClr>
                </a:solidFill>
                <a:latin typeface="Consolas" panose="020B0609020204030204" pitchFamily="49" charset="0"/>
              </a:rPr>
              <a:t>);</a:t>
            </a:r>
          </a:p>
          <a:p>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buffer.put</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serializedName</a:t>
            </a:r>
            <a:r>
              <a:rPr lang="it-IT" sz="1400" b="1" dirty="0">
                <a:solidFill>
                  <a:schemeClr val="accent2">
                    <a:lumMod val="75000"/>
                  </a:schemeClr>
                </a:solidFill>
                <a:latin typeface="Consolas" panose="020B0609020204030204" pitchFamily="49" charset="0"/>
              </a:rPr>
              <a:t>);</a:t>
            </a:r>
          </a:p>
          <a:p>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return</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buffer.array</a:t>
            </a:r>
            <a:r>
              <a:rPr lang="it-IT" sz="1400" b="1" dirty="0">
                <a:solidFill>
                  <a:schemeClr val="accent2">
                    <a:lumMod val="75000"/>
                  </a:schemeClr>
                </a:solidFill>
                <a:latin typeface="Consolas" panose="020B0609020204030204" pitchFamily="49" charset="0"/>
              </a:rPr>
              <a:t>();</a:t>
            </a:r>
          </a:p>
          <a:p>
            <a:r>
              <a:rPr lang="it-IT" sz="1400" b="1" dirty="0">
                <a:solidFill>
                  <a:schemeClr val="accent2">
                    <a:lumMod val="75000"/>
                  </a:schemeClr>
                </a:solidFill>
                <a:latin typeface="Consolas" panose="020B0609020204030204" pitchFamily="49" charset="0"/>
              </a:rPr>
              <a:t>        } catch (</a:t>
            </a:r>
            <a:r>
              <a:rPr lang="it-IT" sz="1400" b="1" dirty="0" err="1">
                <a:solidFill>
                  <a:schemeClr val="accent2">
                    <a:lumMod val="75000"/>
                  </a:schemeClr>
                </a:solidFill>
                <a:latin typeface="Consolas" panose="020B0609020204030204" pitchFamily="49" charset="0"/>
              </a:rPr>
              <a:t>Exception</a:t>
            </a:r>
            <a:r>
              <a:rPr lang="it-IT" sz="1400" b="1" dirty="0">
                <a:solidFill>
                  <a:schemeClr val="accent2">
                    <a:lumMod val="75000"/>
                  </a:schemeClr>
                </a:solidFill>
                <a:latin typeface="Consolas" panose="020B0609020204030204" pitchFamily="49" charset="0"/>
              </a:rPr>
              <a:t> e) {</a:t>
            </a:r>
          </a:p>
          <a:p>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throw</a:t>
            </a:r>
            <a:r>
              <a:rPr lang="it-IT" sz="1400" b="1" dirty="0">
                <a:solidFill>
                  <a:schemeClr val="accent2">
                    <a:lumMod val="75000"/>
                  </a:schemeClr>
                </a:solidFill>
                <a:latin typeface="Consolas" panose="020B0609020204030204" pitchFamily="49" charset="0"/>
              </a:rPr>
              <a:t> new </a:t>
            </a:r>
            <a:r>
              <a:rPr lang="it-IT" sz="1400" b="1" dirty="0" err="1">
                <a:solidFill>
                  <a:schemeClr val="accent2">
                    <a:lumMod val="75000"/>
                  </a:schemeClr>
                </a:solidFill>
                <a:latin typeface="Consolas" panose="020B0609020204030204" pitchFamily="49" charset="0"/>
              </a:rPr>
              <a:t>SerializationException</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Error</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when</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serializing</a:t>
            </a:r>
            <a:r>
              <a:rPr lang="it-IT" sz="1400" b="1" dirty="0">
                <a:solidFill>
                  <a:schemeClr val="accent2">
                    <a:lumMod val="75000"/>
                  </a:schemeClr>
                </a:solidFill>
                <a:latin typeface="Consolas" panose="020B0609020204030204" pitchFamily="49" charset="0"/>
              </a:rPr>
              <a:t> Customer to</a:t>
            </a:r>
          </a:p>
          <a:p>
            <a:r>
              <a:rPr lang="it-IT" sz="1400" b="1" dirty="0">
                <a:solidFill>
                  <a:schemeClr val="accent2">
                    <a:lumMod val="75000"/>
                  </a:schemeClr>
                </a:solidFill>
                <a:latin typeface="Consolas" panose="020B0609020204030204" pitchFamily="49" charset="0"/>
              </a:rPr>
              <a:t>                byte[] " + e);</a:t>
            </a:r>
          </a:p>
          <a:p>
            <a:r>
              <a:rPr lang="it-IT" sz="1400" b="1" dirty="0">
                <a:solidFill>
                  <a:schemeClr val="accent2">
                    <a:lumMod val="75000"/>
                  </a:schemeClr>
                </a:solidFill>
                <a:latin typeface="Consolas" panose="020B0609020204030204" pitchFamily="49" charset="0"/>
              </a:rPr>
              <a:t>        }</a:t>
            </a:r>
          </a:p>
          <a:p>
            <a:r>
              <a:rPr lang="it-IT" sz="1400" b="1" dirty="0">
                <a:solidFill>
                  <a:schemeClr val="accent2">
                    <a:lumMod val="75000"/>
                  </a:schemeClr>
                </a:solidFill>
                <a:latin typeface="Consolas" panose="020B0609020204030204" pitchFamily="49" charset="0"/>
              </a:rPr>
              <a:t>    }</a:t>
            </a:r>
          </a:p>
          <a:p>
            <a:r>
              <a:rPr lang="it-IT" sz="1400" b="1" dirty="0">
                <a:solidFill>
                  <a:schemeClr val="accent2">
                    <a:lumMod val="75000"/>
                  </a:schemeClr>
                </a:solidFill>
                <a:latin typeface="Consolas" panose="020B0609020204030204" pitchFamily="49" charset="0"/>
              </a:rPr>
              <a:t>     @ </a:t>
            </a:r>
            <a:r>
              <a:rPr lang="it-IT" sz="1400" b="1" dirty="0" err="1">
                <a:solidFill>
                  <a:schemeClr val="accent2">
                    <a:lumMod val="75000"/>
                  </a:schemeClr>
                </a:solidFill>
                <a:latin typeface="Consolas" panose="020B0609020204030204" pitchFamily="49" charset="0"/>
              </a:rPr>
              <a:t>Override</a:t>
            </a:r>
            <a:endParaRPr lang="it-IT" sz="1400" b="1" dirty="0">
              <a:solidFill>
                <a:schemeClr val="accent2">
                  <a:lumMod val="75000"/>
                </a:schemeClr>
              </a:solidFill>
              <a:latin typeface="Consolas" panose="020B0609020204030204" pitchFamily="49" charset="0"/>
            </a:endParaRPr>
          </a:p>
          <a:p>
            <a:r>
              <a:rPr lang="it-IT" sz="1400" b="1" dirty="0">
                <a:solidFill>
                  <a:schemeClr val="accent2">
                    <a:lumMod val="75000"/>
                  </a:schemeClr>
                </a:solidFill>
                <a:latin typeface="Consolas" panose="020B0609020204030204" pitchFamily="49" charset="0"/>
              </a:rPr>
              <a:t>    public </a:t>
            </a:r>
            <a:r>
              <a:rPr lang="it-IT" sz="1400" b="1" dirty="0" err="1">
                <a:solidFill>
                  <a:schemeClr val="accent2">
                    <a:lumMod val="75000"/>
                  </a:schemeClr>
                </a:solidFill>
                <a:latin typeface="Consolas" panose="020B0609020204030204" pitchFamily="49" charset="0"/>
              </a:rPr>
              <a:t>void</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close</a:t>
            </a:r>
            <a:r>
              <a:rPr lang="it-IT" sz="1400" b="1" dirty="0">
                <a:solidFill>
                  <a:schemeClr val="accent2">
                    <a:lumMod val="75000"/>
                  </a:schemeClr>
                </a:solidFill>
                <a:latin typeface="Consolas" panose="020B0609020204030204" pitchFamily="49" charset="0"/>
              </a:rPr>
              <a:t>() { // </a:t>
            </a:r>
            <a:r>
              <a:rPr lang="it-IT" sz="1400" b="1" dirty="0" err="1">
                <a:solidFill>
                  <a:schemeClr val="accent2">
                    <a:lumMod val="75000"/>
                  </a:schemeClr>
                </a:solidFill>
                <a:latin typeface="Consolas" panose="020B0609020204030204" pitchFamily="49" charset="0"/>
              </a:rPr>
              <a:t>nothing</a:t>
            </a:r>
            <a:r>
              <a:rPr lang="it-IT" sz="1400" b="1" dirty="0">
                <a:solidFill>
                  <a:schemeClr val="accent2">
                    <a:lumMod val="75000"/>
                  </a:schemeClr>
                </a:solidFill>
                <a:latin typeface="Consolas" panose="020B0609020204030204" pitchFamily="49" charset="0"/>
              </a:rPr>
              <a:t> to </a:t>
            </a:r>
            <a:r>
              <a:rPr lang="it-IT" sz="1400" b="1" dirty="0" err="1">
                <a:solidFill>
                  <a:schemeClr val="accent2">
                    <a:lumMod val="75000"/>
                  </a:schemeClr>
                </a:solidFill>
                <a:latin typeface="Consolas" panose="020B0609020204030204" pitchFamily="49" charset="0"/>
              </a:rPr>
              <a:t>close</a:t>
            </a:r>
            <a:endParaRPr lang="it-IT" sz="1400" b="1" dirty="0">
              <a:solidFill>
                <a:schemeClr val="accent2">
                  <a:lumMod val="75000"/>
                </a:schemeClr>
              </a:solidFill>
              <a:latin typeface="Consolas" panose="020B0609020204030204" pitchFamily="49" charset="0"/>
            </a:endParaRPr>
          </a:p>
          <a:p>
            <a:r>
              <a:rPr lang="it-IT" sz="1400" b="1" dirty="0">
                <a:solidFill>
                  <a:schemeClr val="accent2">
                    <a:lumMod val="75000"/>
                  </a:schemeClr>
                </a:solidFill>
                <a:latin typeface="Consolas" panose="020B0609020204030204" pitchFamily="49" charset="0"/>
              </a:rPr>
              <a:t>    }</a:t>
            </a:r>
          </a:p>
          <a:p>
            <a:r>
              <a:rPr lang="it-IT" sz="1400" b="1" dirty="0">
                <a:solidFill>
                  <a:schemeClr val="accent2">
                    <a:lumMod val="75000"/>
                  </a:schemeClr>
                </a:solidFill>
                <a:latin typeface="Consolas" panose="020B0609020204030204" pitchFamily="49" charset="0"/>
              </a:rPr>
              <a:t>}</a:t>
            </a:r>
          </a:p>
          <a:p>
            <a:pPr marL="342900" indent="-342900">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25465202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Custom Serializers</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configurazione di un producer con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CustomerSerializer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consentirà di definire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ProducerRecord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&lt;</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String</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Customer&gt; e di inviare i dati del cliente e di passare gli oggetti del cliente direttamente al produttore.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Questo esempio è piuttosto semplice e mostra quanto sia «debole» il codice; se, ad esempio, vi sono troppi clienti e nel mentre abbiamo cambiato l'ID cliente in Long, o se avessimo mai deciso di aggiungere un campo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startDate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al Cliente, avremo un serio problema nel mantenere la compatibilità tra vecchi e nuovi messaggi.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debug dei problemi di compatibilità tra diverse versioni di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serializzatori</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deserializzatori</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è piuttosto impegnativo: è necessario confrontare array di byte grezzi.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287578382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Custom Serializers</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 peggiorare le cose, se più team nella stessa azienda finiscono per scrivere i dati dei clienti su Kafka, dovranno tutti utilizzare gli stessi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serializzatori</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e modificare il codice allo stesso tempo.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Per questi motivi, si consiglia di utilizzare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serializzatori</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deserializzatori</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esistenti come JSON, Apache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Avro</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Thrift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Protobuf</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Nella slide seguenti descriveremo Apache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Avro</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e quindi mostreremo come serializzare i record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Avro</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e inviarli a Kafka.</a:t>
            </a:r>
          </a:p>
        </p:txBody>
      </p:sp>
    </p:spTree>
    <p:extLst>
      <p:ext uri="{BB962C8B-B14F-4D97-AF65-F5344CB8AC3E}">
        <p14:creationId xmlns:p14="http://schemas.microsoft.com/office/powerpoint/2010/main" val="10107191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477294"/>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A16407-1810-4467-903F-FCFE09AA8099}"/>
              </a:ext>
            </a:extLst>
          </p:cNvPr>
          <p:cNvSpPr txBox="1"/>
          <p:nvPr/>
        </p:nvSpPr>
        <p:spPr>
          <a:xfrm>
            <a:off x="0" y="559835"/>
            <a:ext cx="12192000" cy="646331"/>
          </a:xfrm>
          <a:prstGeom prst="rect">
            <a:avLst/>
          </a:prstGeom>
          <a:solidFill>
            <a:schemeClr val="tx1"/>
          </a:solidFill>
        </p:spPr>
        <p:txBody>
          <a:bodyPr wrap="square" rtlCol="0">
            <a:spAutoFit/>
          </a:bodyPr>
          <a:lstStyle/>
          <a:p>
            <a:pPr algn="ctr"/>
            <a:r>
              <a:rPr lang="it-IT" sz="3600" dirty="0">
                <a:solidFill>
                  <a:schemeClr val="bg1"/>
                </a:solidFill>
              </a:rPr>
              <a:t>UNIT</a:t>
            </a:r>
            <a:endParaRPr lang="en-GB" sz="3600" dirty="0">
              <a:solidFill>
                <a:schemeClr val="bg1"/>
              </a:solidFill>
            </a:endParaRPr>
          </a:p>
        </p:txBody>
      </p:sp>
      <p:sp>
        <p:nvSpPr>
          <p:cNvPr id="4" name="TextBox 3">
            <a:extLst>
              <a:ext uri="{FF2B5EF4-FFF2-40B4-BE49-F238E27FC236}">
                <a16:creationId xmlns:a16="http://schemas.microsoft.com/office/drawing/2014/main" id="{636739BF-A914-4793-A453-B00A45B517E4}"/>
              </a:ext>
            </a:extLst>
          </p:cNvPr>
          <p:cNvSpPr txBox="1"/>
          <p:nvPr/>
        </p:nvSpPr>
        <p:spPr>
          <a:xfrm>
            <a:off x="0" y="2979576"/>
            <a:ext cx="12192000" cy="646331"/>
          </a:xfrm>
          <a:prstGeom prst="rect">
            <a:avLst/>
          </a:prstGeom>
          <a:noFill/>
        </p:spPr>
        <p:txBody>
          <a:bodyPr wrap="square" rtlCol="0">
            <a:spAutoFit/>
          </a:bodyPr>
          <a:lstStyle/>
          <a:p>
            <a:pPr algn="ctr"/>
            <a:r>
              <a:rPr lang="it-IT" sz="3600" dirty="0" err="1">
                <a:solidFill>
                  <a:schemeClr val="bg1"/>
                </a:solidFill>
              </a:rPr>
              <a:t>Serializing</a:t>
            </a:r>
            <a:r>
              <a:rPr lang="it-IT" sz="3600" dirty="0">
                <a:solidFill>
                  <a:schemeClr val="bg1"/>
                </a:solidFill>
              </a:rPr>
              <a:t> Using Apache </a:t>
            </a:r>
            <a:r>
              <a:rPr lang="it-IT" sz="3600" dirty="0" err="1">
                <a:solidFill>
                  <a:schemeClr val="bg1"/>
                </a:solidFill>
              </a:rPr>
              <a:t>Avro</a:t>
            </a:r>
            <a:endParaRPr lang="en-GB" sz="3600" dirty="0">
              <a:solidFill>
                <a:schemeClr val="bg1"/>
              </a:solidFill>
            </a:endParaRPr>
          </a:p>
        </p:txBody>
      </p:sp>
    </p:spTree>
    <p:extLst>
      <p:ext uri="{BB962C8B-B14F-4D97-AF65-F5344CB8AC3E}">
        <p14:creationId xmlns:p14="http://schemas.microsoft.com/office/powerpoint/2010/main" val="29719443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Serializing Using Apache Avro</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Apache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Avro</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è un formato di serializzazione dei dati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language-neutral</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Il progetto è stato creato da Doug Cutting per fornire un modo per condividere file di dati con alta numerosità di utenti in accesso.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 dati di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Avro</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sono descritti in uno schema «</a:t>
            </a:r>
            <a:r>
              <a:rPr lang="en-GB"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language-independent”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Lo schema è generalmente descritto in JSON e la serializzazione è di solito su file binari, sebbene sia supportata anche la serializzazione su JSON.</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Avro</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presume che lo schema sia presente durante la lettura e la scrittura di file, generalmente incorporando lo schema nei file stessi.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Una delle funzionalità più interessanti di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Avro</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e ciò che lo rende idoneo all'uso in un sistema di messaggistica come Kafka, è che quando l'applicazione che scrive messaggi passa a un nuovo schema, le applicazioni che leggono i dati possono continuare a elaborare i messaggi senza richieste di cambiamento o aggiornamento.</a:t>
            </a:r>
          </a:p>
        </p:txBody>
      </p:sp>
    </p:spTree>
    <p:extLst>
      <p:ext uri="{BB962C8B-B14F-4D97-AF65-F5344CB8AC3E}">
        <p14:creationId xmlns:p14="http://schemas.microsoft.com/office/powerpoint/2010/main" val="5936996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Serializing Using Apache Avro</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en-GB"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Partiamo</a:t>
            </a:r>
            <a:r>
              <a:rPr lang="en-GB"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t>
            </a:r>
            <a:r>
              <a:rPr lang="en-GB"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dalla</a:t>
            </a:r>
            <a:r>
              <a:rPr lang="en-GB"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t>
            </a:r>
            <a:r>
              <a:rPr lang="en-GB"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seguente</a:t>
            </a:r>
            <a:r>
              <a:rPr lang="en-GB"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t>
            </a:r>
            <a:r>
              <a:rPr lang="en-GB"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isola</a:t>
            </a:r>
            <a:r>
              <a:rPr lang="en-GB"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t>
            </a:r>
            <a:r>
              <a:rPr lang="en-GB"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dati</a:t>
            </a:r>
            <a:r>
              <a:rPr lang="en-GB"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JSON:</a:t>
            </a:r>
          </a:p>
          <a:p>
            <a:pPr algn="just"/>
            <a:endParaRPr lang="it-IT" sz="1400" b="1" dirty="0">
              <a:solidFill>
                <a:schemeClr val="accent2">
                  <a:lumMod val="75000"/>
                </a:schemeClr>
              </a:solidFill>
              <a:latin typeface="Consolas" panose="020B0609020204030204" pitchFamily="49" charset="0"/>
            </a:endParaRPr>
          </a:p>
          <a:p>
            <a:pPr algn="just"/>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namespace</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customerManagement.avro</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type</a:t>
            </a:r>
            <a:r>
              <a:rPr lang="it-IT" sz="1400" b="1" dirty="0">
                <a:solidFill>
                  <a:schemeClr val="accent2">
                    <a:lumMod val="75000"/>
                  </a:schemeClr>
                </a:solidFill>
                <a:latin typeface="Consolas" panose="020B0609020204030204" pitchFamily="49" charset="0"/>
              </a:rPr>
              <a:t>": "record",</a:t>
            </a:r>
          </a:p>
          <a:p>
            <a:pPr algn="just"/>
            <a:r>
              <a:rPr lang="it-IT" sz="1400" b="1" dirty="0">
                <a:solidFill>
                  <a:schemeClr val="accent2">
                    <a:lumMod val="75000"/>
                  </a:schemeClr>
                </a:solidFill>
                <a:latin typeface="Consolas" panose="020B0609020204030204" pitchFamily="49" charset="0"/>
              </a:rPr>
              <a:t>    "name": "Customer",</a:t>
            </a:r>
          </a:p>
          <a:p>
            <a:pPr algn="just"/>
            <a:r>
              <a:rPr lang="it-IT" sz="1400" b="1" dirty="0">
                <a:solidFill>
                  <a:schemeClr val="accent2">
                    <a:lumMod val="75000"/>
                  </a:schemeClr>
                </a:solidFill>
                <a:latin typeface="Consolas" panose="020B0609020204030204" pitchFamily="49" charset="0"/>
              </a:rPr>
              <a:t>    "fields": [{</a:t>
            </a:r>
          </a:p>
          <a:p>
            <a:pPr algn="just"/>
            <a:r>
              <a:rPr lang="it-IT" sz="1400" b="1" dirty="0">
                <a:solidFill>
                  <a:schemeClr val="accent2">
                    <a:lumMod val="75000"/>
                  </a:schemeClr>
                </a:solidFill>
                <a:latin typeface="Consolas" panose="020B0609020204030204" pitchFamily="49" charset="0"/>
              </a:rPr>
              <a:t>            "name": "id",</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type</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int</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 {</a:t>
            </a:r>
          </a:p>
          <a:p>
            <a:pPr algn="just"/>
            <a:r>
              <a:rPr lang="it-IT" sz="1400" b="1" dirty="0">
                <a:solidFill>
                  <a:schemeClr val="accent2">
                    <a:lumMod val="75000"/>
                  </a:schemeClr>
                </a:solidFill>
                <a:latin typeface="Consolas" panose="020B0609020204030204" pitchFamily="49" charset="0"/>
              </a:rPr>
              <a:t>            "name": "name",</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type</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 {</a:t>
            </a:r>
          </a:p>
          <a:p>
            <a:pPr algn="just"/>
            <a:r>
              <a:rPr lang="it-IT" sz="1400" b="1" dirty="0">
                <a:solidFill>
                  <a:schemeClr val="accent2">
                    <a:lumMod val="75000"/>
                  </a:schemeClr>
                </a:solidFill>
                <a:latin typeface="Consolas" panose="020B0609020204030204" pitchFamily="49" charset="0"/>
              </a:rPr>
              <a:t>            "name"   : "</a:t>
            </a:r>
            <a:r>
              <a:rPr lang="it-IT" sz="1400" b="1" dirty="0" err="1">
                <a:solidFill>
                  <a:schemeClr val="accent2">
                    <a:lumMod val="75000"/>
                  </a:schemeClr>
                </a:solidFill>
                <a:latin typeface="Consolas" panose="020B0609020204030204" pitchFamily="49" charset="0"/>
              </a:rPr>
              <a:t>faxNumber</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type</a:t>
            </a:r>
            <a:r>
              <a:rPr lang="it-IT" sz="1400" b="1" dirty="0">
                <a:solidFill>
                  <a:schemeClr val="accent2">
                    <a:lumMod val="75000"/>
                  </a:schemeClr>
                </a:solidFill>
                <a:latin typeface="Consolas" panose="020B0609020204030204" pitchFamily="49" charset="0"/>
              </a:rPr>
              <a:t>"   : ["</a:t>
            </a:r>
            <a:r>
              <a:rPr lang="it-IT" sz="1400" b="1" dirty="0" err="1">
                <a:solidFill>
                  <a:schemeClr val="accent2">
                    <a:lumMod val="75000"/>
                  </a:schemeClr>
                </a:solidFill>
                <a:latin typeface="Consolas" panose="020B0609020204030204" pitchFamily="49" charset="0"/>
              </a:rPr>
              <a:t>null</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"default": "</a:t>
            </a:r>
            <a:r>
              <a:rPr lang="it-IT" sz="1400" b="1" dirty="0" err="1">
                <a:solidFill>
                  <a:schemeClr val="accent2">
                    <a:lumMod val="75000"/>
                  </a:schemeClr>
                </a:solidFill>
                <a:latin typeface="Consolas" panose="020B0609020204030204" pitchFamily="49" charset="0"/>
              </a:rPr>
              <a:t>null</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a:t>
            </a:r>
          </a:p>
          <a:p>
            <a:pPr algn="just"/>
            <a:endParaRPr lang="it-IT" sz="1400" b="1" dirty="0">
              <a:solidFill>
                <a:schemeClr val="accent2">
                  <a:lumMod val="75000"/>
                </a:schemeClr>
              </a:solidFill>
              <a:latin typeface="Consolas" panose="020B0609020204030204" pitchFamily="49" charset="0"/>
            </a:endParaRPr>
          </a:p>
          <a:p>
            <a:pPr marL="342900" indent="-34290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 campi id e name sono obbligatori, mentre il numero di fax è facoltativo e il valore predefinito è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null</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algn="just"/>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2757765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Producer Overview</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Questi diversi casi d'uso implicano anche requisiti diversi: </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Ogni messaggio è critico o possiamo tollerare la perdita di messaggi?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Accettiamo la duplicazione accidentale di messaggi?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Esistono requisiti di latenza o throughput rigorosi che dobbiamo supportare?</a:t>
            </a:r>
          </a:p>
        </p:txBody>
      </p:sp>
    </p:spTree>
    <p:extLst>
      <p:ext uri="{BB962C8B-B14F-4D97-AF65-F5344CB8AC3E}">
        <p14:creationId xmlns:p14="http://schemas.microsoft.com/office/powerpoint/2010/main" val="250030101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Serializing Using Apache Avro</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Supponiamo di aver utilizzato questo schema per alcuni mesi e generato alcuni terabyte di dati in questo formato.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Supponiamo ora che decidiamo che nella nuova versione aggiorneremo al ventunesimo secolo e non includeremo più un campo di numero di fax e utilizzeremo invece un campo di posta elettronica.</a:t>
            </a:r>
          </a:p>
          <a:p>
            <a:pPr algn="just"/>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namespace</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customerManagement.avro</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type</a:t>
            </a:r>
            <a:r>
              <a:rPr lang="it-IT" sz="1400" b="1" dirty="0">
                <a:solidFill>
                  <a:schemeClr val="accent2">
                    <a:lumMod val="75000"/>
                  </a:schemeClr>
                </a:solidFill>
                <a:latin typeface="Consolas" panose="020B0609020204030204" pitchFamily="49" charset="0"/>
              </a:rPr>
              <a:t>": "record",</a:t>
            </a:r>
          </a:p>
          <a:p>
            <a:pPr algn="just"/>
            <a:r>
              <a:rPr lang="it-IT" sz="1400" b="1" dirty="0">
                <a:solidFill>
                  <a:schemeClr val="accent2">
                    <a:lumMod val="75000"/>
                  </a:schemeClr>
                </a:solidFill>
                <a:latin typeface="Consolas" panose="020B0609020204030204" pitchFamily="49" charset="0"/>
              </a:rPr>
              <a:t>    "name": "Customer",</a:t>
            </a:r>
          </a:p>
          <a:p>
            <a:pPr algn="just"/>
            <a:r>
              <a:rPr lang="it-IT" sz="1400" b="1" dirty="0">
                <a:solidFill>
                  <a:schemeClr val="accent2">
                    <a:lumMod val="75000"/>
                  </a:schemeClr>
                </a:solidFill>
                <a:latin typeface="Consolas" panose="020B0609020204030204" pitchFamily="49" charset="0"/>
              </a:rPr>
              <a:t>    "fields": [{</a:t>
            </a:r>
          </a:p>
          <a:p>
            <a:pPr algn="just"/>
            <a:r>
              <a:rPr lang="it-IT" sz="1400" b="1" dirty="0">
                <a:solidFill>
                  <a:schemeClr val="accent2">
                    <a:lumMod val="75000"/>
                  </a:schemeClr>
                </a:solidFill>
                <a:latin typeface="Consolas" panose="020B0609020204030204" pitchFamily="49" charset="0"/>
              </a:rPr>
              <a:t>            "name": "id",</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type</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int</a:t>
            </a:r>
            <a:r>
              <a:rPr lang="it-IT" sz="1400" b="1" dirty="0">
                <a:solidFill>
                  <a:schemeClr val="accent2">
                    <a:lumMod val="75000"/>
                  </a:schemeClr>
                </a:solidFill>
                <a:latin typeface="Consolas" panose="020B0609020204030204" pitchFamily="49" charset="0"/>
              </a:rPr>
              <a:t>"      }, {</a:t>
            </a:r>
          </a:p>
          <a:p>
            <a:pPr algn="just"/>
            <a:r>
              <a:rPr lang="it-IT" sz="1400" b="1" dirty="0">
                <a:solidFill>
                  <a:schemeClr val="accent2">
                    <a:lumMod val="75000"/>
                  </a:schemeClr>
                </a:solidFill>
                <a:latin typeface="Consolas" panose="020B0609020204030204" pitchFamily="49" charset="0"/>
              </a:rPr>
              <a:t>            "name": "name",</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type</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   }, {</a:t>
            </a:r>
          </a:p>
          <a:p>
            <a:pPr algn="just"/>
            <a:r>
              <a:rPr lang="it-IT" sz="1400" b="1" dirty="0">
                <a:solidFill>
                  <a:schemeClr val="accent2">
                    <a:lumMod val="75000"/>
                  </a:schemeClr>
                </a:solidFill>
                <a:latin typeface="Consolas" panose="020B0609020204030204" pitchFamily="49" charset="0"/>
              </a:rPr>
              <a:t>            "name": "email",</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type</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null</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"default": "</a:t>
            </a:r>
            <a:r>
              <a:rPr lang="it-IT" sz="1400" b="1" dirty="0" err="1">
                <a:solidFill>
                  <a:schemeClr val="accent2">
                    <a:lumMod val="75000"/>
                  </a:schemeClr>
                </a:solidFill>
                <a:latin typeface="Consolas" panose="020B0609020204030204" pitchFamily="49" charset="0"/>
              </a:rPr>
              <a:t>null</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350141182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Serializing Using Apache Avro</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Ora, dopo l'aggiornamento alla nuova versione, i vecchi record conterranno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faxNumber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e i nuovi record conterranno "e-mail".</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 molte organizzazioni, gli aggiornamenti vengono eseguiti lentamente e per molti mesi.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Pertanto dobbiamo considerare come le applicazioni di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pre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-aggiornamento che utilizzano ancora i numeri di fax e le applicazioni di post-aggiornamento che utilizzano la posta elettronica saranno in grado di gestire tutti gli eventi in Kafka.</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Name () 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getId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 continueranno a funzionare senza alcuna modifica, ma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getFaxNumber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 restituirà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null</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poiché il messaggio non conterrà un numero di fax.</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Supponiamo ora di aggiornare la nostra applicazione di lettura e che non abbia più il metodo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getFaxNumber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 ma piuttosto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getEmail</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t>
            </a:r>
          </a:p>
        </p:txBody>
      </p:sp>
    </p:spTree>
    <p:extLst>
      <p:ext uri="{BB962C8B-B14F-4D97-AF65-F5344CB8AC3E}">
        <p14:creationId xmlns:p14="http://schemas.microsoft.com/office/powerpoint/2010/main" val="203859503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Serializing Using Apache Avro</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incontra un messaggio scritto con il vecchio schema,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getEmail</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 restituirà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null</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perché i messaggi più vecchi non contengono un indirizzo e-mail.</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Questo esempio illustra i vantaggi dell'utilizzo di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Avro</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anche se abbiamo modificato lo schema nei messaggi senza modificare tutte le applicazioni che leggono i dati, non ci saranno eccezioni o errori di interruzione e non saranno necessari costosi aggiornamenti dei dati esistenti.</a:t>
            </a:r>
          </a:p>
        </p:txBody>
      </p:sp>
    </p:spTree>
    <p:extLst>
      <p:ext uri="{BB962C8B-B14F-4D97-AF65-F5344CB8AC3E}">
        <p14:creationId xmlns:p14="http://schemas.microsoft.com/office/powerpoint/2010/main" val="142077588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Uso degli </a:t>
            </a:r>
            <a:r>
              <a:rPr lang="it-IT" dirty="0" err="1"/>
              <a:t>Avro</a:t>
            </a:r>
            <a:r>
              <a:rPr lang="it-IT" dirty="0"/>
              <a:t> Records con Kafka</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Tuttavia, ci sono due avvertenze in questo scenario: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Lo schema utilizzato per la scrittura dei dati e lo schema previsto dall'applicazione di lettura devono essere compatibili. La documentazione di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Avro</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include regole di compatibilità.</a:t>
            </a:r>
          </a:p>
          <a:p>
            <a:pPr lvl="1" algn="just"/>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t>
            </a:r>
            <a:r>
              <a:rPr lang="en-GB" sz="2400" dirty="0">
                <a:hlinkClick r:id="rId3"/>
              </a:rPr>
              <a:t>https://avro.apache.org/docs/1.7.7/spec.html#Schema+Resolution</a:t>
            </a:r>
            <a:r>
              <a:rPr lang="en-GB" sz="2400" dirty="0"/>
              <a:t>)</a:t>
            </a: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742950" lvl="1"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deserializzatore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dovrà accedere allo schema utilizzato durante la scrittura dei dati, anche quando è diverso dallo schema previsto dall'applicazione che accede ai dati. Nei file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Avro</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lo schema di scrittura è incluso nel file stesso, ma esiste un modo migliore di gestirlo per i messaggi di Kafka.</a:t>
            </a:r>
          </a:p>
        </p:txBody>
      </p:sp>
    </p:spTree>
    <p:extLst>
      <p:ext uri="{BB962C8B-B14F-4D97-AF65-F5344CB8AC3E}">
        <p14:creationId xmlns:p14="http://schemas.microsoft.com/office/powerpoint/2010/main" val="420332349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477294"/>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A16407-1810-4467-903F-FCFE09AA8099}"/>
              </a:ext>
            </a:extLst>
          </p:cNvPr>
          <p:cNvSpPr txBox="1"/>
          <p:nvPr/>
        </p:nvSpPr>
        <p:spPr>
          <a:xfrm>
            <a:off x="0" y="559835"/>
            <a:ext cx="12192000" cy="646331"/>
          </a:xfrm>
          <a:prstGeom prst="rect">
            <a:avLst/>
          </a:prstGeom>
          <a:solidFill>
            <a:schemeClr val="tx1"/>
          </a:solidFill>
        </p:spPr>
        <p:txBody>
          <a:bodyPr wrap="square" rtlCol="0">
            <a:spAutoFit/>
          </a:bodyPr>
          <a:lstStyle/>
          <a:p>
            <a:pPr algn="ctr"/>
            <a:r>
              <a:rPr lang="it-IT" sz="3600" dirty="0">
                <a:solidFill>
                  <a:schemeClr val="bg1"/>
                </a:solidFill>
              </a:rPr>
              <a:t>UNIT</a:t>
            </a:r>
            <a:endParaRPr lang="en-GB" sz="3600" dirty="0">
              <a:solidFill>
                <a:schemeClr val="bg1"/>
              </a:solidFill>
            </a:endParaRPr>
          </a:p>
        </p:txBody>
      </p:sp>
      <p:sp>
        <p:nvSpPr>
          <p:cNvPr id="4" name="TextBox 3">
            <a:extLst>
              <a:ext uri="{FF2B5EF4-FFF2-40B4-BE49-F238E27FC236}">
                <a16:creationId xmlns:a16="http://schemas.microsoft.com/office/drawing/2014/main" id="{636739BF-A914-4793-A453-B00A45B517E4}"/>
              </a:ext>
            </a:extLst>
          </p:cNvPr>
          <p:cNvSpPr txBox="1"/>
          <p:nvPr/>
        </p:nvSpPr>
        <p:spPr>
          <a:xfrm>
            <a:off x="0" y="2979576"/>
            <a:ext cx="12192000" cy="646331"/>
          </a:xfrm>
          <a:prstGeom prst="rect">
            <a:avLst/>
          </a:prstGeom>
          <a:noFill/>
        </p:spPr>
        <p:txBody>
          <a:bodyPr wrap="square" rtlCol="0">
            <a:spAutoFit/>
          </a:bodyPr>
          <a:lstStyle/>
          <a:p>
            <a:pPr algn="ctr"/>
            <a:r>
              <a:rPr lang="en-GB" sz="3600" dirty="0" err="1">
                <a:solidFill>
                  <a:schemeClr val="bg1"/>
                </a:solidFill>
              </a:rPr>
              <a:t>Uso</a:t>
            </a:r>
            <a:r>
              <a:rPr lang="en-GB" sz="3600" dirty="0">
                <a:solidFill>
                  <a:schemeClr val="bg1"/>
                </a:solidFill>
              </a:rPr>
              <a:t> </a:t>
            </a:r>
            <a:r>
              <a:rPr lang="en-GB" sz="3600" dirty="0" err="1">
                <a:solidFill>
                  <a:schemeClr val="bg1"/>
                </a:solidFill>
              </a:rPr>
              <a:t>degli</a:t>
            </a:r>
            <a:r>
              <a:rPr lang="en-GB" sz="3600" dirty="0">
                <a:solidFill>
                  <a:schemeClr val="bg1"/>
                </a:solidFill>
              </a:rPr>
              <a:t> Avro Records con Kafka</a:t>
            </a:r>
          </a:p>
        </p:txBody>
      </p:sp>
    </p:spTree>
    <p:extLst>
      <p:ext uri="{BB962C8B-B14F-4D97-AF65-F5344CB8AC3E}">
        <p14:creationId xmlns:p14="http://schemas.microsoft.com/office/powerpoint/2010/main" val="284575423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Uso degli </a:t>
            </a:r>
            <a:r>
              <a:rPr lang="it-IT" dirty="0" err="1"/>
              <a:t>Avro</a:t>
            </a:r>
            <a:r>
              <a:rPr lang="it-IT" dirty="0"/>
              <a:t> Records con Kafka</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 differenza dei file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Avro</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in cui la memorizzazione dell'intero schema nel file di dati è associata a un sovraccarico abbastanza ragionevole, la memorizzazione dell'intero schema in ciascun record di solito supera il doppio della dimensione del record.</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Tuttavia,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Avro</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richiede ancora che l'intero schema sia presente durante la lettura del record, quindi è necessario locare lo schema altrove.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Per raggiungere questo obiettivo, seguiamo un modello di architettura comune e utilizziamo un «Schema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Registry</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Lo «Schema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Registry</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non fa parte di Apache Kafka ma vi sono diverse opzioni open source tra cui scegliere ma si consiglia di utilizzar lo «Schema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Registry</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Confluet</a:t>
            </a: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86136434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Uso degli </a:t>
            </a:r>
            <a:r>
              <a:rPr lang="it-IT" dirty="0" err="1"/>
              <a:t>Avro</a:t>
            </a:r>
            <a:r>
              <a:rPr lang="it-IT" dirty="0"/>
              <a:t> Records con Kafka</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È possibile trovare il codice su GitHub oppure installarlo come parte della piattaforma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Confluent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algn="just"/>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t>
            </a:r>
            <a:r>
              <a:rPr lang="en-GB" sz="2400" dirty="0">
                <a:hlinkClick r:id="rId3"/>
              </a:rPr>
              <a:t>https://github.com/confluentinc/schema-registry</a:t>
            </a:r>
            <a:r>
              <a:rPr lang="en-GB" sz="2400" dirty="0"/>
              <a:t>)</a:t>
            </a: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si decide di utilizzare uno «Schema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Registry</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si consiglia di controllare e studiare la relativa documentazione.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L'idea è di memorizzare tutti gli schemi utilizzati per scrivere i dati su Kafka nel registro.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Quindi memorizziamo semplicemente l'identificatore per lo schema nel record che produciamo su Kafka.</a:t>
            </a:r>
          </a:p>
        </p:txBody>
      </p:sp>
    </p:spTree>
    <p:extLst>
      <p:ext uri="{BB962C8B-B14F-4D97-AF65-F5344CB8AC3E}">
        <p14:creationId xmlns:p14="http://schemas.microsoft.com/office/powerpoint/2010/main" val="208839186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Uso degli </a:t>
            </a:r>
            <a:r>
              <a:rPr lang="it-IT" dirty="0" err="1"/>
              <a:t>Avro</a:t>
            </a:r>
            <a:r>
              <a:rPr lang="it-IT" dirty="0"/>
              <a:t> Records con Kafka</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 consumer possono quindi utilizzare l'identificatore per estrarre il record dal registro dello schema e deserializzare i dati.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chiave è che tutto questo lavoro - la memorizzazione dello schema nel registro e il pull up quando richiesto - viene eseguito nei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serializzatori</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e nei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deserializzatori</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codice che produce dati per Kafka utilizza semplicemente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serializzatore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Avro</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proprio come farebbe con qualsiasi altro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serializzatore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Per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Avro</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consultare la relativa documentazione.</a:t>
            </a:r>
          </a:p>
          <a:p>
            <a:pPr algn="just"/>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t>
            </a:r>
            <a:r>
              <a:rPr lang="en-GB" sz="2400" dirty="0">
                <a:hlinkClick r:id="rId3"/>
              </a:rPr>
              <a:t>http://avro.apache.org/docs/current/</a:t>
            </a:r>
            <a:r>
              <a:rPr lang="en-GB" sz="2400" dirty="0"/>
              <a:t>)</a:t>
            </a: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194195704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Flow diagram of serialization and deserialization of Avro records</a:t>
            </a:r>
          </a:p>
        </p:txBody>
      </p:sp>
      <p:pic>
        <p:nvPicPr>
          <p:cNvPr id="5" name="Picture 4">
            <a:extLst>
              <a:ext uri="{FF2B5EF4-FFF2-40B4-BE49-F238E27FC236}">
                <a16:creationId xmlns:a16="http://schemas.microsoft.com/office/drawing/2014/main" id="{88BA334E-514F-467D-966C-CFFE6DF3B13B}"/>
              </a:ext>
            </a:extLst>
          </p:cNvPr>
          <p:cNvPicPr>
            <a:picLocks noChangeAspect="1"/>
          </p:cNvPicPr>
          <p:nvPr/>
        </p:nvPicPr>
        <p:blipFill>
          <a:blip r:embed="rId3"/>
          <a:stretch>
            <a:fillRect/>
          </a:stretch>
        </p:blipFill>
        <p:spPr>
          <a:xfrm>
            <a:off x="1366837" y="1071562"/>
            <a:ext cx="9458325" cy="4714875"/>
          </a:xfrm>
          <a:prstGeom prst="rect">
            <a:avLst/>
          </a:prstGeom>
        </p:spPr>
      </p:pic>
    </p:spTree>
    <p:extLst>
      <p:ext uri="{BB962C8B-B14F-4D97-AF65-F5344CB8AC3E}">
        <p14:creationId xmlns:p14="http://schemas.microsoft.com/office/powerpoint/2010/main" val="195200582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Uso degli </a:t>
            </a:r>
            <a:r>
              <a:rPr lang="it-IT" dirty="0" err="1"/>
              <a:t>Avro</a:t>
            </a:r>
            <a:r>
              <a:rPr lang="it-IT" dirty="0"/>
              <a:t> Records con Kafka</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algn="just"/>
            <a:r>
              <a:rPr lang="it-IT" sz="1400" b="1" dirty="0" err="1">
                <a:solidFill>
                  <a:schemeClr val="accent2">
                    <a:lumMod val="75000"/>
                  </a:schemeClr>
                </a:solidFill>
                <a:latin typeface="Consolas" panose="020B0609020204030204" pitchFamily="49" charset="0"/>
              </a:rPr>
              <a:t>Properties</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props</a:t>
            </a:r>
            <a:r>
              <a:rPr lang="it-IT" sz="1400" b="1" dirty="0">
                <a:solidFill>
                  <a:schemeClr val="accent2">
                    <a:lumMod val="75000"/>
                  </a:schemeClr>
                </a:solidFill>
                <a:latin typeface="Consolas" panose="020B0609020204030204" pitchFamily="49" charset="0"/>
              </a:rPr>
              <a:t> = new </a:t>
            </a:r>
            <a:r>
              <a:rPr lang="it-IT" sz="1400" b="1" dirty="0" err="1">
                <a:solidFill>
                  <a:schemeClr val="accent2">
                    <a:lumMod val="75000"/>
                  </a:schemeClr>
                </a:solidFill>
                <a:latin typeface="Consolas" panose="020B0609020204030204" pitchFamily="49" charset="0"/>
              </a:rPr>
              <a:t>Properties</a:t>
            </a:r>
            <a:r>
              <a:rPr lang="it-IT" sz="1400" b="1" dirty="0">
                <a:solidFill>
                  <a:schemeClr val="accent2">
                    <a:lumMod val="75000"/>
                  </a:schemeClr>
                </a:solidFill>
                <a:latin typeface="Consolas" panose="020B0609020204030204" pitchFamily="49" charset="0"/>
              </a:rPr>
              <a:t>();</a:t>
            </a:r>
          </a:p>
          <a:p>
            <a:pPr algn="just"/>
            <a:r>
              <a:rPr lang="it-IT" sz="1400" b="1" dirty="0" err="1">
                <a:solidFill>
                  <a:schemeClr val="accent2">
                    <a:lumMod val="75000"/>
                  </a:schemeClr>
                </a:solidFill>
                <a:latin typeface="Consolas" panose="020B0609020204030204" pitchFamily="49" charset="0"/>
              </a:rPr>
              <a:t>props.put</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bootstrap.servers</a:t>
            </a:r>
            <a:r>
              <a:rPr lang="it-IT" sz="1400" b="1" dirty="0">
                <a:solidFill>
                  <a:schemeClr val="accent2">
                    <a:lumMod val="75000"/>
                  </a:schemeClr>
                </a:solidFill>
                <a:latin typeface="Consolas" panose="020B0609020204030204" pitchFamily="49" charset="0"/>
              </a:rPr>
              <a:t>", "localhost:9092");</a:t>
            </a:r>
          </a:p>
          <a:p>
            <a:pPr algn="just"/>
            <a:r>
              <a:rPr lang="it-IT" sz="1400" b="1" dirty="0" err="1">
                <a:solidFill>
                  <a:schemeClr val="accent2">
                    <a:lumMod val="75000"/>
                  </a:schemeClr>
                </a:solidFill>
                <a:latin typeface="Consolas" panose="020B0609020204030204" pitchFamily="49" charset="0"/>
              </a:rPr>
              <a:t>props.put</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key.serializer</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io.confluent.kafka.serializers.KafkaAvroSerializer</a:t>
            </a:r>
            <a:r>
              <a:rPr lang="it-IT" sz="1400" b="1" dirty="0">
                <a:solidFill>
                  <a:schemeClr val="accent2">
                    <a:lumMod val="75000"/>
                  </a:schemeClr>
                </a:solidFill>
                <a:latin typeface="Consolas" panose="020B0609020204030204" pitchFamily="49" charset="0"/>
              </a:rPr>
              <a:t>");</a:t>
            </a:r>
          </a:p>
          <a:p>
            <a:pPr algn="just"/>
            <a:r>
              <a:rPr lang="it-IT" sz="1400" b="1" dirty="0" err="1">
                <a:solidFill>
                  <a:schemeClr val="accent2">
                    <a:lumMod val="75000"/>
                  </a:schemeClr>
                </a:solidFill>
                <a:latin typeface="Consolas" panose="020B0609020204030204" pitchFamily="49" charset="0"/>
              </a:rPr>
              <a:t>props.put</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value.serializer</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io.confluent.kafka.serializers.KafkaAvroSerializer</a:t>
            </a:r>
            <a:r>
              <a:rPr lang="it-IT" sz="1400" b="1" dirty="0">
                <a:solidFill>
                  <a:schemeClr val="accent2">
                    <a:lumMod val="75000"/>
                  </a:schemeClr>
                </a:solidFill>
                <a:latin typeface="Consolas" panose="020B0609020204030204" pitchFamily="49" charset="0"/>
              </a:rPr>
              <a:t>");</a:t>
            </a:r>
          </a:p>
          <a:p>
            <a:pPr algn="just"/>
            <a:r>
              <a:rPr lang="it-IT" sz="1400" b="1" dirty="0" err="1">
                <a:solidFill>
                  <a:schemeClr val="accent2">
                    <a:lumMod val="75000"/>
                  </a:schemeClr>
                </a:solidFill>
                <a:latin typeface="Consolas" panose="020B0609020204030204" pitchFamily="49" charset="0"/>
              </a:rPr>
              <a:t>props.put</a:t>
            </a:r>
            <a:r>
              <a:rPr lang="it-IT" sz="1400" b="1" dirty="0">
                <a:solidFill>
                  <a:schemeClr val="accent2">
                    <a:lumMod val="75000"/>
                  </a:schemeClr>
                </a:solidFill>
                <a:latin typeface="Consolas" panose="020B0609020204030204" pitchFamily="49" charset="0"/>
              </a:rPr>
              <a:t>("schema.registry.url", </a:t>
            </a:r>
            <a:r>
              <a:rPr lang="it-IT" sz="1400" b="1" dirty="0" err="1">
                <a:solidFill>
                  <a:schemeClr val="accent2">
                    <a:lumMod val="75000"/>
                  </a:schemeClr>
                </a:solidFill>
                <a:latin typeface="Consolas" panose="020B0609020204030204" pitchFamily="49" charset="0"/>
              </a:rPr>
              <a:t>schemaUrl</a:t>
            </a:r>
            <a:r>
              <a:rPr lang="it-IT" sz="1400" b="1" dirty="0">
                <a:solidFill>
                  <a:schemeClr val="accent2">
                    <a:lumMod val="75000"/>
                  </a:schemeClr>
                </a:solidFill>
                <a:latin typeface="Consolas" panose="020B0609020204030204" pitchFamily="49" charset="0"/>
              </a:rPr>
              <a:t>);</a:t>
            </a:r>
          </a:p>
          <a:p>
            <a:pPr algn="just"/>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topic</a:t>
            </a:r>
            <a:r>
              <a:rPr lang="it-IT" sz="1400" b="1" dirty="0">
                <a:solidFill>
                  <a:schemeClr val="accent2">
                    <a:lumMod val="75000"/>
                  </a:schemeClr>
                </a:solidFill>
                <a:latin typeface="Consolas" panose="020B0609020204030204" pitchFamily="49" charset="0"/>
              </a:rPr>
              <a:t> = "</a:t>
            </a:r>
            <a:r>
              <a:rPr lang="it-IT" sz="1400" b="1" dirty="0" err="1">
                <a:solidFill>
                  <a:schemeClr val="accent2">
                    <a:lumMod val="75000"/>
                  </a:schemeClr>
                </a:solidFill>
                <a:latin typeface="Consolas" panose="020B0609020204030204" pitchFamily="49" charset="0"/>
              </a:rPr>
              <a:t>customerContacts</a:t>
            </a:r>
            <a:r>
              <a:rPr lang="it-IT" sz="1400" b="1" dirty="0">
                <a:solidFill>
                  <a:schemeClr val="accent2">
                    <a:lumMod val="75000"/>
                  </a:schemeClr>
                </a:solidFill>
                <a:latin typeface="Consolas" panose="020B0609020204030204" pitchFamily="49" charset="0"/>
              </a:rPr>
              <a:t>";</a:t>
            </a:r>
          </a:p>
          <a:p>
            <a:pPr algn="just"/>
            <a:r>
              <a:rPr lang="it-IT" sz="1400" b="1" dirty="0" err="1">
                <a:solidFill>
                  <a:schemeClr val="accent2">
                    <a:lumMod val="75000"/>
                  </a:schemeClr>
                </a:solidFill>
                <a:latin typeface="Consolas" panose="020B0609020204030204" pitchFamily="49" charset="0"/>
              </a:rPr>
              <a:t>int</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wait</a:t>
            </a:r>
            <a:r>
              <a:rPr lang="it-IT" sz="1400" b="1" dirty="0">
                <a:solidFill>
                  <a:schemeClr val="accent2">
                    <a:lumMod val="75000"/>
                  </a:schemeClr>
                </a:solidFill>
                <a:latin typeface="Consolas" panose="020B0609020204030204" pitchFamily="49" charset="0"/>
              </a:rPr>
              <a:t> = 500;</a:t>
            </a:r>
          </a:p>
          <a:p>
            <a:pPr algn="just"/>
            <a:r>
              <a:rPr lang="it-IT" sz="1400" b="1" dirty="0">
                <a:solidFill>
                  <a:schemeClr val="accent2">
                    <a:lumMod val="75000"/>
                  </a:schemeClr>
                </a:solidFill>
                <a:latin typeface="Consolas" panose="020B0609020204030204" pitchFamily="49" charset="0"/>
              </a:rPr>
              <a:t>Producer &lt; </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 Customer &gt; producer = new </a:t>
            </a:r>
            <a:r>
              <a:rPr lang="it-IT" sz="1400" b="1" dirty="0" err="1">
                <a:solidFill>
                  <a:schemeClr val="accent2">
                    <a:lumMod val="75000"/>
                  </a:schemeClr>
                </a:solidFill>
                <a:latin typeface="Consolas" panose="020B0609020204030204" pitchFamily="49" charset="0"/>
              </a:rPr>
              <a:t>KafkaProducer</a:t>
            </a:r>
            <a:r>
              <a:rPr lang="it-IT" sz="1400" b="1" dirty="0">
                <a:solidFill>
                  <a:schemeClr val="accent2">
                    <a:lumMod val="75000"/>
                  </a:schemeClr>
                </a:solidFill>
                <a:latin typeface="Consolas" panose="020B0609020204030204" pitchFamily="49" charset="0"/>
              </a:rPr>
              <a:t> &lt; </a:t>
            </a:r>
            <a:r>
              <a:rPr lang="it-IT" sz="1400" b="1" dirty="0" err="1">
                <a:solidFill>
                  <a:schemeClr val="accent2">
                    <a:lumMod val="75000"/>
                  </a:schemeClr>
                </a:solidFill>
                <a:latin typeface="Consolas" panose="020B0609020204030204" pitchFamily="49" charset="0"/>
              </a:rPr>
              <a:t>String,Customer</a:t>
            </a:r>
            <a:r>
              <a:rPr lang="it-IT" sz="1400" b="1" dirty="0">
                <a:solidFill>
                  <a:schemeClr val="accent2">
                    <a:lumMod val="75000"/>
                  </a:schemeClr>
                </a:solidFill>
                <a:latin typeface="Consolas" panose="020B0609020204030204" pitchFamily="49" charset="0"/>
              </a:rPr>
              <a:t> &gt; (</a:t>
            </a:r>
            <a:r>
              <a:rPr lang="it-IT" sz="1400" b="1" dirty="0" err="1">
                <a:solidFill>
                  <a:schemeClr val="accent2">
                    <a:lumMod val="75000"/>
                  </a:schemeClr>
                </a:solidFill>
                <a:latin typeface="Consolas" panose="020B0609020204030204" pitchFamily="49" charset="0"/>
              </a:rPr>
              <a:t>props</a:t>
            </a:r>
            <a:r>
              <a:rPr lang="it-IT" sz="1400" b="1" dirty="0">
                <a:solidFill>
                  <a:schemeClr val="accent2">
                    <a:lumMod val="75000"/>
                  </a:schemeClr>
                </a:solidFill>
                <a:latin typeface="Consolas" panose="020B0609020204030204" pitchFamily="49" charset="0"/>
              </a:rPr>
              <a:t>);</a:t>
            </a:r>
          </a:p>
          <a:p>
            <a:pPr algn="just"/>
            <a:r>
              <a:rPr lang="it-IT" sz="1400" b="1" dirty="0" err="1">
                <a:solidFill>
                  <a:schemeClr val="accent2">
                    <a:lumMod val="75000"/>
                  </a:schemeClr>
                </a:solidFill>
                <a:latin typeface="Consolas" panose="020B0609020204030204" pitchFamily="49" charset="0"/>
              </a:rPr>
              <a:t>while</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true</a:t>
            </a:r>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Customer </a:t>
            </a:r>
            <a:r>
              <a:rPr lang="it-IT" sz="1400" b="1" dirty="0" err="1">
                <a:solidFill>
                  <a:schemeClr val="accent2">
                    <a:lumMod val="75000"/>
                  </a:schemeClr>
                </a:solidFill>
                <a:latin typeface="Consolas" panose="020B0609020204030204" pitchFamily="49" charset="0"/>
              </a:rPr>
              <a:t>customer</a:t>
            </a:r>
            <a:r>
              <a:rPr lang="it-IT" sz="1400" b="1" dirty="0">
                <a:solidFill>
                  <a:schemeClr val="accent2">
                    <a:lumMod val="75000"/>
                  </a:schemeClr>
                </a:solidFill>
                <a:latin typeface="Consolas" panose="020B0609020204030204" pitchFamily="49" charset="0"/>
              </a:rPr>
              <a:t> = </a:t>
            </a:r>
            <a:r>
              <a:rPr lang="it-IT" sz="1400" b="1" dirty="0" err="1">
                <a:solidFill>
                  <a:schemeClr val="accent2">
                    <a:lumMod val="75000"/>
                  </a:schemeClr>
                </a:solidFill>
                <a:latin typeface="Consolas" panose="020B0609020204030204" pitchFamily="49" charset="0"/>
              </a:rPr>
              <a:t>CustomerGenerator.getNext</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System.out.println</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Generated</a:t>
            </a:r>
            <a:r>
              <a:rPr lang="it-IT" sz="1400" b="1" dirty="0">
                <a:solidFill>
                  <a:schemeClr val="accent2">
                    <a:lumMod val="75000"/>
                  </a:schemeClr>
                </a:solidFill>
                <a:latin typeface="Consolas" panose="020B0609020204030204" pitchFamily="49" charset="0"/>
              </a:rPr>
              <a:t> customer " +  </a:t>
            </a:r>
            <a:r>
              <a:rPr lang="it-IT" sz="1400" b="1" dirty="0" err="1">
                <a:solidFill>
                  <a:schemeClr val="accent2">
                    <a:lumMod val="75000"/>
                  </a:schemeClr>
                </a:solidFill>
                <a:latin typeface="Consolas" panose="020B0609020204030204" pitchFamily="49" charset="0"/>
              </a:rPr>
              <a:t>customer.toString</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ProducerRecord</a:t>
            </a:r>
            <a:r>
              <a:rPr lang="it-IT" sz="1400" b="1" dirty="0">
                <a:solidFill>
                  <a:schemeClr val="accent2">
                    <a:lumMod val="75000"/>
                  </a:schemeClr>
                </a:solidFill>
                <a:latin typeface="Consolas" panose="020B0609020204030204" pitchFamily="49" charset="0"/>
              </a:rPr>
              <a:t> &lt; </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Customer &gt; record = new </a:t>
            </a:r>
            <a:r>
              <a:rPr lang="it-IT" sz="1400" b="1" dirty="0" err="1">
                <a:solidFill>
                  <a:schemeClr val="accent2">
                    <a:lumMod val="75000"/>
                  </a:schemeClr>
                </a:solidFill>
                <a:latin typeface="Consolas" panose="020B0609020204030204" pitchFamily="49" charset="0"/>
              </a:rPr>
              <a:t>ProducerRecord</a:t>
            </a:r>
            <a:r>
              <a:rPr lang="it-IT" sz="1400" b="1" dirty="0">
                <a:solidFill>
                  <a:schemeClr val="accent2">
                    <a:lumMod val="75000"/>
                  </a:schemeClr>
                </a:solidFill>
                <a:latin typeface="Consolas" panose="020B0609020204030204" pitchFamily="49" charset="0"/>
              </a:rPr>
              <a:t> &lt;  &gt; (</a:t>
            </a:r>
            <a:r>
              <a:rPr lang="it-IT" sz="1400" b="1" dirty="0" err="1">
                <a:solidFill>
                  <a:schemeClr val="accent2">
                    <a:lumMod val="75000"/>
                  </a:schemeClr>
                </a:solidFill>
                <a:latin typeface="Consolas" panose="020B0609020204030204" pitchFamily="49" charset="0"/>
              </a:rPr>
              <a:t>topic</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customer.getId</a:t>
            </a:r>
            <a:r>
              <a:rPr lang="it-IT" sz="1400" b="1" dirty="0">
                <a:solidFill>
                  <a:schemeClr val="accent2">
                    <a:lumMod val="75000"/>
                  </a:schemeClr>
                </a:solidFill>
                <a:latin typeface="Consolas" panose="020B0609020204030204" pitchFamily="49" charset="0"/>
              </a:rPr>
              <a:t>(), customer);</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producer.send</a:t>
            </a:r>
            <a:r>
              <a:rPr lang="it-IT" sz="1400" b="1" dirty="0">
                <a:solidFill>
                  <a:schemeClr val="accent2">
                    <a:lumMod val="75000"/>
                  </a:schemeClr>
                </a:solidFill>
                <a:latin typeface="Consolas" panose="020B0609020204030204" pitchFamily="49" charset="0"/>
              </a:rPr>
              <a:t>(record);</a:t>
            </a:r>
          </a:p>
          <a:p>
            <a:pPr algn="just"/>
            <a:r>
              <a:rPr lang="it-IT" sz="1400" b="1" dirty="0">
                <a:solidFill>
                  <a:schemeClr val="accent2">
                    <a:lumMod val="75000"/>
                  </a:schemeClr>
                </a:solidFill>
                <a:latin typeface="Consolas" panose="020B0609020204030204" pitchFamily="49" charset="0"/>
              </a:rPr>
              <a:t>}</a:t>
            </a:r>
          </a:p>
        </p:txBody>
      </p:sp>
    </p:spTree>
    <p:extLst>
      <p:ext uri="{BB962C8B-B14F-4D97-AF65-F5344CB8AC3E}">
        <p14:creationId xmlns:p14="http://schemas.microsoft.com/office/powerpoint/2010/main" val="4049405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Producer Overview</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Nell'esempio di elaborazione delle transazioni con carta di credito che abbiamo introdotto in precedenza, possiamo vedere che è fondamentale non perdere mai un singolo messaggio né duplicare alcun messaggio.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latenza dovrebbe essere bassa, ma è possibile tollerare latenze fino a 500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ms</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e la velocità effettiva dovrebbe essere molto elevata: prevediamo di elaborare fino a un milione di messaggi al secondo.</a:t>
            </a:r>
          </a:p>
        </p:txBody>
      </p:sp>
    </p:spTree>
    <p:extLst>
      <p:ext uri="{BB962C8B-B14F-4D97-AF65-F5344CB8AC3E}">
        <p14:creationId xmlns:p14="http://schemas.microsoft.com/office/powerpoint/2010/main" val="327635033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Uso degli </a:t>
            </a:r>
            <a:r>
              <a:rPr lang="it-IT" dirty="0" err="1"/>
              <a:t>Avro</a:t>
            </a:r>
            <a:r>
              <a:rPr lang="it-IT" dirty="0"/>
              <a:t> Records con Kafka</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3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Usiamo </a:t>
            </a:r>
            <a:r>
              <a:rPr lang="it-IT" sz="23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KafkaAvroSerializer</a:t>
            </a:r>
            <a:r>
              <a:rPr lang="it-IT" sz="23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per serializzare i nostri oggetti con </a:t>
            </a:r>
            <a:r>
              <a:rPr lang="it-IT" sz="23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Avro</a:t>
            </a:r>
            <a:r>
              <a:rPr lang="it-IT" sz="23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Si noti che </a:t>
            </a:r>
            <a:r>
              <a:rPr lang="it-IT" sz="23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AvroSerializer</a:t>
            </a:r>
            <a:r>
              <a:rPr lang="it-IT" sz="23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può anche gestire le primitive, motivo per cui in seguito possiamo usare </a:t>
            </a:r>
            <a:r>
              <a:rPr lang="it-IT" sz="23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String</a:t>
            </a:r>
            <a:r>
              <a:rPr lang="it-IT" sz="23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come chiave record e l'oggetto Customer come valore.</a:t>
            </a:r>
          </a:p>
          <a:p>
            <a:pPr marL="285750" indent="-285750" algn="just">
              <a:buFont typeface="Arial" panose="020B0604020202020204" pitchFamily="34" charset="0"/>
              <a:buChar char="•"/>
            </a:pPr>
            <a:endParaRPr lang="it-IT" sz="23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3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schema.registry.url è un nuovo parametro che indica semplicemente dove archiviamo gli schemi.</a:t>
            </a:r>
          </a:p>
          <a:p>
            <a:pPr marL="285750" indent="-285750" algn="just">
              <a:buFont typeface="Arial" panose="020B0604020202020204" pitchFamily="34" charset="0"/>
              <a:buChar char="•"/>
            </a:pPr>
            <a:endParaRPr lang="it-IT" sz="23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3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cliente è il nostro oggetto generato. Diciamo al producer che i nostri record conterranno il Cliente come valore.</a:t>
            </a:r>
          </a:p>
          <a:p>
            <a:pPr marL="285750" indent="-285750" algn="just">
              <a:buFont typeface="Arial" panose="020B0604020202020204" pitchFamily="34" charset="0"/>
              <a:buChar char="•"/>
            </a:pPr>
            <a:endParaRPr lang="it-IT" sz="23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3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Istituiamo anche </a:t>
            </a:r>
            <a:r>
              <a:rPr lang="it-IT" sz="23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ProducerRecord</a:t>
            </a:r>
            <a:r>
              <a:rPr lang="it-IT" sz="23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con Cliente come tipo di valore e passiamo un oggetto Cliente durante la creazione del nuovo record. Inviamo il record con il nostro oggetto Cliente e </a:t>
            </a:r>
            <a:r>
              <a:rPr lang="it-IT" sz="23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KafkaAvroSerializer</a:t>
            </a:r>
            <a:r>
              <a:rPr lang="it-IT" sz="23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gestirà il resto.</a:t>
            </a:r>
          </a:p>
          <a:p>
            <a:pPr marL="285750" indent="-285750" algn="just">
              <a:buFont typeface="Arial" panose="020B0604020202020204" pitchFamily="34" charset="0"/>
              <a:buChar char="•"/>
            </a:pPr>
            <a:endParaRPr lang="it-IT" sz="23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3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Cosa succede se si preferisce utilizzare oggetti </a:t>
            </a:r>
            <a:r>
              <a:rPr lang="it-IT" sz="23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Avro</a:t>
            </a:r>
            <a:r>
              <a:rPr lang="it-IT" sz="23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generici piuttosto che gli oggetti </a:t>
            </a:r>
            <a:r>
              <a:rPr lang="it-IT" sz="23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Avro</a:t>
            </a:r>
            <a:r>
              <a:rPr lang="it-IT" sz="23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generati? Nessun problema. In questo caso, bisogna solo fornire lo schema:</a:t>
            </a:r>
          </a:p>
        </p:txBody>
      </p:sp>
    </p:spTree>
    <p:extLst>
      <p:ext uri="{BB962C8B-B14F-4D97-AF65-F5344CB8AC3E}">
        <p14:creationId xmlns:p14="http://schemas.microsoft.com/office/powerpoint/2010/main" val="201380269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Uso degli </a:t>
            </a:r>
            <a:r>
              <a:rPr lang="it-IT" dirty="0" err="1"/>
              <a:t>Avro</a:t>
            </a:r>
            <a:r>
              <a:rPr lang="it-IT" dirty="0"/>
              <a:t> Records con Kafka</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algn="just"/>
            <a:r>
              <a:rPr lang="it-IT" sz="1400" b="1" dirty="0" err="1">
                <a:solidFill>
                  <a:schemeClr val="accent2">
                    <a:lumMod val="75000"/>
                  </a:schemeClr>
                </a:solidFill>
                <a:latin typeface="Consolas" panose="020B0609020204030204" pitchFamily="49" charset="0"/>
              </a:rPr>
              <a:t>Properties</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props</a:t>
            </a:r>
            <a:r>
              <a:rPr lang="it-IT" sz="1400" b="1" dirty="0">
                <a:solidFill>
                  <a:schemeClr val="accent2">
                    <a:lumMod val="75000"/>
                  </a:schemeClr>
                </a:solidFill>
                <a:latin typeface="Consolas" panose="020B0609020204030204" pitchFamily="49" charset="0"/>
              </a:rPr>
              <a:t> = new </a:t>
            </a:r>
            <a:r>
              <a:rPr lang="it-IT" sz="1400" b="1" dirty="0" err="1">
                <a:solidFill>
                  <a:schemeClr val="accent2">
                    <a:lumMod val="75000"/>
                  </a:schemeClr>
                </a:solidFill>
                <a:latin typeface="Consolas" panose="020B0609020204030204" pitchFamily="49" charset="0"/>
              </a:rPr>
              <a:t>Properties</a:t>
            </a:r>
            <a:r>
              <a:rPr lang="it-IT" sz="1400" b="1" dirty="0">
                <a:solidFill>
                  <a:schemeClr val="accent2">
                    <a:lumMod val="75000"/>
                  </a:schemeClr>
                </a:solidFill>
                <a:latin typeface="Consolas" panose="020B0609020204030204" pitchFamily="49" charset="0"/>
              </a:rPr>
              <a:t>();</a:t>
            </a:r>
          </a:p>
          <a:p>
            <a:pPr algn="just"/>
            <a:r>
              <a:rPr lang="it-IT" sz="1400" b="1" dirty="0" err="1">
                <a:solidFill>
                  <a:schemeClr val="accent2">
                    <a:lumMod val="75000"/>
                  </a:schemeClr>
                </a:solidFill>
                <a:latin typeface="Consolas" panose="020B0609020204030204" pitchFamily="49" charset="0"/>
              </a:rPr>
              <a:t>props.put</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bootstrap.servers</a:t>
            </a:r>
            <a:r>
              <a:rPr lang="it-IT" sz="1400" b="1" dirty="0">
                <a:solidFill>
                  <a:schemeClr val="accent2">
                    <a:lumMod val="75000"/>
                  </a:schemeClr>
                </a:solidFill>
                <a:latin typeface="Consolas" panose="020B0609020204030204" pitchFamily="49" charset="0"/>
              </a:rPr>
              <a:t>", "localhost:9092");</a:t>
            </a:r>
          </a:p>
          <a:p>
            <a:pPr algn="just"/>
            <a:r>
              <a:rPr lang="it-IT" sz="1400" b="1" dirty="0" err="1">
                <a:solidFill>
                  <a:schemeClr val="accent2">
                    <a:lumMod val="75000"/>
                  </a:schemeClr>
                </a:solidFill>
                <a:latin typeface="Consolas" panose="020B0609020204030204" pitchFamily="49" charset="0"/>
              </a:rPr>
              <a:t>props.put</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key.serializer</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io.confluent.kafka.serializers.KafkaAvroSerializer</a:t>
            </a:r>
            <a:r>
              <a:rPr lang="it-IT" sz="1400" b="1" dirty="0">
                <a:solidFill>
                  <a:schemeClr val="accent2">
                    <a:lumMod val="75000"/>
                  </a:schemeClr>
                </a:solidFill>
                <a:latin typeface="Consolas" panose="020B0609020204030204" pitchFamily="49" charset="0"/>
              </a:rPr>
              <a:t>");</a:t>
            </a:r>
          </a:p>
          <a:p>
            <a:pPr algn="just"/>
            <a:r>
              <a:rPr lang="it-IT" sz="1400" b="1" dirty="0" err="1">
                <a:solidFill>
                  <a:schemeClr val="accent2">
                    <a:lumMod val="75000"/>
                  </a:schemeClr>
                </a:solidFill>
                <a:latin typeface="Consolas" panose="020B0609020204030204" pitchFamily="49" charset="0"/>
              </a:rPr>
              <a:t>props.put</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value.serializer</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io.confluent.kafka.serializers.KafkaAvroSerializer</a:t>
            </a:r>
            <a:r>
              <a:rPr lang="it-IT" sz="1400" b="1" dirty="0">
                <a:solidFill>
                  <a:schemeClr val="accent2">
                    <a:lumMod val="75000"/>
                  </a:schemeClr>
                </a:solidFill>
                <a:latin typeface="Consolas" panose="020B0609020204030204" pitchFamily="49" charset="0"/>
              </a:rPr>
              <a:t>");</a:t>
            </a:r>
          </a:p>
          <a:p>
            <a:pPr algn="just"/>
            <a:r>
              <a:rPr lang="it-IT" sz="1400" b="1" dirty="0" err="1">
                <a:solidFill>
                  <a:schemeClr val="accent2">
                    <a:lumMod val="75000"/>
                  </a:schemeClr>
                </a:solidFill>
                <a:latin typeface="Consolas" panose="020B0609020204030204" pitchFamily="49" charset="0"/>
              </a:rPr>
              <a:t>props.put</a:t>
            </a:r>
            <a:r>
              <a:rPr lang="it-IT" sz="1400" b="1" dirty="0">
                <a:solidFill>
                  <a:schemeClr val="accent2">
                    <a:lumMod val="75000"/>
                  </a:schemeClr>
                </a:solidFill>
                <a:latin typeface="Consolas" panose="020B0609020204030204" pitchFamily="49" charset="0"/>
              </a:rPr>
              <a:t>("schema.registry.url", </a:t>
            </a:r>
            <a:r>
              <a:rPr lang="it-IT" sz="1400" b="1" dirty="0" err="1">
                <a:solidFill>
                  <a:schemeClr val="accent2">
                    <a:lumMod val="75000"/>
                  </a:schemeClr>
                </a:solidFill>
                <a:latin typeface="Consolas" panose="020B0609020204030204" pitchFamily="49" charset="0"/>
              </a:rPr>
              <a:t>url</a:t>
            </a:r>
            <a:r>
              <a:rPr lang="it-IT" sz="1400" b="1" dirty="0">
                <a:solidFill>
                  <a:schemeClr val="accent2">
                    <a:lumMod val="75000"/>
                  </a:schemeClr>
                </a:solidFill>
                <a:latin typeface="Consolas" panose="020B0609020204030204" pitchFamily="49" charset="0"/>
              </a:rPr>
              <a:t>);</a:t>
            </a:r>
          </a:p>
          <a:p>
            <a:pPr algn="just"/>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schemaString</a:t>
            </a:r>
            <a:r>
              <a:rPr lang="it-IT" sz="1400" b="1" dirty="0">
                <a:solidFill>
                  <a:schemeClr val="accent2">
                    <a:lumMod val="75000"/>
                  </a:schemeClr>
                </a:solidFill>
                <a:latin typeface="Consolas" panose="020B0609020204030204" pitchFamily="49" charset="0"/>
              </a:rPr>
              <a:t> = "{\"</a:t>
            </a:r>
            <a:r>
              <a:rPr lang="it-IT" sz="1400" b="1" dirty="0" err="1">
                <a:solidFill>
                  <a:schemeClr val="accent2">
                    <a:lumMod val="75000"/>
                  </a:schemeClr>
                </a:solidFill>
                <a:latin typeface="Consolas" panose="020B0609020204030204" pitchFamily="49" charset="0"/>
              </a:rPr>
              <a:t>namespace</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customerManagement.avro</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type</a:t>
            </a:r>
            <a:r>
              <a:rPr lang="it-IT" sz="1400" b="1" dirty="0">
                <a:solidFill>
                  <a:schemeClr val="accent2">
                    <a:lumMod val="75000"/>
                  </a:schemeClr>
                </a:solidFill>
                <a:latin typeface="Consolas" panose="020B0609020204030204" pitchFamily="49" charset="0"/>
              </a:rPr>
              <a:t>\": \"record\", " + "\"name\": \"Customer\"," + "\"fields\": [" +</a:t>
            </a:r>
          </a:p>
          <a:p>
            <a:pPr algn="just"/>
            <a:r>
              <a:rPr lang="it-IT" sz="1400" b="1" dirty="0">
                <a:solidFill>
                  <a:schemeClr val="accent2">
                    <a:lumMod val="75000"/>
                  </a:schemeClr>
                </a:solidFill>
                <a:latin typeface="Consolas" panose="020B0609020204030204" pitchFamily="49" charset="0"/>
              </a:rPr>
              <a:t>    "{\"name\": \"id\", \"</a:t>
            </a:r>
            <a:r>
              <a:rPr lang="it-IT" sz="1400" b="1" dirty="0" err="1">
                <a:solidFill>
                  <a:schemeClr val="accent2">
                    <a:lumMod val="75000"/>
                  </a:schemeClr>
                </a:solidFill>
                <a:latin typeface="Consolas" panose="020B0609020204030204" pitchFamily="49" charset="0"/>
              </a:rPr>
              <a:t>type</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int</a:t>
            </a:r>
            <a:r>
              <a:rPr lang="it-IT" sz="1400" b="1" dirty="0">
                <a:solidFill>
                  <a:schemeClr val="accent2">
                    <a:lumMod val="75000"/>
                  </a:schemeClr>
                </a:solidFill>
                <a:latin typeface="Consolas" panose="020B0609020204030204" pitchFamily="49" charset="0"/>
              </a:rPr>
              <a:t>\"}," + "{\"name\": \"name\", \"</a:t>
            </a:r>
            <a:r>
              <a:rPr lang="it-IT" sz="1400" b="1" dirty="0" err="1">
                <a:solidFill>
                  <a:schemeClr val="accent2">
                    <a:lumMod val="75000"/>
                  </a:schemeClr>
                </a:solidFill>
                <a:latin typeface="Consolas" panose="020B0609020204030204" pitchFamily="49" charset="0"/>
              </a:rPr>
              <a:t>type</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"{\"name\": \"email\", \"</a:t>
            </a:r>
            <a:r>
              <a:rPr lang="it-IT" sz="1400" b="1" dirty="0" err="1">
                <a:solidFill>
                  <a:schemeClr val="accent2">
                    <a:lumMod val="75000"/>
                  </a:schemeClr>
                </a:solidFill>
                <a:latin typeface="Consolas" panose="020B0609020204030204" pitchFamily="49" charset="0"/>
              </a:rPr>
              <a:t>type</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null</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 \"default\":\"</a:t>
            </a:r>
            <a:r>
              <a:rPr lang="it-IT" sz="1400" b="1" dirty="0" err="1">
                <a:solidFill>
                  <a:schemeClr val="accent2">
                    <a:lumMod val="75000"/>
                  </a:schemeClr>
                </a:solidFill>
                <a:latin typeface="Consolas" panose="020B0609020204030204" pitchFamily="49" charset="0"/>
              </a:rPr>
              <a:t>null</a:t>
            </a:r>
            <a:r>
              <a:rPr lang="it-IT" sz="1400" b="1" dirty="0">
                <a:solidFill>
                  <a:schemeClr val="accent2">
                    <a:lumMod val="75000"/>
                  </a:schemeClr>
                </a:solidFill>
                <a:latin typeface="Consolas" panose="020B0609020204030204" pitchFamily="49" charset="0"/>
              </a:rPr>
              <a:t>\" }" + "]}";</a:t>
            </a:r>
          </a:p>
          <a:p>
            <a:pPr algn="just"/>
            <a:r>
              <a:rPr lang="it-IT" sz="1400" b="1" dirty="0">
                <a:solidFill>
                  <a:schemeClr val="accent2">
                    <a:lumMod val="75000"/>
                  </a:schemeClr>
                </a:solidFill>
                <a:latin typeface="Consolas" panose="020B0609020204030204" pitchFamily="49" charset="0"/>
              </a:rPr>
              <a:t>Producer &lt; </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GenericRecord</a:t>
            </a:r>
            <a:r>
              <a:rPr lang="it-IT" sz="1400" b="1" dirty="0">
                <a:solidFill>
                  <a:schemeClr val="accent2">
                    <a:lumMod val="75000"/>
                  </a:schemeClr>
                </a:solidFill>
                <a:latin typeface="Consolas" panose="020B0609020204030204" pitchFamily="49" charset="0"/>
              </a:rPr>
              <a:t> &gt; producer = new </a:t>
            </a:r>
            <a:r>
              <a:rPr lang="it-IT" sz="1400" b="1" dirty="0" err="1">
                <a:solidFill>
                  <a:schemeClr val="accent2">
                    <a:lumMod val="75000"/>
                  </a:schemeClr>
                </a:solidFill>
                <a:latin typeface="Consolas" panose="020B0609020204030204" pitchFamily="49" charset="0"/>
              </a:rPr>
              <a:t>KafkaProducer</a:t>
            </a:r>
            <a:r>
              <a:rPr lang="it-IT" sz="1400" b="1" dirty="0">
                <a:solidFill>
                  <a:schemeClr val="accent2">
                    <a:lumMod val="75000"/>
                  </a:schemeClr>
                </a:solidFill>
                <a:latin typeface="Consolas" panose="020B0609020204030204" pitchFamily="49" charset="0"/>
              </a:rPr>
              <a:t> &lt; </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GenericRecord</a:t>
            </a:r>
            <a:r>
              <a:rPr lang="it-IT" sz="1400" b="1" dirty="0">
                <a:solidFill>
                  <a:schemeClr val="accent2">
                    <a:lumMod val="75000"/>
                  </a:schemeClr>
                </a:solidFill>
                <a:latin typeface="Consolas" panose="020B0609020204030204" pitchFamily="49" charset="0"/>
              </a:rPr>
              <a:t> &gt; (</a:t>
            </a:r>
            <a:r>
              <a:rPr lang="it-IT" sz="1400" b="1" dirty="0" err="1">
                <a:solidFill>
                  <a:schemeClr val="accent2">
                    <a:lumMod val="75000"/>
                  </a:schemeClr>
                </a:solidFill>
                <a:latin typeface="Consolas" panose="020B0609020204030204" pitchFamily="49" charset="0"/>
              </a:rPr>
              <a:t>props</a:t>
            </a:r>
            <a:r>
              <a:rPr lang="it-IT" sz="1400" b="1" dirty="0">
                <a:solidFill>
                  <a:schemeClr val="accent2">
                    <a:lumMod val="75000"/>
                  </a:schemeClr>
                </a:solidFill>
                <a:latin typeface="Consolas" panose="020B0609020204030204" pitchFamily="49" charset="0"/>
              </a:rPr>
              <a:t>);</a:t>
            </a:r>
          </a:p>
          <a:p>
            <a:pPr algn="just"/>
            <a:r>
              <a:rPr lang="it-IT" sz="1400" b="1" dirty="0" err="1">
                <a:solidFill>
                  <a:schemeClr val="accent2">
                    <a:lumMod val="75000"/>
                  </a:schemeClr>
                </a:solidFill>
                <a:latin typeface="Consolas" panose="020B0609020204030204" pitchFamily="49" charset="0"/>
              </a:rPr>
              <a:t>Schema.Parser</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parser</a:t>
            </a:r>
            <a:r>
              <a:rPr lang="it-IT" sz="1400" b="1" dirty="0">
                <a:solidFill>
                  <a:schemeClr val="accent2">
                    <a:lumMod val="75000"/>
                  </a:schemeClr>
                </a:solidFill>
                <a:latin typeface="Consolas" panose="020B0609020204030204" pitchFamily="49" charset="0"/>
              </a:rPr>
              <a:t> = new </a:t>
            </a:r>
            <a:r>
              <a:rPr lang="it-IT" sz="1400" b="1" dirty="0" err="1">
                <a:solidFill>
                  <a:schemeClr val="accent2">
                    <a:lumMod val="75000"/>
                  </a:schemeClr>
                </a:solidFill>
                <a:latin typeface="Consolas" panose="020B0609020204030204" pitchFamily="49" charset="0"/>
              </a:rPr>
              <a:t>Schema.Parser</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Schema </a:t>
            </a:r>
            <a:r>
              <a:rPr lang="it-IT" sz="1400" b="1" dirty="0" err="1">
                <a:solidFill>
                  <a:schemeClr val="accent2">
                    <a:lumMod val="75000"/>
                  </a:schemeClr>
                </a:solidFill>
                <a:latin typeface="Consolas" panose="020B0609020204030204" pitchFamily="49" charset="0"/>
              </a:rPr>
              <a:t>schema</a:t>
            </a:r>
            <a:r>
              <a:rPr lang="it-IT" sz="1400" b="1" dirty="0">
                <a:solidFill>
                  <a:schemeClr val="accent2">
                    <a:lumMod val="75000"/>
                  </a:schemeClr>
                </a:solidFill>
                <a:latin typeface="Consolas" panose="020B0609020204030204" pitchFamily="49" charset="0"/>
              </a:rPr>
              <a:t> = </a:t>
            </a:r>
            <a:r>
              <a:rPr lang="it-IT" sz="1400" b="1" dirty="0" err="1">
                <a:solidFill>
                  <a:schemeClr val="accent2">
                    <a:lumMod val="75000"/>
                  </a:schemeClr>
                </a:solidFill>
                <a:latin typeface="Consolas" panose="020B0609020204030204" pitchFamily="49" charset="0"/>
              </a:rPr>
              <a:t>parser.parse</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schemaString</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for (</a:t>
            </a:r>
            <a:r>
              <a:rPr lang="it-IT" sz="1400" b="1" dirty="0" err="1">
                <a:solidFill>
                  <a:schemeClr val="accent2">
                    <a:lumMod val="75000"/>
                  </a:schemeClr>
                </a:solidFill>
                <a:latin typeface="Consolas" panose="020B0609020204030204" pitchFamily="49" charset="0"/>
              </a:rPr>
              <a:t>int</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nCustomers</a:t>
            </a:r>
            <a:r>
              <a:rPr lang="it-IT" sz="1400" b="1" dirty="0">
                <a:solidFill>
                  <a:schemeClr val="accent2">
                    <a:lumMod val="75000"/>
                  </a:schemeClr>
                </a:solidFill>
                <a:latin typeface="Consolas" panose="020B0609020204030204" pitchFamily="49" charset="0"/>
              </a:rPr>
              <a:t> = 0; </a:t>
            </a:r>
            <a:r>
              <a:rPr lang="it-IT" sz="1400" b="1" dirty="0" err="1">
                <a:solidFill>
                  <a:schemeClr val="accent2">
                    <a:lumMod val="75000"/>
                  </a:schemeClr>
                </a:solidFill>
                <a:latin typeface="Consolas" panose="020B0609020204030204" pitchFamily="49" charset="0"/>
              </a:rPr>
              <a:t>nCustomers</a:t>
            </a:r>
            <a:r>
              <a:rPr lang="it-IT" sz="1400" b="1" dirty="0">
                <a:solidFill>
                  <a:schemeClr val="accent2">
                    <a:lumMod val="75000"/>
                  </a:schemeClr>
                </a:solidFill>
                <a:latin typeface="Consolas" panose="020B0609020204030204" pitchFamily="49" charset="0"/>
              </a:rPr>
              <a:t> &lt; customers; </a:t>
            </a:r>
            <a:r>
              <a:rPr lang="it-IT" sz="1400" b="1" dirty="0" err="1">
                <a:solidFill>
                  <a:schemeClr val="accent2">
                    <a:lumMod val="75000"/>
                  </a:schemeClr>
                </a:solidFill>
                <a:latin typeface="Consolas" panose="020B0609020204030204" pitchFamily="49" charset="0"/>
              </a:rPr>
              <a:t>nCustomers</a:t>
            </a:r>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 name = "</a:t>
            </a:r>
            <a:r>
              <a:rPr lang="it-IT" sz="1400" b="1" dirty="0" err="1">
                <a:solidFill>
                  <a:schemeClr val="accent2">
                    <a:lumMod val="75000"/>
                  </a:schemeClr>
                </a:solidFill>
                <a:latin typeface="Consolas" panose="020B0609020204030204" pitchFamily="49" charset="0"/>
              </a:rPr>
              <a:t>exampleCustomer</a:t>
            </a:r>
            <a:r>
              <a:rPr lang="it-IT" sz="1400" b="1" dirty="0">
                <a:solidFill>
                  <a:schemeClr val="accent2">
                    <a:lumMod val="75000"/>
                  </a:schemeClr>
                </a:solidFill>
                <a:latin typeface="Consolas" panose="020B0609020204030204" pitchFamily="49" charset="0"/>
              </a:rPr>
              <a:t>" + </a:t>
            </a:r>
            <a:r>
              <a:rPr lang="it-IT" sz="1400" b="1" dirty="0" err="1">
                <a:solidFill>
                  <a:schemeClr val="accent2">
                    <a:lumMod val="75000"/>
                  </a:schemeClr>
                </a:solidFill>
                <a:latin typeface="Consolas" panose="020B0609020204030204" pitchFamily="49" charset="0"/>
              </a:rPr>
              <a:t>nCustomers</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 email = "</a:t>
            </a:r>
            <a:r>
              <a:rPr lang="it-IT" sz="1400" b="1" dirty="0" err="1">
                <a:solidFill>
                  <a:schemeClr val="accent2">
                    <a:lumMod val="75000"/>
                  </a:schemeClr>
                </a:solidFill>
                <a:latin typeface="Consolas" panose="020B0609020204030204" pitchFamily="49" charset="0"/>
              </a:rPr>
              <a:t>example</a:t>
            </a:r>
            <a:r>
              <a:rPr lang="it-IT" sz="1400" b="1" dirty="0">
                <a:solidFill>
                  <a:schemeClr val="accent2">
                    <a:lumMod val="75000"/>
                  </a:schemeClr>
                </a:solidFill>
                <a:latin typeface="Consolas" panose="020B0609020204030204" pitchFamily="49" charset="0"/>
              </a:rPr>
              <a:t> " + </a:t>
            </a:r>
            <a:r>
              <a:rPr lang="it-IT" sz="1400" b="1" dirty="0" err="1">
                <a:solidFill>
                  <a:schemeClr val="accent2">
                    <a:lumMod val="75000"/>
                  </a:schemeClr>
                </a:solidFill>
                <a:latin typeface="Consolas" panose="020B0609020204030204" pitchFamily="49" charset="0"/>
              </a:rPr>
              <a:t>nCustomers</a:t>
            </a:r>
            <a:r>
              <a:rPr lang="it-IT" sz="1400" b="1" dirty="0">
                <a:solidFill>
                  <a:schemeClr val="accent2">
                    <a:lumMod val="75000"/>
                  </a:schemeClr>
                </a:solidFill>
                <a:latin typeface="Consolas" panose="020B0609020204030204" pitchFamily="49" charset="0"/>
              </a:rPr>
              <a:t> + "@example.com";</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GenericRecord</a:t>
            </a:r>
            <a:r>
              <a:rPr lang="it-IT" sz="1400" b="1" dirty="0">
                <a:solidFill>
                  <a:schemeClr val="accent2">
                    <a:lumMod val="75000"/>
                  </a:schemeClr>
                </a:solidFill>
                <a:latin typeface="Consolas" panose="020B0609020204030204" pitchFamily="49" charset="0"/>
              </a:rPr>
              <a:t> customer = new </a:t>
            </a:r>
            <a:r>
              <a:rPr lang="it-IT" sz="1400" b="1" dirty="0" err="1">
                <a:solidFill>
                  <a:schemeClr val="accent2">
                    <a:lumMod val="75000"/>
                  </a:schemeClr>
                </a:solidFill>
                <a:latin typeface="Consolas" panose="020B0609020204030204" pitchFamily="49" charset="0"/>
              </a:rPr>
              <a:t>GenericData.Record</a:t>
            </a:r>
            <a:r>
              <a:rPr lang="it-IT" sz="1400" b="1" dirty="0">
                <a:solidFill>
                  <a:schemeClr val="accent2">
                    <a:lumMod val="75000"/>
                  </a:schemeClr>
                </a:solidFill>
                <a:latin typeface="Consolas" panose="020B0609020204030204" pitchFamily="49" charset="0"/>
              </a:rPr>
              <a:t>(schema);</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customer.put</a:t>
            </a:r>
            <a:r>
              <a:rPr lang="it-IT" sz="1400" b="1" dirty="0">
                <a:solidFill>
                  <a:schemeClr val="accent2">
                    <a:lumMod val="75000"/>
                  </a:schemeClr>
                </a:solidFill>
                <a:latin typeface="Consolas" panose="020B0609020204030204" pitchFamily="49" charset="0"/>
              </a:rPr>
              <a:t>("id", </a:t>
            </a:r>
            <a:r>
              <a:rPr lang="it-IT" sz="1400" b="1" dirty="0" err="1">
                <a:solidFill>
                  <a:schemeClr val="accent2">
                    <a:lumMod val="75000"/>
                  </a:schemeClr>
                </a:solidFill>
                <a:latin typeface="Consolas" panose="020B0609020204030204" pitchFamily="49" charset="0"/>
              </a:rPr>
              <a:t>nCustomer</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customer.put</a:t>
            </a:r>
            <a:r>
              <a:rPr lang="it-IT" sz="1400" b="1" dirty="0">
                <a:solidFill>
                  <a:schemeClr val="accent2">
                    <a:lumMod val="75000"/>
                  </a:schemeClr>
                </a:solidFill>
                <a:latin typeface="Consolas" panose="020B0609020204030204" pitchFamily="49" charset="0"/>
              </a:rPr>
              <a:t>("name", name);</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customer.put</a:t>
            </a:r>
            <a:r>
              <a:rPr lang="it-IT" sz="1400" b="1" dirty="0">
                <a:solidFill>
                  <a:schemeClr val="accent2">
                    <a:lumMod val="75000"/>
                  </a:schemeClr>
                </a:solidFill>
                <a:latin typeface="Consolas" panose="020B0609020204030204" pitchFamily="49" charset="0"/>
              </a:rPr>
              <a:t>("email", email);</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ProducerRecord</a:t>
            </a:r>
            <a:r>
              <a:rPr lang="it-IT" sz="1400" b="1" dirty="0">
                <a:solidFill>
                  <a:schemeClr val="accent2">
                    <a:lumMod val="75000"/>
                  </a:schemeClr>
                </a:solidFill>
                <a:latin typeface="Consolas" panose="020B0609020204030204" pitchFamily="49" charset="0"/>
              </a:rPr>
              <a:t> &lt; </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GenericRecord</a:t>
            </a:r>
            <a:r>
              <a:rPr lang="it-IT" sz="1400" b="1" dirty="0">
                <a:solidFill>
                  <a:schemeClr val="accent2">
                    <a:lumMod val="75000"/>
                  </a:schemeClr>
                </a:solidFill>
                <a:latin typeface="Consolas" panose="020B0609020204030204" pitchFamily="49" charset="0"/>
              </a:rPr>
              <a:t> &gt; data = new </a:t>
            </a:r>
            <a:r>
              <a:rPr lang="it-IT" sz="1400" b="1" dirty="0" err="1">
                <a:solidFill>
                  <a:schemeClr val="accent2">
                    <a:lumMod val="75000"/>
                  </a:schemeClr>
                </a:solidFill>
                <a:latin typeface="Consolas" panose="020B0609020204030204" pitchFamily="49" charset="0"/>
              </a:rPr>
              <a:t>ProducerRecord</a:t>
            </a:r>
            <a:r>
              <a:rPr lang="it-IT" sz="1400" b="1" dirty="0">
                <a:solidFill>
                  <a:schemeClr val="accent2">
                    <a:lumMod val="75000"/>
                  </a:schemeClr>
                </a:solidFill>
                <a:latin typeface="Consolas" panose="020B0609020204030204" pitchFamily="49" charset="0"/>
              </a:rPr>
              <a:t> &lt; </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GenericRecord</a:t>
            </a:r>
            <a:r>
              <a:rPr lang="it-IT" sz="1400" b="1" dirty="0">
                <a:solidFill>
                  <a:schemeClr val="accent2">
                    <a:lumMod val="75000"/>
                  </a:schemeClr>
                </a:solidFill>
                <a:latin typeface="Consolas" panose="020B0609020204030204" pitchFamily="49" charset="0"/>
              </a:rPr>
              <a:t> &gt; ("</a:t>
            </a:r>
            <a:r>
              <a:rPr lang="it-IT" sz="1400" b="1" dirty="0" err="1">
                <a:solidFill>
                  <a:schemeClr val="accent2">
                    <a:lumMod val="75000"/>
                  </a:schemeClr>
                </a:solidFill>
                <a:latin typeface="Consolas" panose="020B0609020204030204" pitchFamily="49" charset="0"/>
              </a:rPr>
              <a:t>customerContacts</a:t>
            </a:r>
            <a:r>
              <a:rPr lang="it-IT" sz="1400" b="1" dirty="0">
                <a:solidFill>
                  <a:schemeClr val="accent2">
                    <a:lumMod val="75000"/>
                  </a:schemeClr>
                </a:solidFill>
                <a:latin typeface="Consolas" panose="020B0609020204030204" pitchFamily="49" charset="0"/>
              </a:rPr>
              <a:t>", name, customer);</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producer.send</a:t>
            </a:r>
            <a:r>
              <a:rPr lang="it-IT" sz="1400" b="1" dirty="0">
                <a:solidFill>
                  <a:schemeClr val="accent2">
                    <a:lumMod val="75000"/>
                  </a:schemeClr>
                </a:solidFill>
                <a:latin typeface="Consolas" panose="020B0609020204030204" pitchFamily="49" charset="0"/>
              </a:rPr>
              <a:t>(data);</a:t>
            </a:r>
          </a:p>
          <a:p>
            <a:pPr algn="just"/>
            <a:r>
              <a:rPr lang="it-IT" sz="1400" b="1" dirty="0">
                <a:solidFill>
                  <a:schemeClr val="accent2">
                    <a:lumMod val="75000"/>
                  </a:schemeClr>
                </a:solidFill>
                <a:latin typeface="Consolas" panose="020B0609020204030204" pitchFamily="49" charset="0"/>
              </a:rPr>
              <a:t>}</a:t>
            </a:r>
          </a:p>
        </p:txBody>
      </p:sp>
    </p:spTree>
    <p:extLst>
      <p:ext uri="{BB962C8B-B14F-4D97-AF65-F5344CB8AC3E}">
        <p14:creationId xmlns:p14="http://schemas.microsoft.com/office/powerpoint/2010/main" val="341255338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Uso degli </a:t>
            </a:r>
            <a:r>
              <a:rPr lang="it-IT" dirty="0" err="1"/>
              <a:t>Avro</a:t>
            </a:r>
            <a:r>
              <a:rPr lang="it-IT" dirty="0"/>
              <a:t> Records con Kafka</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Usiamo ancora lo stesso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KafkaAvroSerializer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e forniamo l'URI dello stesso registro dello schema.</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Ma ora dobbiamo anche fornire lo schema di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Avro</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poiché non è fornito dall'oggetto generato da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Avro</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nostro tipo di oggetto è un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Avro</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GenericRecord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che inizializziamo con il nostro schema e i dati che vogliamo scrivere.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valore di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ProducerRecord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è semplicemente un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GenericRecord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che coordina il nostro schema e i nostri dati.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serializzatore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saprà come ottenere lo schema da questo record, memorizzarlo nel registro dello schema e serializzare i dati dell'oggetto.</a:t>
            </a:r>
          </a:p>
        </p:txBody>
      </p:sp>
    </p:spTree>
    <p:extLst>
      <p:ext uri="{BB962C8B-B14F-4D97-AF65-F5344CB8AC3E}">
        <p14:creationId xmlns:p14="http://schemas.microsoft.com/office/powerpoint/2010/main" val="43018567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477294"/>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A16407-1810-4467-903F-FCFE09AA8099}"/>
              </a:ext>
            </a:extLst>
          </p:cNvPr>
          <p:cNvSpPr txBox="1"/>
          <p:nvPr/>
        </p:nvSpPr>
        <p:spPr>
          <a:xfrm>
            <a:off x="0" y="559835"/>
            <a:ext cx="12192000" cy="646331"/>
          </a:xfrm>
          <a:prstGeom prst="rect">
            <a:avLst/>
          </a:prstGeom>
          <a:solidFill>
            <a:schemeClr val="tx1"/>
          </a:solidFill>
        </p:spPr>
        <p:txBody>
          <a:bodyPr wrap="square" rtlCol="0">
            <a:spAutoFit/>
          </a:bodyPr>
          <a:lstStyle/>
          <a:p>
            <a:pPr algn="ctr"/>
            <a:r>
              <a:rPr lang="it-IT" sz="3600" dirty="0">
                <a:solidFill>
                  <a:schemeClr val="bg1"/>
                </a:solidFill>
              </a:rPr>
              <a:t>UNIT</a:t>
            </a:r>
            <a:endParaRPr lang="en-GB" sz="3600" dirty="0">
              <a:solidFill>
                <a:schemeClr val="bg1"/>
              </a:solidFill>
            </a:endParaRPr>
          </a:p>
        </p:txBody>
      </p:sp>
      <p:sp>
        <p:nvSpPr>
          <p:cNvPr id="4" name="TextBox 3">
            <a:extLst>
              <a:ext uri="{FF2B5EF4-FFF2-40B4-BE49-F238E27FC236}">
                <a16:creationId xmlns:a16="http://schemas.microsoft.com/office/drawing/2014/main" id="{636739BF-A914-4793-A453-B00A45B517E4}"/>
              </a:ext>
            </a:extLst>
          </p:cNvPr>
          <p:cNvSpPr txBox="1"/>
          <p:nvPr/>
        </p:nvSpPr>
        <p:spPr>
          <a:xfrm>
            <a:off x="0" y="2979576"/>
            <a:ext cx="12192000" cy="646331"/>
          </a:xfrm>
          <a:prstGeom prst="rect">
            <a:avLst/>
          </a:prstGeom>
          <a:noFill/>
        </p:spPr>
        <p:txBody>
          <a:bodyPr wrap="square" rtlCol="0">
            <a:spAutoFit/>
          </a:bodyPr>
          <a:lstStyle/>
          <a:p>
            <a:pPr algn="ctr"/>
            <a:r>
              <a:rPr lang="en-GB" sz="3600" dirty="0">
                <a:solidFill>
                  <a:schemeClr val="bg1"/>
                </a:solidFill>
              </a:rPr>
              <a:t>Partitions</a:t>
            </a:r>
          </a:p>
        </p:txBody>
      </p:sp>
    </p:spTree>
    <p:extLst>
      <p:ext uri="{BB962C8B-B14F-4D97-AF65-F5344CB8AC3E}">
        <p14:creationId xmlns:p14="http://schemas.microsoft.com/office/powerpoint/2010/main" val="253311801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err="1"/>
              <a:t>Partitions</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Negli esempi precedenti, gli oggetti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ProducerRecord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che abbiamo creato includevano un nome argomento, una chiave e un valore.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 messaggi Kafka sono coppie chiave-valore e mentre è possibile creare un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ProducerRecord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con solo un argomento e un valore (con la chiave impostata su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null</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per impostazione predefinita) la maggior parte delle applicazioni produce record con chiavi. </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Le chiavi hanno due obiettivi: </a:t>
            </a: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sono informazioni aggiuntive che vengono archiviate con il messaggio </a:t>
            </a: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vengono anche utilizzate per decidere in quale partizione dell'argomento verrà scritto il messaggio.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Tutti i messaggi con la stessa chiave andranno sulla stessa partizione.</a:t>
            </a:r>
          </a:p>
        </p:txBody>
      </p:sp>
    </p:spTree>
    <p:extLst>
      <p:ext uri="{BB962C8B-B14F-4D97-AF65-F5344CB8AC3E}">
        <p14:creationId xmlns:p14="http://schemas.microsoft.com/office/powerpoint/2010/main" val="151882617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err="1"/>
              <a:t>Partitions</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Ciò significa che se un processo legge solo un sottoinsieme delle partizioni in un argomento tutti i record per una singola chiave saranno letti dallo stesso processo.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Per creare un record di valore-chiave, è sufficiente creare un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ProducerRecord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come segue: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r>
              <a:rPr lang="en-GB" sz="1400" b="1" dirty="0" err="1">
                <a:solidFill>
                  <a:schemeClr val="accent2">
                    <a:lumMod val="75000"/>
                  </a:schemeClr>
                </a:solidFill>
                <a:latin typeface="Consolas" panose="020B0609020204030204" pitchFamily="49" charset="0"/>
              </a:rPr>
              <a:t>ProducerRecord</a:t>
            </a:r>
            <a:r>
              <a:rPr lang="en-GB" sz="1400" b="1" dirty="0">
                <a:solidFill>
                  <a:schemeClr val="accent2">
                    <a:lumMod val="75000"/>
                  </a:schemeClr>
                </a:solidFill>
                <a:latin typeface="Consolas" panose="020B0609020204030204" pitchFamily="49" charset="0"/>
              </a:rPr>
              <a:t>&lt;Integer, String&gt; record = new </a:t>
            </a:r>
            <a:r>
              <a:rPr lang="en-GB" sz="1400" b="1" dirty="0" err="1">
                <a:solidFill>
                  <a:schemeClr val="accent2">
                    <a:lumMod val="75000"/>
                  </a:schemeClr>
                </a:solidFill>
                <a:latin typeface="Consolas" panose="020B0609020204030204" pitchFamily="49" charset="0"/>
              </a:rPr>
              <a:t>ProducerRecord</a:t>
            </a:r>
            <a:r>
              <a:rPr lang="en-GB" sz="1400" b="1" dirty="0">
                <a:solidFill>
                  <a:schemeClr val="accent2">
                    <a:lumMod val="75000"/>
                  </a:schemeClr>
                </a:solidFill>
                <a:latin typeface="Consolas" panose="020B0609020204030204" pitchFamily="49" charset="0"/>
              </a:rPr>
              <a:t>&lt;&gt;("</a:t>
            </a:r>
            <a:r>
              <a:rPr lang="en-GB" sz="1400" b="1" dirty="0" err="1">
                <a:solidFill>
                  <a:schemeClr val="accent2">
                    <a:lumMod val="75000"/>
                  </a:schemeClr>
                </a:solidFill>
                <a:latin typeface="Consolas" panose="020B0609020204030204" pitchFamily="49" charset="0"/>
              </a:rPr>
              <a:t>CustomerCountry</a:t>
            </a:r>
            <a:r>
              <a:rPr lang="en-GB" sz="1400" b="1" dirty="0">
                <a:solidFill>
                  <a:schemeClr val="accent2">
                    <a:lumMod val="75000"/>
                  </a:schemeClr>
                </a:solidFill>
                <a:latin typeface="Consolas" panose="020B0609020204030204" pitchFamily="49" charset="0"/>
              </a:rPr>
              <a:t>", "Laboratory Equipment", "USA");</a:t>
            </a:r>
          </a:p>
          <a:p>
            <a:endParaRPr lang="en-GB"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Quando si creano messaggi con una chiave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null</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è possibile semplicemente lasciare la chiave fuori:</a:t>
            </a:r>
          </a:p>
          <a:p>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r>
              <a:rPr lang="en-GB" sz="1400" b="1" dirty="0" err="1">
                <a:solidFill>
                  <a:schemeClr val="accent2">
                    <a:lumMod val="75000"/>
                  </a:schemeClr>
                </a:solidFill>
                <a:latin typeface="Consolas" panose="020B0609020204030204" pitchFamily="49" charset="0"/>
              </a:rPr>
              <a:t>ProducerRecord</a:t>
            </a:r>
            <a:r>
              <a:rPr lang="en-GB" sz="1400" b="1" dirty="0">
                <a:solidFill>
                  <a:schemeClr val="accent2">
                    <a:lumMod val="75000"/>
                  </a:schemeClr>
                </a:solidFill>
                <a:latin typeface="Consolas" panose="020B0609020204030204" pitchFamily="49" charset="0"/>
              </a:rPr>
              <a:t>&lt;Integer, String&gt; record = new </a:t>
            </a:r>
            <a:r>
              <a:rPr lang="en-GB" sz="1400" b="1" dirty="0" err="1">
                <a:solidFill>
                  <a:schemeClr val="accent2">
                    <a:lumMod val="75000"/>
                  </a:schemeClr>
                </a:solidFill>
                <a:latin typeface="Consolas" panose="020B0609020204030204" pitchFamily="49" charset="0"/>
              </a:rPr>
              <a:t>ProducerRecord</a:t>
            </a:r>
            <a:r>
              <a:rPr lang="en-GB" sz="1400" b="1" dirty="0">
                <a:solidFill>
                  <a:schemeClr val="accent2">
                    <a:lumMod val="75000"/>
                  </a:schemeClr>
                </a:solidFill>
                <a:latin typeface="Consolas" panose="020B0609020204030204" pitchFamily="49" charset="0"/>
              </a:rPr>
              <a:t>&lt;&gt;("</a:t>
            </a:r>
            <a:r>
              <a:rPr lang="en-GB" sz="1400" b="1" dirty="0" err="1">
                <a:solidFill>
                  <a:schemeClr val="accent2">
                    <a:lumMod val="75000"/>
                  </a:schemeClr>
                </a:solidFill>
                <a:latin typeface="Consolas" panose="020B0609020204030204" pitchFamily="49" charset="0"/>
              </a:rPr>
              <a:t>CustomerCountry</a:t>
            </a:r>
            <a:r>
              <a:rPr lang="en-GB" sz="1400" b="1" dirty="0">
                <a:solidFill>
                  <a:schemeClr val="accent2">
                    <a:lumMod val="75000"/>
                  </a:schemeClr>
                </a:solidFill>
                <a:latin typeface="Consolas" panose="020B0609020204030204" pitchFamily="49" charset="0"/>
              </a:rPr>
              <a:t>", "USA");</a:t>
            </a:r>
          </a:p>
          <a:p>
            <a:endParaRPr lang="en-GB" sz="1400" b="1" dirty="0">
              <a:solidFill>
                <a:schemeClr val="accent2">
                  <a:lumMod val="75000"/>
                </a:schemeClr>
              </a:solidFill>
              <a:latin typeface="Consolas" panose="020B0609020204030204" pitchFamily="49" charset="0"/>
            </a:endParaRPr>
          </a:p>
          <a:p>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 questo caso, la chiave verrà semplicemente impostata su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null</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il che potrebbe indicare che il nome di un cliente mancava in un modulo.</a:t>
            </a:r>
          </a:p>
        </p:txBody>
      </p:sp>
    </p:spTree>
    <p:extLst>
      <p:ext uri="{BB962C8B-B14F-4D97-AF65-F5344CB8AC3E}">
        <p14:creationId xmlns:p14="http://schemas.microsoft.com/office/powerpoint/2010/main" val="259791371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err="1"/>
              <a:t>Partitions</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Quando la chiave è nulla e viene utilizzato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partizionatore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predefinito, il record verrà inviato a una delle partizioni disponibili dell'argomento in modo casuale. Un algoritmo round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robin</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verrà utilizzato per bilanciare i messaggi tra le partizioni.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esiste una chiave e viene utilizzato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partizionatore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predefinito, Kafka eseguirà l'</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hashing</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della chiave (utilizzando il proprio algoritmo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hash</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quindi i valori di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hash</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non cambieranno quando Java viene aggiornato) e utilizzerà il risultato per mappare il messaggio su una partizione specifica.</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Poiché è importante che una chiave sia sempre mappata sulla stessa partizione, usiamo tutte le partizioni nell'argomento per calcolare la mappatura, non solo le partizioni disponibili.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Ciò significa che se una specifica partizione non è disponibile quando si scrivono dati su di essa, è possibile che venga visualizzato un errore.</a:t>
            </a:r>
          </a:p>
        </p:txBody>
      </p:sp>
    </p:spTree>
    <p:extLst>
      <p:ext uri="{BB962C8B-B14F-4D97-AF65-F5344CB8AC3E}">
        <p14:creationId xmlns:p14="http://schemas.microsoft.com/office/powerpoint/2010/main" val="308591650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err="1"/>
              <a:t>Partitions</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mappatura delle chiavi sulle partizioni è coerente solo finché il numero di partizioni in un argomento non cambia.</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Quindi, finché il numero di partizioni è costante, si può essere certi che, ad esempio, i record relativi all'utente 045189 verranno sempre scritti nella partizione 34.</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Ciò consente tutti i tipi di ottimizzazione durante la lettura dei dati dalle partizioni.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Tuttavia, nel momento in cui vengano aggiunte nuove partizioni all'argomento, questo non è più garantito: i vecchi record rimarranno nella partizione 34 mentre i nuovi record verranno scritti in una partizione diversa.</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Quando le chiavi di partizionamento sono importanti, la soluzione più semplice è creare argomenti con partizioni sufficienti e non aggiungere mai partizioni.</a:t>
            </a:r>
          </a:p>
        </p:txBody>
      </p:sp>
    </p:spTree>
    <p:extLst>
      <p:ext uri="{BB962C8B-B14F-4D97-AF65-F5344CB8AC3E}">
        <p14:creationId xmlns:p14="http://schemas.microsoft.com/office/powerpoint/2010/main" val="125935786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Implementing a custom partitioning strategy</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Finora, abbiamo discusso i tratti del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partizionatore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predefinito, che è quello più comunemente usato.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Tuttavia, Kafka non ti limita a solo partizioni di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hash</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e talvolta ci sono buoni motivi per partizionare i dati in modo diverso.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Ad esempio, supponiamo che tu sia un fornitore B2B e il tuo maggiore cliente sia un'azienda che produce dispositivi portatili chiamati Banane.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Supponiamo che tu faccia così tanti affari con il cliente "Banana" che oltre il 10% delle tue transazioni quotidiane avvenga con questo cliente.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si utilizza il partizionamento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hash</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predefinito, i record Banana verranno allocati sulla stessa partizione degli altri account, con il risultato che una partizione è circa il doppio rispetto al resto.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Ciò può causare l'esaurimento dello spazio dei server, il rallentamento dell'elaborazione, ecc.</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Quello che vogliamo davvero è dare a Banana la propria partizione e quindi utilizzare il partizionamento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hash</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per mappare il resto degli account alle partizioni.</a:t>
            </a:r>
          </a:p>
        </p:txBody>
      </p:sp>
    </p:spTree>
    <p:extLst>
      <p:ext uri="{BB962C8B-B14F-4D97-AF65-F5344CB8AC3E}">
        <p14:creationId xmlns:p14="http://schemas.microsoft.com/office/powerpoint/2010/main" val="257143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Implementing a custom partitioning strategy</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Ciò può causare l'esaurimento dello spazio dei server, il rallentamento dell'elaborazione, ecc.</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Quello che vogliamo davvero è dare a Banana la propria partizione e quindi utilizzare il partizionamento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hash</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per mappare il resto degli account alle partizioni.</a:t>
            </a:r>
          </a:p>
        </p:txBody>
      </p:sp>
    </p:spTree>
    <p:extLst>
      <p:ext uri="{BB962C8B-B14F-4D97-AF65-F5344CB8AC3E}">
        <p14:creationId xmlns:p14="http://schemas.microsoft.com/office/powerpoint/2010/main" val="1854921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Producer Overview</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Un caso d'uso diverso potrebbe essere quello di memorizzare le informazioni sui clic da un sito Web.</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 tal caso, è possibile tollerare la perdita di alcuni messaggi o alcuni duplicati; </a:t>
            </a:r>
          </a:p>
          <a:p>
            <a:pPr marL="742950" lvl="1"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latenza può essere elevata purché non vi sia alcun impatto sull'esperienza dell'utente.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 altre parole, non ci importa se ci vogliono alcuni secondi prima che il messaggio arrivi a Kafka, a condizione che la pagina successiva venga caricata immediatamente dopo che l'utente abbia cliccato su di un collegamento.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rendimento dipenderà dal livello di attività che prevediamo sul nostro sito Web.</a:t>
            </a:r>
          </a:p>
        </p:txBody>
      </p:sp>
    </p:spTree>
    <p:extLst>
      <p:ext uri="{BB962C8B-B14F-4D97-AF65-F5344CB8AC3E}">
        <p14:creationId xmlns:p14="http://schemas.microsoft.com/office/powerpoint/2010/main" val="296688592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Implementing a custom partitioning strategy</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algn="just"/>
            <a:r>
              <a:rPr lang="it-IT" sz="1400" b="1" dirty="0">
                <a:solidFill>
                  <a:schemeClr val="accent2">
                    <a:lumMod val="75000"/>
                  </a:schemeClr>
                </a:solidFill>
                <a:latin typeface="Consolas" panose="020B0609020204030204" pitchFamily="49" charset="0"/>
              </a:rPr>
              <a:t>import </a:t>
            </a:r>
            <a:r>
              <a:rPr lang="it-IT" sz="1400" b="1" dirty="0" err="1">
                <a:solidFill>
                  <a:schemeClr val="accent2">
                    <a:lumMod val="75000"/>
                  </a:schemeClr>
                </a:solidFill>
                <a:latin typeface="Consolas" panose="020B0609020204030204" pitchFamily="49" charset="0"/>
              </a:rPr>
              <a:t>org.apache.kafka.clients.producer.Partitioner</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import </a:t>
            </a:r>
            <a:r>
              <a:rPr lang="it-IT" sz="1400" b="1" dirty="0" err="1">
                <a:solidFill>
                  <a:schemeClr val="accent2">
                    <a:lumMod val="75000"/>
                  </a:schemeClr>
                </a:solidFill>
                <a:latin typeface="Consolas" panose="020B0609020204030204" pitchFamily="49" charset="0"/>
              </a:rPr>
              <a:t>org.apache.kafka.common.Cluster</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import </a:t>
            </a:r>
            <a:r>
              <a:rPr lang="it-IT" sz="1400" b="1" dirty="0" err="1">
                <a:solidFill>
                  <a:schemeClr val="accent2">
                    <a:lumMod val="75000"/>
                  </a:schemeClr>
                </a:solidFill>
                <a:latin typeface="Consolas" panose="020B0609020204030204" pitchFamily="49" charset="0"/>
              </a:rPr>
              <a:t>org.apache.kafka.common.PartitionInfo</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import </a:t>
            </a:r>
            <a:r>
              <a:rPr lang="it-IT" sz="1400" b="1" dirty="0" err="1">
                <a:solidFill>
                  <a:schemeClr val="accent2">
                    <a:lumMod val="75000"/>
                  </a:schemeClr>
                </a:solidFill>
                <a:latin typeface="Consolas" panose="020B0609020204030204" pitchFamily="49" charset="0"/>
              </a:rPr>
              <a:t>org.apache.kafka.common.record.InvalidRecordException</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import </a:t>
            </a:r>
            <a:r>
              <a:rPr lang="it-IT" sz="1400" b="1" dirty="0" err="1">
                <a:solidFill>
                  <a:schemeClr val="accent2">
                    <a:lumMod val="75000"/>
                  </a:schemeClr>
                </a:solidFill>
                <a:latin typeface="Consolas" panose="020B0609020204030204" pitchFamily="49" charset="0"/>
              </a:rPr>
              <a:t>org.apache.kafka.common.utils.Utils</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public class </a:t>
            </a:r>
            <a:r>
              <a:rPr lang="it-IT" sz="1400" b="1" dirty="0" err="1">
                <a:solidFill>
                  <a:schemeClr val="accent2">
                    <a:lumMod val="75000"/>
                  </a:schemeClr>
                </a:solidFill>
                <a:latin typeface="Consolas" panose="020B0609020204030204" pitchFamily="49" charset="0"/>
              </a:rPr>
              <a:t>BananaPartitioner</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implements</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Partitioner</a:t>
            </a:r>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public </a:t>
            </a:r>
            <a:r>
              <a:rPr lang="it-IT" sz="1400" b="1" dirty="0" err="1">
                <a:solidFill>
                  <a:schemeClr val="accent2">
                    <a:lumMod val="75000"/>
                  </a:schemeClr>
                </a:solidFill>
                <a:latin typeface="Consolas" panose="020B0609020204030204" pitchFamily="49" charset="0"/>
              </a:rPr>
              <a:t>void</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configure</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Map</a:t>
            </a:r>
            <a:r>
              <a:rPr lang="it-IT" sz="1400" b="1" dirty="0">
                <a:solidFill>
                  <a:schemeClr val="accent2">
                    <a:lumMod val="75000"/>
                  </a:schemeClr>
                </a:solidFill>
                <a:latin typeface="Consolas" panose="020B0609020204030204" pitchFamily="49" charset="0"/>
              </a:rPr>
              <a:t> &lt; </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  ?  &gt; </a:t>
            </a:r>
            <a:r>
              <a:rPr lang="it-IT" sz="1400" b="1" dirty="0" err="1">
                <a:solidFill>
                  <a:schemeClr val="accent2">
                    <a:lumMod val="75000"/>
                  </a:schemeClr>
                </a:solidFill>
                <a:latin typeface="Consolas" panose="020B0609020204030204" pitchFamily="49" charset="0"/>
              </a:rPr>
              <a:t>configs</a:t>
            </a:r>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public </a:t>
            </a:r>
            <a:r>
              <a:rPr lang="it-IT" sz="1400" b="1" dirty="0" err="1">
                <a:solidFill>
                  <a:schemeClr val="accent2">
                    <a:lumMod val="75000"/>
                  </a:schemeClr>
                </a:solidFill>
                <a:latin typeface="Consolas" panose="020B0609020204030204" pitchFamily="49" charset="0"/>
              </a:rPr>
              <a:t>int</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partition</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topic</a:t>
            </a:r>
            <a:r>
              <a:rPr lang="it-IT" sz="1400" b="1" dirty="0">
                <a:solidFill>
                  <a:schemeClr val="accent2">
                    <a:lumMod val="75000"/>
                  </a:schemeClr>
                </a:solidFill>
                <a:latin typeface="Consolas" panose="020B0609020204030204" pitchFamily="49" charset="0"/>
              </a:rPr>
              <a:t>, Object key, byte[]</a:t>
            </a:r>
            <a:r>
              <a:rPr lang="it-IT" sz="1400" b="1" dirty="0" err="1">
                <a:solidFill>
                  <a:schemeClr val="accent2">
                    <a:lumMod val="75000"/>
                  </a:schemeClr>
                </a:solidFill>
                <a:latin typeface="Consolas" panose="020B0609020204030204" pitchFamily="49" charset="0"/>
              </a:rPr>
              <a:t>keyBytes</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Object </a:t>
            </a:r>
            <a:r>
              <a:rPr lang="it-IT" sz="1400" b="1" dirty="0" err="1">
                <a:solidFill>
                  <a:schemeClr val="accent2">
                    <a:lumMod val="75000"/>
                  </a:schemeClr>
                </a:solidFill>
                <a:latin typeface="Consolas" panose="020B0609020204030204" pitchFamily="49" charset="0"/>
              </a:rPr>
              <a:t>value</a:t>
            </a:r>
            <a:r>
              <a:rPr lang="it-IT" sz="1400" b="1" dirty="0">
                <a:solidFill>
                  <a:schemeClr val="accent2">
                    <a:lumMod val="75000"/>
                  </a:schemeClr>
                </a:solidFill>
                <a:latin typeface="Consolas" panose="020B0609020204030204" pitchFamily="49" charset="0"/>
              </a:rPr>
              <a:t>, byte[]</a:t>
            </a:r>
            <a:r>
              <a:rPr lang="it-IT" sz="1400" b="1" dirty="0" err="1">
                <a:solidFill>
                  <a:schemeClr val="accent2">
                    <a:lumMod val="75000"/>
                  </a:schemeClr>
                </a:solidFill>
                <a:latin typeface="Consolas" panose="020B0609020204030204" pitchFamily="49" charset="0"/>
              </a:rPr>
              <a:t>valueBytes</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Cluster </a:t>
            </a:r>
            <a:r>
              <a:rPr lang="it-IT" sz="1400" b="1" dirty="0" err="1">
                <a:solidFill>
                  <a:schemeClr val="accent2">
                    <a:lumMod val="75000"/>
                  </a:schemeClr>
                </a:solidFill>
                <a:latin typeface="Consolas" panose="020B0609020204030204" pitchFamily="49" charset="0"/>
              </a:rPr>
              <a:t>cluster</a:t>
            </a:r>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List &lt; </a:t>
            </a:r>
            <a:r>
              <a:rPr lang="it-IT" sz="1400" b="1" dirty="0" err="1">
                <a:solidFill>
                  <a:schemeClr val="accent2">
                    <a:lumMod val="75000"/>
                  </a:schemeClr>
                </a:solidFill>
                <a:latin typeface="Consolas" panose="020B0609020204030204" pitchFamily="49" charset="0"/>
              </a:rPr>
              <a:t>PartitionInfo</a:t>
            </a:r>
            <a:r>
              <a:rPr lang="it-IT" sz="1400" b="1" dirty="0">
                <a:solidFill>
                  <a:schemeClr val="accent2">
                    <a:lumMod val="75000"/>
                  </a:schemeClr>
                </a:solidFill>
                <a:latin typeface="Consolas" panose="020B0609020204030204" pitchFamily="49" charset="0"/>
              </a:rPr>
              <a:t> &gt; </a:t>
            </a:r>
            <a:r>
              <a:rPr lang="it-IT" sz="1400" b="1" dirty="0" err="1">
                <a:solidFill>
                  <a:schemeClr val="accent2">
                    <a:lumMod val="75000"/>
                  </a:schemeClr>
                </a:solidFill>
                <a:latin typeface="Consolas" panose="020B0609020204030204" pitchFamily="49" charset="0"/>
              </a:rPr>
              <a:t>partitions</a:t>
            </a:r>
            <a:r>
              <a:rPr lang="it-IT" sz="1400" b="1" dirty="0">
                <a:solidFill>
                  <a:schemeClr val="accent2">
                    <a:lumMod val="75000"/>
                  </a:schemeClr>
                </a:solidFill>
                <a:latin typeface="Consolas" panose="020B0609020204030204" pitchFamily="49" charset="0"/>
              </a:rPr>
              <a:t> = </a:t>
            </a:r>
            <a:r>
              <a:rPr lang="it-IT" sz="1400" b="1" dirty="0" err="1">
                <a:solidFill>
                  <a:schemeClr val="accent2">
                    <a:lumMod val="75000"/>
                  </a:schemeClr>
                </a:solidFill>
                <a:latin typeface="Consolas" panose="020B0609020204030204" pitchFamily="49" charset="0"/>
              </a:rPr>
              <a:t>cluster.partitionsForTopic</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topic</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int</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numPartitions</a:t>
            </a:r>
            <a:r>
              <a:rPr lang="it-IT" sz="1400" b="1" dirty="0">
                <a:solidFill>
                  <a:schemeClr val="accent2">
                    <a:lumMod val="75000"/>
                  </a:schemeClr>
                </a:solidFill>
                <a:latin typeface="Consolas" panose="020B0609020204030204" pitchFamily="49" charset="0"/>
              </a:rPr>
              <a:t> = </a:t>
            </a:r>
            <a:r>
              <a:rPr lang="it-IT" sz="1400" b="1" dirty="0" err="1">
                <a:solidFill>
                  <a:schemeClr val="accent2">
                    <a:lumMod val="75000"/>
                  </a:schemeClr>
                </a:solidFill>
                <a:latin typeface="Consolas" panose="020B0609020204030204" pitchFamily="49" charset="0"/>
              </a:rPr>
              <a:t>partitions.size</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if</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keyBytes</a:t>
            </a:r>
            <a:r>
              <a:rPr lang="it-IT" sz="1400" b="1" dirty="0">
                <a:solidFill>
                  <a:schemeClr val="accent2">
                    <a:lumMod val="75000"/>
                  </a:schemeClr>
                </a:solidFill>
                <a:latin typeface="Consolas" panose="020B0609020204030204" pitchFamily="49" charset="0"/>
              </a:rPr>
              <a:t> == </a:t>
            </a:r>
            <a:r>
              <a:rPr lang="it-IT" sz="1400" b="1" dirty="0" err="1">
                <a:solidFill>
                  <a:schemeClr val="accent2">
                    <a:lumMod val="75000"/>
                  </a:schemeClr>
                </a:solidFill>
                <a:latin typeface="Consolas" panose="020B0609020204030204" pitchFamily="49" charset="0"/>
              </a:rPr>
              <a:t>null</a:t>
            </a:r>
            <a:r>
              <a:rPr lang="it-IT" sz="1400" b="1" dirty="0">
                <a:solidFill>
                  <a:schemeClr val="accent2">
                    <a:lumMod val="75000"/>
                  </a:schemeClr>
                </a:solidFill>
                <a:latin typeface="Consolas" panose="020B0609020204030204" pitchFamily="49" charset="0"/>
              </a:rPr>
              <a:t>) || (!(key </a:t>
            </a:r>
            <a:r>
              <a:rPr lang="it-IT" sz="1400" b="1" dirty="0" err="1">
                <a:solidFill>
                  <a:schemeClr val="accent2">
                    <a:lumMod val="75000"/>
                  </a:schemeClr>
                </a:solidFill>
                <a:latin typeface="Consolas" panose="020B0609020204030204" pitchFamily="49" charset="0"/>
              </a:rPr>
              <a:t>instanceOf</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throw</a:t>
            </a:r>
            <a:r>
              <a:rPr lang="it-IT" sz="1400" b="1" dirty="0">
                <a:solidFill>
                  <a:schemeClr val="accent2">
                    <a:lumMod val="75000"/>
                  </a:schemeClr>
                </a:solidFill>
                <a:latin typeface="Consolas" panose="020B0609020204030204" pitchFamily="49" charset="0"/>
              </a:rPr>
              <a:t> new </a:t>
            </a:r>
            <a:r>
              <a:rPr lang="it-IT" sz="1400" b="1" dirty="0" err="1">
                <a:solidFill>
                  <a:schemeClr val="accent2">
                    <a:lumMod val="75000"/>
                  </a:schemeClr>
                </a:solidFill>
                <a:latin typeface="Consolas" panose="020B0609020204030204" pitchFamily="49" charset="0"/>
              </a:rPr>
              <a:t>InvalidRecordException</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We</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expect</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all</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messages</a:t>
            </a:r>
            <a:r>
              <a:rPr lang="it-IT" sz="1400" b="1" dirty="0">
                <a:solidFill>
                  <a:schemeClr val="accent2">
                    <a:lumMod val="75000"/>
                  </a:schemeClr>
                </a:solidFill>
                <a:latin typeface="Consolas" panose="020B0609020204030204" pitchFamily="49" charset="0"/>
              </a:rPr>
              <a:t> to </a:t>
            </a:r>
            <a:r>
              <a:rPr lang="it-IT" sz="1400" b="1" dirty="0" err="1">
                <a:solidFill>
                  <a:schemeClr val="accent2">
                    <a:lumMod val="75000"/>
                  </a:schemeClr>
                </a:solidFill>
                <a:latin typeface="Consolas" panose="020B0609020204030204" pitchFamily="49" charset="0"/>
              </a:rPr>
              <a:t>have</a:t>
            </a:r>
            <a:r>
              <a:rPr lang="it-IT" sz="1400" b="1" dirty="0">
                <a:solidFill>
                  <a:schemeClr val="accent2">
                    <a:lumMod val="75000"/>
                  </a:schemeClr>
                </a:solidFill>
                <a:latin typeface="Consolas" panose="020B0609020204030204" pitchFamily="49" charset="0"/>
              </a:rPr>
              <a:t> customer name </a:t>
            </a:r>
            <a:r>
              <a:rPr lang="it-IT" sz="1400" b="1" dirty="0" err="1">
                <a:solidFill>
                  <a:schemeClr val="accent2">
                    <a:lumMod val="75000"/>
                  </a:schemeClr>
                </a:solidFill>
                <a:latin typeface="Consolas" panose="020B0609020204030204" pitchFamily="49" charset="0"/>
              </a:rPr>
              <a:t>as</a:t>
            </a:r>
            <a:r>
              <a:rPr lang="it-IT" sz="1400" b="1" dirty="0">
                <a:solidFill>
                  <a:schemeClr val="accent2">
                    <a:lumMod val="75000"/>
                  </a:schemeClr>
                </a:solidFill>
                <a:latin typeface="Consolas" panose="020B0609020204030204" pitchFamily="49" charset="0"/>
              </a:rPr>
              <a:t> key")</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if</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)key).</a:t>
            </a:r>
            <a:r>
              <a:rPr lang="it-IT" sz="1400" b="1" dirty="0" err="1">
                <a:solidFill>
                  <a:schemeClr val="accent2">
                    <a:lumMod val="75000"/>
                  </a:schemeClr>
                </a:solidFill>
                <a:latin typeface="Consolas" panose="020B0609020204030204" pitchFamily="49" charset="0"/>
              </a:rPr>
              <a:t>equals</a:t>
            </a:r>
            <a:r>
              <a:rPr lang="it-IT" sz="1400" b="1" dirty="0">
                <a:solidFill>
                  <a:schemeClr val="accent2">
                    <a:lumMod val="75000"/>
                  </a:schemeClr>
                </a:solidFill>
                <a:latin typeface="Consolas" panose="020B0609020204030204" pitchFamily="49" charset="0"/>
              </a:rPr>
              <a:t>("Banana"))</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return</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numPartitions</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 Banana </a:t>
            </a:r>
            <a:r>
              <a:rPr lang="it-IT" sz="1400" b="1" dirty="0" err="1">
                <a:solidFill>
                  <a:schemeClr val="accent2">
                    <a:lumMod val="75000"/>
                  </a:schemeClr>
                </a:solidFill>
                <a:latin typeface="Consolas" panose="020B0609020204030204" pitchFamily="49" charset="0"/>
              </a:rPr>
              <a:t>will</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always</a:t>
            </a:r>
            <a:r>
              <a:rPr lang="it-IT" sz="1400" b="1" dirty="0">
                <a:solidFill>
                  <a:schemeClr val="accent2">
                    <a:lumMod val="75000"/>
                  </a:schemeClr>
                </a:solidFill>
                <a:latin typeface="Consolas" panose="020B0609020204030204" pitchFamily="49" charset="0"/>
              </a:rPr>
              <a:t> go to last </a:t>
            </a:r>
            <a:r>
              <a:rPr lang="it-IT" sz="1400" b="1" dirty="0" err="1">
                <a:solidFill>
                  <a:schemeClr val="accent2">
                    <a:lumMod val="75000"/>
                  </a:schemeClr>
                </a:solidFill>
                <a:latin typeface="Consolas" panose="020B0609020204030204" pitchFamily="49" charset="0"/>
              </a:rPr>
              <a:t>partition</a:t>
            </a:r>
            <a:endParaRPr lang="it-IT" sz="1400" b="1" dirty="0">
              <a:solidFill>
                <a:schemeClr val="accent2">
                  <a:lumMod val="75000"/>
                </a:schemeClr>
              </a:solidFill>
              <a:latin typeface="Consolas" panose="020B0609020204030204" pitchFamily="49" charset="0"/>
            </a:endParaRPr>
          </a:p>
          <a:p>
            <a:pPr algn="just"/>
            <a:r>
              <a:rPr lang="it-IT" sz="1400" b="1" dirty="0">
                <a:solidFill>
                  <a:schemeClr val="accent2">
                    <a:lumMod val="75000"/>
                  </a:schemeClr>
                </a:solidFill>
                <a:latin typeface="Consolas" panose="020B0609020204030204" pitchFamily="49" charset="0"/>
              </a:rPr>
              <a:t>        // </a:t>
            </a:r>
            <a:r>
              <a:rPr lang="it-IT" sz="1400" b="1" dirty="0" err="1">
                <a:solidFill>
                  <a:schemeClr val="accent2">
                    <a:lumMod val="75000"/>
                  </a:schemeClr>
                </a:solidFill>
                <a:latin typeface="Consolas" panose="020B0609020204030204" pitchFamily="49" charset="0"/>
              </a:rPr>
              <a:t>Other</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records</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will</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get</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hashed</a:t>
            </a:r>
            <a:r>
              <a:rPr lang="it-IT" sz="1400" b="1" dirty="0">
                <a:solidFill>
                  <a:schemeClr val="accent2">
                    <a:lumMod val="75000"/>
                  </a:schemeClr>
                </a:solidFill>
                <a:latin typeface="Consolas" panose="020B0609020204030204" pitchFamily="49" charset="0"/>
              </a:rPr>
              <a:t> to the </a:t>
            </a:r>
            <a:r>
              <a:rPr lang="it-IT" sz="1400" b="1" dirty="0" err="1">
                <a:solidFill>
                  <a:schemeClr val="accent2">
                    <a:lumMod val="75000"/>
                  </a:schemeClr>
                </a:solidFill>
                <a:latin typeface="Consolas" panose="020B0609020204030204" pitchFamily="49" charset="0"/>
              </a:rPr>
              <a:t>rest</a:t>
            </a:r>
            <a:r>
              <a:rPr lang="it-IT" sz="1400" b="1" dirty="0">
                <a:solidFill>
                  <a:schemeClr val="accent2">
                    <a:lumMod val="75000"/>
                  </a:schemeClr>
                </a:solidFill>
                <a:latin typeface="Consolas" panose="020B0609020204030204" pitchFamily="49" charset="0"/>
              </a:rPr>
              <a:t> of the   </a:t>
            </a:r>
            <a:r>
              <a:rPr lang="it-IT" sz="1400" b="1" dirty="0" err="1">
                <a:solidFill>
                  <a:schemeClr val="accent2">
                    <a:lumMod val="75000"/>
                  </a:schemeClr>
                </a:solidFill>
                <a:latin typeface="Consolas" panose="020B0609020204030204" pitchFamily="49" charset="0"/>
              </a:rPr>
              <a:t>partitions</a:t>
            </a:r>
            <a:endParaRPr lang="it-IT" sz="1400" b="1" dirty="0">
              <a:solidFill>
                <a:schemeClr val="accent2">
                  <a:lumMod val="75000"/>
                </a:schemeClr>
              </a:solidFill>
              <a:latin typeface="Consolas" panose="020B0609020204030204" pitchFamily="49" charset="0"/>
            </a:endParaRP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return</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Math.abs</a:t>
            </a:r>
            <a:r>
              <a:rPr lang="it-IT" sz="1400" b="1" dirty="0">
                <a:solidFill>
                  <a:schemeClr val="accent2">
                    <a:lumMod val="75000"/>
                  </a:schemeClr>
                </a:solidFill>
                <a:latin typeface="Consolas" panose="020B0609020204030204" pitchFamily="49" charset="0"/>
              </a:rPr>
              <a:t>(Utils.murmur2(</a:t>
            </a:r>
            <a:r>
              <a:rPr lang="it-IT" sz="1400" b="1" dirty="0" err="1">
                <a:solidFill>
                  <a:schemeClr val="accent2">
                    <a:lumMod val="75000"/>
                  </a:schemeClr>
                </a:solidFill>
                <a:latin typeface="Consolas" panose="020B0609020204030204" pitchFamily="49" charset="0"/>
              </a:rPr>
              <a:t>keyBytes</a:t>
            </a:r>
            <a:r>
              <a:rPr lang="it-IT" sz="1400" b="1" dirty="0">
                <a:solidFill>
                  <a:schemeClr val="accent2">
                    <a:lumMod val="75000"/>
                  </a:schemeClr>
                </a:solidFill>
                <a:latin typeface="Consolas" panose="020B0609020204030204" pitchFamily="49" charset="0"/>
              </a:rPr>
              <a:t>)) % (</a:t>
            </a:r>
            <a:r>
              <a:rPr lang="it-IT" sz="1400" b="1" dirty="0" err="1">
                <a:solidFill>
                  <a:schemeClr val="accent2">
                    <a:lumMod val="75000"/>
                  </a:schemeClr>
                </a:solidFill>
                <a:latin typeface="Consolas" panose="020B0609020204030204" pitchFamily="49" charset="0"/>
              </a:rPr>
              <a:t>numPartitions</a:t>
            </a:r>
            <a:r>
              <a:rPr lang="it-IT" sz="1400" b="1" dirty="0">
                <a:solidFill>
                  <a:schemeClr val="accent2">
                    <a:lumMod val="75000"/>
                  </a:schemeClr>
                </a:solidFill>
                <a:latin typeface="Consolas" panose="020B0609020204030204" pitchFamily="49" charset="0"/>
              </a:rPr>
              <a:t> - 1))</a:t>
            </a:r>
          </a:p>
          <a:p>
            <a:pPr algn="just"/>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public </a:t>
            </a:r>
            <a:r>
              <a:rPr lang="it-IT" sz="1400" b="1" dirty="0" err="1">
                <a:solidFill>
                  <a:schemeClr val="accent2">
                    <a:lumMod val="75000"/>
                  </a:schemeClr>
                </a:solidFill>
                <a:latin typeface="Consolas" panose="020B0609020204030204" pitchFamily="49" charset="0"/>
              </a:rPr>
              <a:t>void</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close</a:t>
            </a:r>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a:t>
            </a:r>
          </a:p>
        </p:txBody>
      </p:sp>
    </p:spTree>
    <p:extLst>
      <p:ext uri="{BB962C8B-B14F-4D97-AF65-F5344CB8AC3E}">
        <p14:creationId xmlns:p14="http://schemas.microsoft.com/office/powerpoint/2010/main" val="144295585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Implementing a custom partitioning strategy</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L'interfaccia del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partizionatore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include i metodi di configurazione, partizione e chiusura.</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Qui implementiamo solo la partizione, anche se avremmo davvero dovuto passare il nome del cliente speciale tramite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configure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invece di codificarlo nella partizione.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Ci aspettiamo solo chiavi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String</a:t>
            </a:r>
            <a:r>
              <a:rPr lang="it-IT" sz="240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quindi lanciamo un'eccezione se non è così.</a:t>
            </a: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24292438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11876</TotalTime>
  <Words>8369</Words>
  <Application>Microsoft Office PowerPoint</Application>
  <PresentationFormat>Widescreen</PresentationFormat>
  <Paragraphs>823</Paragraphs>
  <Slides>91</Slides>
  <Notes>80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91</vt:i4>
      </vt:variant>
    </vt:vector>
  </HeadingPairs>
  <TitlesOfParts>
    <vt:vector size="97" baseType="lpstr">
      <vt:lpstr>Arial</vt:lpstr>
      <vt:lpstr>Calibri</vt:lpstr>
      <vt:lpstr>Calibri Light</vt:lpstr>
      <vt:lpstr>Consolas</vt:lpstr>
      <vt:lpstr>Lucida Sans</vt:lpstr>
      <vt:lpstr>Office Theme</vt:lpstr>
      <vt:lpstr>PowerPoint Presentation</vt:lpstr>
      <vt:lpstr>PowerPoint Presentation</vt:lpstr>
      <vt:lpstr>Scrivere Messaggi Su Kafka</vt:lpstr>
      <vt:lpstr>Scrivere Messaggi Su Kafka</vt:lpstr>
      <vt:lpstr>Third-Party Clients</vt:lpstr>
      <vt:lpstr>Producer Overview</vt:lpstr>
      <vt:lpstr>Producer Overview</vt:lpstr>
      <vt:lpstr>Producer Overview</vt:lpstr>
      <vt:lpstr>Producer Overview</vt:lpstr>
      <vt:lpstr>Producer Overview</vt:lpstr>
      <vt:lpstr>Producer Overview</vt:lpstr>
      <vt:lpstr>Producer Overview</vt:lpstr>
      <vt:lpstr>Producer Overview</vt:lpstr>
      <vt:lpstr>Producer Overview</vt:lpstr>
      <vt:lpstr>PowerPoint Presentation</vt:lpstr>
      <vt:lpstr>Producer API</vt:lpstr>
      <vt:lpstr>Costruire un produttore Kafka</vt:lpstr>
      <vt:lpstr>bootstrap.servers</vt:lpstr>
      <vt:lpstr>key.serializer</vt:lpstr>
      <vt:lpstr>key.serializer</vt:lpstr>
      <vt:lpstr>value.serializer</vt:lpstr>
      <vt:lpstr>Producer</vt:lpstr>
      <vt:lpstr>Producer</vt:lpstr>
      <vt:lpstr>Producer</vt:lpstr>
      <vt:lpstr>Producer</vt:lpstr>
      <vt:lpstr>Producer</vt:lpstr>
      <vt:lpstr>PowerPoint Presentation</vt:lpstr>
      <vt:lpstr>Sending di un “Message” a Kafka</vt:lpstr>
      <vt:lpstr>Sending di un “Message” a Kafka</vt:lpstr>
      <vt:lpstr>Sending di un “Message” a Kafka</vt:lpstr>
      <vt:lpstr>PowerPoint Presentation</vt:lpstr>
      <vt:lpstr>Sending di un “Message” sincrono a Kafka</vt:lpstr>
      <vt:lpstr>Sending di un “Message” sincrono a Kafka</vt:lpstr>
      <vt:lpstr>PowerPoint Presentation</vt:lpstr>
      <vt:lpstr>Sending di un “Message” asincrono a Kafka</vt:lpstr>
      <vt:lpstr>Sending di un “Message” asincrono a Kafka</vt:lpstr>
      <vt:lpstr>Sending di un “Message” asincrono a Kafka</vt:lpstr>
      <vt:lpstr>PowerPoint Presentation</vt:lpstr>
      <vt:lpstr>Configurazione Producer</vt:lpstr>
      <vt:lpstr>Configurazione Producer: acks</vt:lpstr>
      <vt:lpstr>Configurazione Producer: acks = 0</vt:lpstr>
      <vt:lpstr>Configurazione Producer: acks = 1</vt:lpstr>
      <vt:lpstr>Configurazione Producer: acks = 1</vt:lpstr>
      <vt:lpstr>Configurazione Producer: acks = all</vt:lpstr>
      <vt:lpstr>Configurazione Producer: buffer.memory</vt:lpstr>
      <vt:lpstr>Configurazione Producer: compression.type</vt:lpstr>
      <vt:lpstr>Configurazione Producer: retries</vt:lpstr>
      <vt:lpstr>Configurazione Producer: batch.size</vt:lpstr>
      <vt:lpstr>Configurazione Producer: linger.ms</vt:lpstr>
      <vt:lpstr>Configurazione Producer: client.id</vt:lpstr>
      <vt:lpstr>Configurazione Producer: max.in.flight.requests.per.connection</vt:lpstr>
      <vt:lpstr>Configurazione Producer: timeout.ms, request.timeout.ms, and metadata.fetch.timeout.ms</vt:lpstr>
      <vt:lpstr>Configurazione Producer: max.block.ms</vt:lpstr>
      <vt:lpstr>Configurazione Producer: max.request.size</vt:lpstr>
      <vt:lpstr>Configurazione Producer: receive.buffer.bytes and send.buffer.bytes</vt:lpstr>
      <vt:lpstr>PowerPoint Presentation</vt:lpstr>
      <vt:lpstr>Garanzia dell’ordine dei messaggi</vt:lpstr>
      <vt:lpstr>Garanzia dell’ordine dei messaggi</vt:lpstr>
      <vt:lpstr>PowerPoint Presentation</vt:lpstr>
      <vt:lpstr>Serializer</vt:lpstr>
      <vt:lpstr>Custom Serializers</vt:lpstr>
      <vt:lpstr>Custom Serializers</vt:lpstr>
      <vt:lpstr>Custom Serializers</vt:lpstr>
      <vt:lpstr>Custom Serializers</vt:lpstr>
      <vt:lpstr>Custom Serializers</vt:lpstr>
      <vt:lpstr>Custom Serializers</vt:lpstr>
      <vt:lpstr>PowerPoint Presentation</vt:lpstr>
      <vt:lpstr>Serializing Using Apache Avro</vt:lpstr>
      <vt:lpstr>Serializing Using Apache Avro</vt:lpstr>
      <vt:lpstr>Serializing Using Apache Avro</vt:lpstr>
      <vt:lpstr>Serializing Using Apache Avro</vt:lpstr>
      <vt:lpstr>Serializing Using Apache Avro</vt:lpstr>
      <vt:lpstr>Uso degli Avro Records con Kafka</vt:lpstr>
      <vt:lpstr>PowerPoint Presentation</vt:lpstr>
      <vt:lpstr>Uso degli Avro Records con Kafka</vt:lpstr>
      <vt:lpstr>Uso degli Avro Records con Kafka</vt:lpstr>
      <vt:lpstr>Uso degli Avro Records con Kafka</vt:lpstr>
      <vt:lpstr>Flow diagram of serialization and deserialization of Avro records</vt:lpstr>
      <vt:lpstr>Uso degli Avro Records con Kafka</vt:lpstr>
      <vt:lpstr>Uso degli Avro Records con Kafka</vt:lpstr>
      <vt:lpstr>Uso degli Avro Records con Kafka</vt:lpstr>
      <vt:lpstr>Uso degli Avro Records con Kafka</vt:lpstr>
      <vt:lpstr>PowerPoint Presentation</vt:lpstr>
      <vt:lpstr>Partitions</vt:lpstr>
      <vt:lpstr>Partitions</vt:lpstr>
      <vt:lpstr>Partitions</vt:lpstr>
      <vt:lpstr>Partitions</vt:lpstr>
      <vt:lpstr>Implementing a custom partitioning strategy</vt:lpstr>
      <vt:lpstr>Implementing a custom partitioning strategy</vt:lpstr>
      <vt:lpstr>Implementing a custom partitioning strategy</vt:lpstr>
      <vt:lpstr>Implementing a custom partitioning strategy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tony</dc:creator>
  <cp:lastModifiedBy>Antonio Minelli</cp:lastModifiedBy>
  <cp:revision>553</cp:revision>
  <dcterms:created xsi:type="dcterms:W3CDTF">2018-12-02T17:40:17Z</dcterms:created>
  <dcterms:modified xsi:type="dcterms:W3CDTF">2021-09-30T15:27:18Z</dcterms:modified>
</cp:coreProperties>
</file>