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sldIdLst>
    <p:sldId id="258" r:id="rId2"/>
    <p:sldId id="326" r:id="rId3"/>
    <p:sldId id="327" r:id="rId4"/>
    <p:sldId id="328" r:id="rId5"/>
    <p:sldId id="329" r:id="rId6"/>
    <p:sldId id="330" r:id="rId7"/>
    <p:sldId id="331" r:id="rId8"/>
    <p:sldId id="332" r:id="rId9"/>
    <p:sldId id="333" r:id="rId10"/>
    <p:sldId id="335" r:id="rId11"/>
    <p:sldId id="334" r:id="rId12"/>
    <p:sldId id="336" r:id="rId13"/>
    <p:sldId id="337" r:id="rId14"/>
    <p:sldId id="338" r:id="rId15"/>
    <p:sldId id="339" r:id="rId16"/>
    <p:sldId id="340" r:id="rId17"/>
    <p:sldId id="341" r:id="rId18"/>
    <p:sldId id="342" r:id="rId19"/>
    <p:sldId id="343" r:id="rId20"/>
    <p:sldId id="344" r:id="rId21"/>
    <p:sldId id="345"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2" r:id="rId58"/>
    <p:sldId id="383" r:id="rId59"/>
    <p:sldId id="384" r:id="rId60"/>
    <p:sldId id="385" r:id="rId61"/>
    <p:sldId id="386" r:id="rId62"/>
    <p:sldId id="387" r:id="rId63"/>
    <p:sldId id="388" r:id="rId64"/>
    <p:sldId id="389" r:id="rId65"/>
    <p:sldId id="390" r:id="rId66"/>
    <p:sldId id="391" r:id="rId67"/>
    <p:sldId id="392" r:id="rId68"/>
    <p:sldId id="393" r:id="rId69"/>
    <p:sldId id="394" r:id="rId70"/>
    <p:sldId id="395" r:id="rId71"/>
    <p:sldId id="396" r:id="rId72"/>
    <p:sldId id="397" r:id="rId73"/>
    <p:sldId id="399" r:id="rId74"/>
    <p:sldId id="400" r:id="rId75"/>
    <p:sldId id="401" r:id="rId76"/>
    <p:sldId id="402" r:id="rId77"/>
    <p:sldId id="403" r:id="rId78"/>
    <p:sldId id="404" r:id="rId79"/>
    <p:sldId id="405" r:id="rId80"/>
    <p:sldId id="406" r:id="rId81"/>
    <p:sldId id="407" r:id="rId82"/>
    <p:sldId id="408" r:id="rId83"/>
    <p:sldId id="409" r:id="rId84"/>
    <p:sldId id="410" r:id="rId85"/>
    <p:sldId id="411" r:id="rId86"/>
    <p:sldId id="412" r:id="rId87"/>
    <p:sldId id="413" r:id="rId88"/>
    <p:sldId id="414" r:id="rId89"/>
    <p:sldId id="415" r:id="rId90"/>
    <p:sldId id="416" r:id="rId91"/>
    <p:sldId id="417" r:id="rId92"/>
    <p:sldId id="418" r:id="rId93"/>
    <p:sldId id="419" r:id="rId94"/>
    <p:sldId id="420" r:id="rId95"/>
    <p:sldId id="421" r:id="rId96"/>
    <p:sldId id="422" r:id="rId97"/>
    <p:sldId id="423" r:id="rId98"/>
    <p:sldId id="424" r:id="rId99"/>
    <p:sldId id="425" r:id="rId100"/>
    <p:sldId id="426" r:id="rId101"/>
    <p:sldId id="427" r:id="rId102"/>
    <p:sldId id="428" r:id="rId103"/>
    <p:sldId id="429" r:id="rId104"/>
    <p:sldId id="430" r:id="rId105"/>
    <p:sldId id="431" r:id="rId106"/>
    <p:sldId id="432" r:id="rId107"/>
    <p:sldId id="433" r:id="rId108"/>
    <p:sldId id="434" r:id="rId109"/>
    <p:sldId id="435" r:id="rId110"/>
    <p:sldId id="436" r:id="rId111"/>
    <p:sldId id="437" r:id="rId112"/>
    <p:sldId id="438" r:id="rId113"/>
    <p:sldId id="439" r:id="rId114"/>
    <p:sldId id="440" r:id="rId115"/>
    <p:sldId id="441" r:id="rId116"/>
    <p:sldId id="442"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DDBA62F-64F7-441E-9CB8-7F51A8EEBD8C}">
          <p14:sldIdLst>
            <p14:sldId id="258"/>
          </p14:sldIdLst>
        </p14:section>
        <p14:section name="Design" id="{B1E29F6D-DD0F-4D13-B5F4-6F32E1DCCD39}">
          <p14:sldIdLst>
            <p14:sldId id="326"/>
            <p14:sldId id="327"/>
            <p14:sldId id="328"/>
            <p14:sldId id="329"/>
            <p14:sldId id="330"/>
            <p14:sldId id="331"/>
            <p14:sldId id="332"/>
            <p14:sldId id="333"/>
            <p14:sldId id="335"/>
            <p14:sldId id="334"/>
            <p14:sldId id="336"/>
            <p14:sldId id="337"/>
            <p14:sldId id="338"/>
            <p14:sldId id="339"/>
            <p14:sldId id="340"/>
            <p14:sldId id="341"/>
            <p14:sldId id="342"/>
            <p14:sldId id="343"/>
            <p14:sldId id="344"/>
            <p14:sldId id="345"/>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7294"/>
    <a:srgbClr val="35546D"/>
    <a:srgbClr val="192733"/>
    <a:srgbClr val="D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4" autoAdjust="0"/>
    <p:restoredTop sz="84136" autoAdjust="0"/>
  </p:normalViewPr>
  <p:slideViewPr>
    <p:cSldViewPr snapToGrid="0">
      <p:cViewPr varScale="1">
        <p:scale>
          <a:sx n="107" d="100"/>
          <a:sy n="107" d="100"/>
        </p:scale>
        <p:origin x="5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CE080-0F70-4E27-808A-B1320CBEF9FF}" type="datetimeFigureOut">
              <a:rPr lang="en-GB" smtClean="0"/>
              <a:t>16/04/2020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0F7B0-F994-4BB2-BD8A-8B9CE00EB087}" type="slidenum">
              <a:rPr lang="en-GB" smtClean="0"/>
              <a:t>‹#›</a:t>
            </a:fld>
            <a:endParaRPr lang="en-GB"/>
          </a:p>
        </p:txBody>
      </p:sp>
    </p:spTree>
    <p:extLst>
      <p:ext uri="{BB962C8B-B14F-4D97-AF65-F5344CB8AC3E}">
        <p14:creationId xmlns:p14="http://schemas.microsoft.com/office/powerpoint/2010/main" val="982182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a:t>
            </a:fld>
            <a:endParaRPr lang="en-GB"/>
          </a:p>
        </p:txBody>
      </p:sp>
    </p:spTree>
    <p:extLst>
      <p:ext uri="{BB962C8B-B14F-4D97-AF65-F5344CB8AC3E}">
        <p14:creationId xmlns:p14="http://schemas.microsoft.com/office/powerpoint/2010/main" val="182325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11</a:t>
            </a:fld>
            <a:endParaRPr lang="en-GB"/>
          </a:p>
        </p:txBody>
      </p:sp>
    </p:spTree>
    <p:extLst>
      <p:ext uri="{BB962C8B-B14F-4D97-AF65-F5344CB8AC3E}">
        <p14:creationId xmlns:p14="http://schemas.microsoft.com/office/powerpoint/2010/main" val="21184651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108</a:t>
            </a:fld>
            <a:endParaRPr lang="en-GB"/>
          </a:p>
        </p:txBody>
      </p:sp>
    </p:spTree>
    <p:extLst>
      <p:ext uri="{BB962C8B-B14F-4D97-AF65-F5344CB8AC3E}">
        <p14:creationId xmlns:p14="http://schemas.microsoft.com/office/powerpoint/2010/main" val="149589785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109</a:t>
            </a:fld>
            <a:endParaRPr lang="en-GB"/>
          </a:p>
        </p:txBody>
      </p:sp>
    </p:spTree>
    <p:extLst>
      <p:ext uri="{BB962C8B-B14F-4D97-AF65-F5344CB8AC3E}">
        <p14:creationId xmlns:p14="http://schemas.microsoft.com/office/powerpoint/2010/main" val="13324004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111</a:t>
            </a:fld>
            <a:endParaRPr lang="en-GB"/>
          </a:p>
        </p:txBody>
      </p:sp>
    </p:spTree>
    <p:extLst>
      <p:ext uri="{BB962C8B-B14F-4D97-AF65-F5344CB8AC3E}">
        <p14:creationId xmlns:p14="http://schemas.microsoft.com/office/powerpoint/2010/main" val="247769442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112</a:t>
            </a:fld>
            <a:endParaRPr lang="en-GB"/>
          </a:p>
        </p:txBody>
      </p:sp>
    </p:spTree>
    <p:extLst>
      <p:ext uri="{BB962C8B-B14F-4D97-AF65-F5344CB8AC3E}">
        <p14:creationId xmlns:p14="http://schemas.microsoft.com/office/powerpoint/2010/main" val="287677050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113</a:t>
            </a:fld>
            <a:endParaRPr lang="en-GB"/>
          </a:p>
        </p:txBody>
      </p:sp>
    </p:spTree>
    <p:extLst>
      <p:ext uri="{BB962C8B-B14F-4D97-AF65-F5344CB8AC3E}">
        <p14:creationId xmlns:p14="http://schemas.microsoft.com/office/powerpoint/2010/main" val="417581122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114</a:t>
            </a:fld>
            <a:endParaRPr lang="en-GB"/>
          </a:p>
        </p:txBody>
      </p:sp>
    </p:spTree>
    <p:extLst>
      <p:ext uri="{BB962C8B-B14F-4D97-AF65-F5344CB8AC3E}">
        <p14:creationId xmlns:p14="http://schemas.microsoft.com/office/powerpoint/2010/main" val="35207898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115</a:t>
            </a:fld>
            <a:endParaRPr lang="en-GB"/>
          </a:p>
        </p:txBody>
      </p:sp>
    </p:spTree>
    <p:extLst>
      <p:ext uri="{BB962C8B-B14F-4D97-AF65-F5344CB8AC3E}">
        <p14:creationId xmlns:p14="http://schemas.microsoft.com/office/powerpoint/2010/main" val="429015241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116</a:t>
            </a:fld>
            <a:endParaRPr lang="en-GB"/>
          </a:p>
        </p:txBody>
      </p:sp>
    </p:spTree>
    <p:extLst>
      <p:ext uri="{BB962C8B-B14F-4D97-AF65-F5344CB8AC3E}">
        <p14:creationId xmlns:p14="http://schemas.microsoft.com/office/powerpoint/2010/main" val="2618144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12</a:t>
            </a:fld>
            <a:endParaRPr lang="en-GB"/>
          </a:p>
        </p:txBody>
      </p:sp>
    </p:spTree>
    <p:extLst>
      <p:ext uri="{BB962C8B-B14F-4D97-AF65-F5344CB8AC3E}">
        <p14:creationId xmlns:p14="http://schemas.microsoft.com/office/powerpoint/2010/main" val="3370537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13</a:t>
            </a:fld>
            <a:endParaRPr lang="en-GB"/>
          </a:p>
        </p:txBody>
      </p:sp>
    </p:spTree>
    <p:extLst>
      <p:ext uri="{BB962C8B-B14F-4D97-AF65-F5344CB8AC3E}">
        <p14:creationId xmlns:p14="http://schemas.microsoft.com/office/powerpoint/2010/main" val="757320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14</a:t>
            </a:fld>
            <a:endParaRPr lang="en-GB"/>
          </a:p>
        </p:txBody>
      </p:sp>
    </p:spTree>
    <p:extLst>
      <p:ext uri="{BB962C8B-B14F-4D97-AF65-F5344CB8AC3E}">
        <p14:creationId xmlns:p14="http://schemas.microsoft.com/office/powerpoint/2010/main" val="2895355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15</a:t>
            </a:fld>
            <a:endParaRPr lang="en-GB"/>
          </a:p>
        </p:txBody>
      </p:sp>
    </p:spTree>
    <p:extLst>
      <p:ext uri="{BB962C8B-B14F-4D97-AF65-F5344CB8AC3E}">
        <p14:creationId xmlns:p14="http://schemas.microsoft.com/office/powerpoint/2010/main" val="3287529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16</a:t>
            </a:fld>
            <a:endParaRPr lang="en-GB"/>
          </a:p>
        </p:txBody>
      </p:sp>
    </p:spTree>
    <p:extLst>
      <p:ext uri="{BB962C8B-B14F-4D97-AF65-F5344CB8AC3E}">
        <p14:creationId xmlns:p14="http://schemas.microsoft.com/office/powerpoint/2010/main" val="4030281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17</a:t>
            </a:fld>
            <a:endParaRPr lang="en-GB"/>
          </a:p>
        </p:txBody>
      </p:sp>
    </p:spTree>
    <p:extLst>
      <p:ext uri="{BB962C8B-B14F-4D97-AF65-F5344CB8AC3E}">
        <p14:creationId xmlns:p14="http://schemas.microsoft.com/office/powerpoint/2010/main" val="330086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18</a:t>
            </a:fld>
            <a:endParaRPr lang="en-GB"/>
          </a:p>
        </p:txBody>
      </p:sp>
    </p:spTree>
    <p:extLst>
      <p:ext uri="{BB962C8B-B14F-4D97-AF65-F5344CB8AC3E}">
        <p14:creationId xmlns:p14="http://schemas.microsoft.com/office/powerpoint/2010/main" val="1641836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19</a:t>
            </a:fld>
            <a:endParaRPr lang="en-GB"/>
          </a:p>
        </p:txBody>
      </p:sp>
    </p:spTree>
    <p:extLst>
      <p:ext uri="{BB962C8B-B14F-4D97-AF65-F5344CB8AC3E}">
        <p14:creationId xmlns:p14="http://schemas.microsoft.com/office/powerpoint/2010/main" val="3402405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20</a:t>
            </a:fld>
            <a:endParaRPr lang="en-GB"/>
          </a:p>
        </p:txBody>
      </p:sp>
    </p:spTree>
    <p:extLst>
      <p:ext uri="{BB962C8B-B14F-4D97-AF65-F5344CB8AC3E}">
        <p14:creationId xmlns:p14="http://schemas.microsoft.com/office/powerpoint/2010/main" val="3296639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a:t>
            </a:fld>
            <a:endParaRPr lang="en-GB"/>
          </a:p>
        </p:txBody>
      </p:sp>
    </p:spTree>
    <p:extLst>
      <p:ext uri="{BB962C8B-B14F-4D97-AF65-F5344CB8AC3E}">
        <p14:creationId xmlns:p14="http://schemas.microsoft.com/office/powerpoint/2010/main" val="1533642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21</a:t>
            </a:fld>
            <a:endParaRPr lang="en-GB"/>
          </a:p>
        </p:txBody>
      </p:sp>
    </p:spTree>
    <p:extLst>
      <p:ext uri="{BB962C8B-B14F-4D97-AF65-F5344CB8AC3E}">
        <p14:creationId xmlns:p14="http://schemas.microsoft.com/office/powerpoint/2010/main" val="28793530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22</a:t>
            </a:fld>
            <a:endParaRPr lang="en-GB"/>
          </a:p>
        </p:txBody>
      </p:sp>
    </p:spTree>
    <p:extLst>
      <p:ext uri="{BB962C8B-B14F-4D97-AF65-F5344CB8AC3E}">
        <p14:creationId xmlns:p14="http://schemas.microsoft.com/office/powerpoint/2010/main" val="604949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23</a:t>
            </a:fld>
            <a:endParaRPr lang="en-GB"/>
          </a:p>
        </p:txBody>
      </p:sp>
    </p:spTree>
    <p:extLst>
      <p:ext uri="{BB962C8B-B14F-4D97-AF65-F5344CB8AC3E}">
        <p14:creationId xmlns:p14="http://schemas.microsoft.com/office/powerpoint/2010/main" val="1572170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25</a:t>
            </a:fld>
            <a:endParaRPr lang="en-GB"/>
          </a:p>
        </p:txBody>
      </p:sp>
    </p:spTree>
    <p:extLst>
      <p:ext uri="{BB962C8B-B14F-4D97-AF65-F5344CB8AC3E}">
        <p14:creationId xmlns:p14="http://schemas.microsoft.com/office/powerpoint/2010/main" val="529697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26</a:t>
            </a:fld>
            <a:endParaRPr lang="en-GB"/>
          </a:p>
        </p:txBody>
      </p:sp>
    </p:spTree>
    <p:extLst>
      <p:ext uri="{BB962C8B-B14F-4D97-AF65-F5344CB8AC3E}">
        <p14:creationId xmlns:p14="http://schemas.microsoft.com/office/powerpoint/2010/main" val="8677805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27</a:t>
            </a:fld>
            <a:endParaRPr lang="en-GB"/>
          </a:p>
        </p:txBody>
      </p:sp>
    </p:spTree>
    <p:extLst>
      <p:ext uri="{BB962C8B-B14F-4D97-AF65-F5344CB8AC3E}">
        <p14:creationId xmlns:p14="http://schemas.microsoft.com/office/powerpoint/2010/main" val="1221438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28</a:t>
            </a:fld>
            <a:endParaRPr lang="en-GB"/>
          </a:p>
        </p:txBody>
      </p:sp>
    </p:spTree>
    <p:extLst>
      <p:ext uri="{BB962C8B-B14F-4D97-AF65-F5344CB8AC3E}">
        <p14:creationId xmlns:p14="http://schemas.microsoft.com/office/powerpoint/2010/main" val="4230853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29</a:t>
            </a:fld>
            <a:endParaRPr lang="en-GB"/>
          </a:p>
        </p:txBody>
      </p:sp>
    </p:spTree>
    <p:extLst>
      <p:ext uri="{BB962C8B-B14F-4D97-AF65-F5344CB8AC3E}">
        <p14:creationId xmlns:p14="http://schemas.microsoft.com/office/powerpoint/2010/main" val="2042959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31</a:t>
            </a:fld>
            <a:endParaRPr lang="en-GB"/>
          </a:p>
        </p:txBody>
      </p:sp>
    </p:spTree>
    <p:extLst>
      <p:ext uri="{BB962C8B-B14F-4D97-AF65-F5344CB8AC3E}">
        <p14:creationId xmlns:p14="http://schemas.microsoft.com/office/powerpoint/2010/main" val="311456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32</a:t>
            </a:fld>
            <a:endParaRPr lang="en-GB"/>
          </a:p>
        </p:txBody>
      </p:sp>
    </p:spTree>
    <p:extLst>
      <p:ext uri="{BB962C8B-B14F-4D97-AF65-F5344CB8AC3E}">
        <p14:creationId xmlns:p14="http://schemas.microsoft.com/office/powerpoint/2010/main" val="2926239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a:t>
            </a:fld>
            <a:endParaRPr lang="en-GB"/>
          </a:p>
        </p:txBody>
      </p:sp>
    </p:spTree>
    <p:extLst>
      <p:ext uri="{BB962C8B-B14F-4D97-AF65-F5344CB8AC3E}">
        <p14:creationId xmlns:p14="http://schemas.microsoft.com/office/powerpoint/2010/main" val="2998545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34</a:t>
            </a:fld>
            <a:endParaRPr lang="en-GB"/>
          </a:p>
        </p:txBody>
      </p:sp>
    </p:spTree>
    <p:extLst>
      <p:ext uri="{BB962C8B-B14F-4D97-AF65-F5344CB8AC3E}">
        <p14:creationId xmlns:p14="http://schemas.microsoft.com/office/powerpoint/2010/main" val="892735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35</a:t>
            </a:fld>
            <a:endParaRPr lang="en-GB"/>
          </a:p>
        </p:txBody>
      </p:sp>
    </p:spTree>
    <p:extLst>
      <p:ext uri="{BB962C8B-B14F-4D97-AF65-F5344CB8AC3E}">
        <p14:creationId xmlns:p14="http://schemas.microsoft.com/office/powerpoint/2010/main" val="53979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36</a:t>
            </a:fld>
            <a:endParaRPr lang="en-GB"/>
          </a:p>
        </p:txBody>
      </p:sp>
    </p:spTree>
    <p:extLst>
      <p:ext uri="{BB962C8B-B14F-4D97-AF65-F5344CB8AC3E}">
        <p14:creationId xmlns:p14="http://schemas.microsoft.com/office/powerpoint/2010/main" val="25096633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37</a:t>
            </a:fld>
            <a:endParaRPr lang="en-GB"/>
          </a:p>
        </p:txBody>
      </p:sp>
    </p:spTree>
    <p:extLst>
      <p:ext uri="{BB962C8B-B14F-4D97-AF65-F5344CB8AC3E}">
        <p14:creationId xmlns:p14="http://schemas.microsoft.com/office/powerpoint/2010/main" val="6877446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38</a:t>
            </a:fld>
            <a:endParaRPr lang="en-GB"/>
          </a:p>
        </p:txBody>
      </p:sp>
    </p:spTree>
    <p:extLst>
      <p:ext uri="{BB962C8B-B14F-4D97-AF65-F5344CB8AC3E}">
        <p14:creationId xmlns:p14="http://schemas.microsoft.com/office/powerpoint/2010/main" val="12108888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39</a:t>
            </a:fld>
            <a:endParaRPr lang="en-GB"/>
          </a:p>
        </p:txBody>
      </p:sp>
    </p:spTree>
    <p:extLst>
      <p:ext uri="{BB962C8B-B14F-4D97-AF65-F5344CB8AC3E}">
        <p14:creationId xmlns:p14="http://schemas.microsoft.com/office/powerpoint/2010/main" val="12973768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40</a:t>
            </a:fld>
            <a:endParaRPr lang="en-GB"/>
          </a:p>
        </p:txBody>
      </p:sp>
    </p:spTree>
    <p:extLst>
      <p:ext uri="{BB962C8B-B14F-4D97-AF65-F5344CB8AC3E}">
        <p14:creationId xmlns:p14="http://schemas.microsoft.com/office/powerpoint/2010/main" val="9535402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41</a:t>
            </a:fld>
            <a:endParaRPr lang="en-GB"/>
          </a:p>
        </p:txBody>
      </p:sp>
    </p:spTree>
    <p:extLst>
      <p:ext uri="{BB962C8B-B14F-4D97-AF65-F5344CB8AC3E}">
        <p14:creationId xmlns:p14="http://schemas.microsoft.com/office/powerpoint/2010/main" val="11823415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43</a:t>
            </a:fld>
            <a:endParaRPr lang="en-GB"/>
          </a:p>
        </p:txBody>
      </p:sp>
    </p:spTree>
    <p:extLst>
      <p:ext uri="{BB962C8B-B14F-4D97-AF65-F5344CB8AC3E}">
        <p14:creationId xmlns:p14="http://schemas.microsoft.com/office/powerpoint/2010/main" val="30257897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44</a:t>
            </a:fld>
            <a:endParaRPr lang="en-GB"/>
          </a:p>
        </p:txBody>
      </p:sp>
    </p:spTree>
    <p:extLst>
      <p:ext uri="{BB962C8B-B14F-4D97-AF65-F5344CB8AC3E}">
        <p14:creationId xmlns:p14="http://schemas.microsoft.com/office/powerpoint/2010/main" val="2502746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a:t>
            </a:fld>
            <a:endParaRPr lang="en-GB"/>
          </a:p>
        </p:txBody>
      </p:sp>
    </p:spTree>
    <p:extLst>
      <p:ext uri="{BB962C8B-B14F-4D97-AF65-F5344CB8AC3E}">
        <p14:creationId xmlns:p14="http://schemas.microsoft.com/office/powerpoint/2010/main" val="24891752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45</a:t>
            </a:fld>
            <a:endParaRPr lang="en-GB"/>
          </a:p>
        </p:txBody>
      </p:sp>
    </p:spTree>
    <p:extLst>
      <p:ext uri="{BB962C8B-B14F-4D97-AF65-F5344CB8AC3E}">
        <p14:creationId xmlns:p14="http://schemas.microsoft.com/office/powerpoint/2010/main" val="29952431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46</a:t>
            </a:fld>
            <a:endParaRPr lang="en-GB"/>
          </a:p>
        </p:txBody>
      </p:sp>
    </p:spTree>
    <p:extLst>
      <p:ext uri="{BB962C8B-B14F-4D97-AF65-F5344CB8AC3E}">
        <p14:creationId xmlns:p14="http://schemas.microsoft.com/office/powerpoint/2010/main" val="37385853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47</a:t>
            </a:fld>
            <a:endParaRPr lang="en-GB"/>
          </a:p>
        </p:txBody>
      </p:sp>
    </p:spTree>
    <p:extLst>
      <p:ext uri="{BB962C8B-B14F-4D97-AF65-F5344CB8AC3E}">
        <p14:creationId xmlns:p14="http://schemas.microsoft.com/office/powerpoint/2010/main" val="32770916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48</a:t>
            </a:fld>
            <a:endParaRPr lang="en-GB"/>
          </a:p>
        </p:txBody>
      </p:sp>
    </p:spTree>
    <p:extLst>
      <p:ext uri="{BB962C8B-B14F-4D97-AF65-F5344CB8AC3E}">
        <p14:creationId xmlns:p14="http://schemas.microsoft.com/office/powerpoint/2010/main" val="16098159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49</a:t>
            </a:fld>
            <a:endParaRPr lang="en-GB"/>
          </a:p>
        </p:txBody>
      </p:sp>
    </p:spTree>
    <p:extLst>
      <p:ext uri="{BB962C8B-B14F-4D97-AF65-F5344CB8AC3E}">
        <p14:creationId xmlns:p14="http://schemas.microsoft.com/office/powerpoint/2010/main" val="30040684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50</a:t>
            </a:fld>
            <a:endParaRPr lang="en-GB"/>
          </a:p>
        </p:txBody>
      </p:sp>
    </p:spTree>
    <p:extLst>
      <p:ext uri="{BB962C8B-B14F-4D97-AF65-F5344CB8AC3E}">
        <p14:creationId xmlns:p14="http://schemas.microsoft.com/office/powerpoint/2010/main" val="14470110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51</a:t>
            </a:fld>
            <a:endParaRPr lang="en-GB"/>
          </a:p>
        </p:txBody>
      </p:sp>
    </p:spTree>
    <p:extLst>
      <p:ext uri="{BB962C8B-B14F-4D97-AF65-F5344CB8AC3E}">
        <p14:creationId xmlns:p14="http://schemas.microsoft.com/office/powerpoint/2010/main" val="5908032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52</a:t>
            </a:fld>
            <a:endParaRPr lang="en-GB"/>
          </a:p>
        </p:txBody>
      </p:sp>
    </p:spTree>
    <p:extLst>
      <p:ext uri="{BB962C8B-B14F-4D97-AF65-F5344CB8AC3E}">
        <p14:creationId xmlns:p14="http://schemas.microsoft.com/office/powerpoint/2010/main" val="6415558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53</a:t>
            </a:fld>
            <a:endParaRPr lang="en-GB"/>
          </a:p>
        </p:txBody>
      </p:sp>
    </p:spTree>
    <p:extLst>
      <p:ext uri="{BB962C8B-B14F-4D97-AF65-F5344CB8AC3E}">
        <p14:creationId xmlns:p14="http://schemas.microsoft.com/office/powerpoint/2010/main" val="32811328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54</a:t>
            </a:fld>
            <a:endParaRPr lang="en-GB"/>
          </a:p>
        </p:txBody>
      </p:sp>
    </p:spTree>
    <p:extLst>
      <p:ext uri="{BB962C8B-B14F-4D97-AF65-F5344CB8AC3E}">
        <p14:creationId xmlns:p14="http://schemas.microsoft.com/office/powerpoint/2010/main" val="315772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a:t>
            </a:fld>
            <a:endParaRPr lang="en-GB"/>
          </a:p>
        </p:txBody>
      </p:sp>
    </p:spTree>
    <p:extLst>
      <p:ext uri="{BB962C8B-B14F-4D97-AF65-F5344CB8AC3E}">
        <p14:creationId xmlns:p14="http://schemas.microsoft.com/office/powerpoint/2010/main" val="1206617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55</a:t>
            </a:fld>
            <a:endParaRPr lang="en-GB"/>
          </a:p>
        </p:txBody>
      </p:sp>
    </p:spTree>
    <p:extLst>
      <p:ext uri="{BB962C8B-B14F-4D97-AF65-F5344CB8AC3E}">
        <p14:creationId xmlns:p14="http://schemas.microsoft.com/office/powerpoint/2010/main" val="11368942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56</a:t>
            </a:fld>
            <a:endParaRPr lang="en-GB"/>
          </a:p>
        </p:txBody>
      </p:sp>
    </p:spTree>
    <p:extLst>
      <p:ext uri="{BB962C8B-B14F-4D97-AF65-F5344CB8AC3E}">
        <p14:creationId xmlns:p14="http://schemas.microsoft.com/office/powerpoint/2010/main" val="28998637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57</a:t>
            </a:fld>
            <a:endParaRPr lang="en-GB"/>
          </a:p>
        </p:txBody>
      </p:sp>
    </p:spTree>
    <p:extLst>
      <p:ext uri="{BB962C8B-B14F-4D97-AF65-F5344CB8AC3E}">
        <p14:creationId xmlns:p14="http://schemas.microsoft.com/office/powerpoint/2010/main" val="40688525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58</a:t>
            </a:fld>
            <a:endParaRPr lang="en-GB"/>
          </a:p>
        </p:txBody>
      </p:sp>
    </p:spTree>
    <p:extLst>
      <p:ext uri="{BB962C8B-B14F-4D97-AF65-F5344CB8AC3E}">
        <p14:creationId xmlns:p14="http://schemas.microsoft.com/office/powerpoint/2010/main" val="17022451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60</a:t>
            </a:fld>
            <a:endParaRPr lang="en-GB"/>
          </a:p>
        </p:txBody>
      </p:sp>
    </p:spTree>
    <p:extLst>
      <p:ext uri="{BB962C8B-B14F-4D97-AF65-F5344CB8AC3E}">
        <p14:creationId xmlns:p14="http://schemas.microsoft.com/office/powerpoint/2010/main" val="27341082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61</a:t>
            </a:fld>
            <a:endParaRPr lang="en-GB"/>
          </a:p>
        </p:txBody>
      </p:sp>
    </p:spTree>
    <p:extLst>
      <p:ext uri="{BB962C8B-B14F-4D97-AF65-F5344CB8AC3E}">
        <p14:creationId xmlns:p14="http://schemas.microsoft.com/office/powerpoint/2010/main" val="34337674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62</a:t>
            </a:fld>
            <a:endParaRPr lang="en-GB"/>
          </a:p>
        </p:txBody>
      </p:sp>
    </p:spTree>
    <p:extLst>
      <p:ext uri="{BB962C8B-B14F-4D97-AF65-F5344CB8AC3E}">
        <p14:creationId xmlns:p14="http://schemas.microsoft.com/office/powerpoint/2010/main" val="25191262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63</a:t>
            </a:fld>
            <a:endParaRPr lang="en-GB"/>
          </a:p>
        </p:txBody>
      </p:sp>
    </p:spTree>
    <p:extLst>
      <p:ext uri="{BB962C8B-B14F-4D97-AF65-F5344CB8AC3E}">
        <p14:creationId xmlns:p14="http://schemas.microsoft.com/office/powerpoint/2010/main" val="20345198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64</a:t>
            </a:fld>
            <a:endParaRPr lang="en-GB"/>
          </a:p>
        </p:txBody>
      </p:sp>
    </p:spTree>
    <p:extLst>
      <p:ext uri="{BB962C8B-B14F-4D97-AF65-F5344CB8AC3E}">
        <p14:creationId xmlns:p14="http://schemas.microsoft.com/office/powerpoint/2010/main" val="22196295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65</a:t>
            </a:fld>
            <a:endParaRPr lang="en-GB"/>
          </a:p>
        </p:txBody>
      </p:sp>
    </p:spTree>
    <p:extLst>
      <p:ext uri="{BB962C8B-B14F-4D97-AF65-F5344CB8AC3E}">
        <p14:creationId xmlns:p14="http://schemas.microsoft.com/office/powerpoint/2010/main" val="2812794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a:t>
            </a:fld>
            <a:endParaRPr lang="en-GB"/>
          </a:p>
        </p:txBody>
      </p:sp>
    </p:spTree>
    <p:extLst>
      <p:ext uri="{BB962C8B-B14F-4D97-AF65-F5344CB8AC3E}">
        <p14:creationId xmlns:p14="http://schemas.microsoft.com/office/powerpoint/2010/main" val="2725070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66</a:t>
            </a:fld>
            <a:endParaRPr lang="en-GB"/>
          </a:p>
        </p:txBody>
      </p:sp>
    </p:spTree>
    <p:extLst>
      <p:ext uri="{BB962C8B-B14F-4D97-AF65-F5344CB8AC3E}">
        <p14:creationId xmlns:p14="http://schemas.microsoft.com/office/powerpoint/2010/main" val="85517219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67</a:t>
            </a:fld>
            <a:endParaRPr lang="en-GB"/>
          </a:p>
        </p:txBody>
      </p:sp>
    </p:spTree>
    <p:extLst>
      <p:ext uri="{BB962C8B-B14F-4D97-AF65-F5344CB8AC3E}">
        <p14:creationId xmlns:p14="http://schemas.microsoft.com/office/powerpoint/2010/main" val="28835200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68</a:t>
            </a:fld>
            <a:endParaRPr lang="en-GB"/>
          </a:p>
        </p:txBody>
      </p:sp>
    </p:spTree>
    <p:extLst>
      <p:ext uri="{BB962C8B-B14F-4D97-AF65-F5344CB8AC3E}">
        <p14:creationId xmlns:p14="http://schemas.microsoft.com/office/powerpoint/2010/main" val="38226897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69</a:t>
            </a:fld>
            <a:endParaRPr lang="en-GB"/>
          </a:p>
        </p:txBody>
      </p:sp>
    </p:spTree>
    <p:extLst>
      <p:ext uri="{BB962C8B-B14F-4D97-AF65-F5344CB8AC3E}">
        <p14:creationId xmlns:p14="http://schemas.microsoft.com/office/powerpoint/2010/main" val="9792815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70</a:t>
            </a:fld>
            <a:endParaRPr lang="en-GB"/>
          </a:p>
        </p:txBody>
      </p:sp>
    </p:spTree>
    <p:extLst>
      <p:ext uri="{BB962C8B-B14F-4D97-AF65-F5344CB8AC3E}">
        <p14:creationId xmlns:p14="http://schemas.microsoft.com/office/powerpoint/2010/main" val="33606739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71</a:t>
            </a:fld>
            <a:endParaRPr lang="en-GB"/>
          </a:p>
        </p:txBody>
      </p:sp>
    </p:spTree>
    <p:extLst>
      <p:ext uri="{BB962C8B-B14F-4D97-AF65-F5344CB8AC3E}">
        <p14:creationId xmlns:p14="http://schemas.microsoft.com/office/powerpoint/2010/main" val="27545322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72</a:t>
            </a:fld>
            <a:endParaRPr lang="en-GB"/>
          </a:p>
        </p:txBody>
      </p:sp>
    </p:spTree>
    <p:extLst>
      <p:ext uri="{BB962C8B-B14F-4D97-AF65-F5344CB8AC3E}">
        <p14:creationId xmlns:p14="http://schemas.microsoft.com/office/powerpoint/2010/main" val="7552067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73</a:t>
            </a:fld>
            <a:endParaRPr lang="en-GB"/>
          </a:p>
        </p:txBody>
      </p:sp>
    </p:spTree>
    <p:extLst>
      <p:ext uri="{BB962C8B-B14F-4D97-AF65-F5344CB8AC3E}">
        <p14:creationId xmlns:p14="http://schemas.microsoft.com/office/powerpoint/2010/main" val="3367910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74</a:t>
            </a:fld>
            <a:endParaRPr lang="en-GB"/>
          </a:p>
        </p:txBody>
      </p:sp>
    </p:spTree>
    <p:extLst>
      <p:ext uri="{BB962C8B-B14F-4D97-AF65-F5344CB8AC3E}">
        <p14:creationId xmlns:p14="http://schemas.microsoft.com/office/powerpoint/2010/main" val="18101509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75</a:t>
            </a:fld>
            <a:endParaRPr lang="en-GB"/>
          </a:p>
        </p:txBody>
      </p:sp>
    </p:spTree>
    <p:extLst>
      <p:ext uri="{BB962C8B-B14F-4D97-AF65-F5344CB8AC3E}">
        <p14:creationId xmlns:p14="http://schemas.microsoft.com/office/powerpoint/2010/main" val="3287523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a:t>
            </a:fld>
            <a:endParaRPr lang="en-GB"/>
          </a:p>
        </p:txBody>
      </p:sp>
    </p:spTree>
    <p:extLst>
      <p:ext uri="{BB962C8B-B14F-4D97-AF65-F5344CB8AC3E}">
        <p14:creationId xmlns:p14="http://schemas.microsoft.com/office/powerpoint/2010/main" val="200563447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76</a:t>
            </a:fld>
            <a:endParaRPr lang="en-GB"/>
          </a:p>
        </p:txBody>
      </p:sp>
    </p:spTree>
    <p:extLst>
      <p:ext uri="{BB962C8B-B14F-4D97-AF65-F5344CB8AC3E}">
        <p14:creationId xmlns:p14="http://schemas.microsoft.com/office/powerpoint/2010/main" val="195594838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77</a:t>
            </a:fld>
            <a:endParaRPr lang="en-GB"/>
          </a:p>
        </p:txBody>
      </p:sp>
    </p:spTree>
    <p:extLst>
      <p:ext uri="{BB962C8B-B14F-4D97-AF65-F5344CB8AC3E}">
        <p14:creationId xmlns:p14="http://schemas.microsoft.com/office/powerpoint/2010/main" val="1453943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78</a:t>
            </a:fld>
            <a:endParaRPr lang="en-GB"/>
          </a:p>
        </p:txBody>
      </p:sp>
    </p:spTree>
    <p:extLst>
      <p:ext uri="{BB962C8B-B14F-4D97-AF65-F5344CB8AC3E}">
        <p14:creationId xmlns:p14="http://schemas.microsoft.com/office/powerpoint/2010/main" val="21877006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79</a:t>
            </a:fld>
            <a:endParaRPr lang="en-GB"/>
          </a:p>
        </p:txBody>
      </p:sp>
    </p:spTree>
    <p:extLst>
      <p:ext uri="{BB962C8B-B14F-4D97-AF65-F5344CB8AC3E}">
        <p14:creationId xmlns:p14="http://schemas.microsoft.com/office/powerpoint/2010/main" val="40800435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80</a:t>
            </a:fld>
            <a:endParaRPr lang="en-GB"/>
          </a:p>
        </p:txBody>
      </p:sp>
    </p:spTree>
    <p:extLst>
      <p:ext uri="{BB962C8B-B14F-4D97-AF65-F5344CB8AC3E}">
        <p14:creationId xmlns:p14="http://schemas.microsoft.com/office/powerpoint/2010/main" val="302187247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81</a:t>
            </a:fld>
            <a:endParaRPr lang="en-GB"/>
          </a:p>
        </p:txBody>
      </p:sp>
    </p:spTree>
    <p:extLst>
      <p:ext uri="{BB962C8B-B14F-4D97-AF65-F5344CB8AC3E}">
        <p14:creationId xmlns:p14="http://schemas.microsoft.com/office/powerpoint/2010/main" val="8003504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82</a:t>
            </a:fld>
            <a:endParaRPr lang="en-GB"/>
          </a:p>
        </p:txBody>
      </p:sp>
    </p:spTree>
    <p:extLst>
      <p:ext uri="{BB962C8B-B14F-4D97-AF65-F5344CB8AC3E}">
        <p14:creationId xmlns:p14="http://schemas.microsoft.com/office/powerpoint/2010/main" val="30401213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83</a:t>
            </a:fld>
            <a:endParaRPr lang="en-GB"/>
          </a:p>
        </p:txBody>
      </p:sp>
    </p:spTree>
    <p:extLst>
      <p:ext uri="{BB962C8B-B14F-4D97-AF65-F5344CB8AC3E}">
        <p14:creationId xmlns:p14="http://schemas.microsoft.com/office/powerpoint/2010/main" val="21614901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84</a:t>
            </a:fld>
            <a:endParaRPr lang="en-GB"/>
          </a:p>
        </p:txBody>
      </p:sp>
    </p:spTree>
    <p:extLst>
      <p:ext uri="{BB962C8B-B14F-4D97-AF65-F5344CB8AC3E}">
        <p14:creationId xmlns:p14="http://schemas.microsoft.com/office/powerpoint/2010/main" val="379577132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85</a:t>
            </a:fld>
            <a:endParaRPr lang="en-GB"/>
          </a:p>
        </p:txBody>
      </p:sp>
    </p:spTree>
    <p:extLst>
      <p:ext uri="{BB962C8B-B14F-4D97-AF65-F5344CB8AC3E}">
        <p14:creationId xmlns:p14="http://schemas.microsoft.com/office/powerpoint/2010/main" val="3893005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a:t>
            </a:fld>
            <a:endParaRPr lang="en-GB"/>
          </a:p>
        </p:txBody>
      </p:sp>
    </p:spTree>
    <p:extLst>
      <p:ext uri="{BB962C8B-B14F-4D97-AF65-F5344CB8AC3E}">
        <p14:creationId xmlns:p14="http://schemas.microsoft.com/office/powerpoint/2010/main" val="144547085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86</a:t>
            </a:fld>
            <a:endParaRPr lang="en-GB"/>
          </a:p>
        </p:txBody>
      </p:sp>
    </p:spTree>
    <p:extLst>
      <p:ext uri="{BB962C8B-B14F-4D97-AF65-F5344CB8AC3E}">
        <p14:creationId xmlns:p14="http://schemas.microsoft.com/office/powerpoint/2010/main" val="190006702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87</a:t>
            </a:fld>
            <a:endParaRPr lang="en-GB"/>
          </a:p>
        </p:txBody>
      </p:sp>
    </p:spTree>
    <p:extLst>
      <p:ext uri="{BB962C8B-B14F-4D97-AF65-F5344CB8AC3E}">
        <p14:creationId xmlns:p14="http://schemas.microsoft.com/office/powerpoint/2010/main" val="167111349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88</a:t>
            </a:fld>
            <a:endParaRPr lang="en-GB"/>
          </a:p>
        </p:txBody>
      </p:sp>
    </p:spTree>
    <p:extLst>
      <p:ext uri="{BB962C8B-B14F-4D97-AF65-F5344CB8AC3E}">
        <p14:creationId xmlns:p14="http://schemas.microsoft.com/office/powerpoint/2010/main" val="398597079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89</a:t>
            </a:fld>
            <a:endParaRPr lang="en-GB"/>
          </a:p>
        </p:txBody>
      </p:sp>
    </p:spTree>
    <p:extLst>
      <p:ext uri="{BB962C8B-B14F-4D97-AF65-F5344CB8AC3E}">
        <p14:creationId xmlns:p14="http://schemas.microsoft.com/office/powerpoint/2010/main" val="337232421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90</a:t>
            </a:fld>
            <a:endParaRPr lang="en-GB"/>
          </a:p>
        </p:txBody>
      </p:sp>
    </p:spTree>
    <p:extLst>
      <p:ext uri="{BB962C8B-B14F-4D97-AF65-F5344CB8AC3E}">
        <p14:creationId xmlns:p14="http://schemas.microsoft.com/office/powerpoint/2010/main" val="250112772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91</a:t>
            </a:fld>
            <a:endParaRPr lang="en-GB"/>
          </a:p>
        </p:txBody>
      </p:sp>
    </p:spTree>
    <p:extLst>
      <p:ext uri="{BB962C8B-B14F-4D97-AF65-F5344CB8AC3E}">
        <p14:creationId xmlns:p14="http://schemas.microsoft.com/office/powerpoint/2010/main" val="41812072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92</a:t>
            </a:fld>
            <a:endParaRPr lang="en-GB"/>
          </a:p>
        </p:txBody>
      </p:sp>
    </p:spTree>
    <p:extLst>
      <p:ext uri="{BB962C8B-B14F-4D97-AF65-F5344CB8AC3E}">
        <p14:creationId xmlns:p14="http://schemas.microsoft.com/office/powerpoint/2010/main" val="336775836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93</a:t>
            </a:fld>
            <a:endParaRPr lang="en-GB"/>
          </a:p>
        </p:txBody>
      </p:sp>
    </p:spTree>
    <p:extLst>
      <p:ext uri="{BB962C8B-B14F-4D97-AF65-F5344CB8AC3E}">
        <p14:creationId xmlns:p14="http://schemas.microsoft.com/office/powerpoint/2010/main" val="132380645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94</a:t>
            </a:fld>
            <a:endParaRPr lang="en-GB"/>
          </a:p>
        </p:txBody>
      </p:sp>
    </p:spTree>
    <p:extLst>
      <p:ext uri="{BB962C8B-B14F-4D97-AF65-F5344CB8AC3E}">
        <p14:creationId xmlns:p14="http://schemas.microsoft.com/office/powerpoint/2010/main" val="281366670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95</a:t>
            </a:fld>
            <a:endParaRPr lang="en-GB"/>
          </a:p>
        </p:txBody>
      </p:sp>
    </p:spTree>
    <p:extLst>
      <p:ext uri="{BB962C8B-B14F-4D97-AF65-F5344CB8AC3E}">
        <p14:creationId xmlns:p14="http://schemas.microsoft.com/office/powerpoint/2010/main" val="4227798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a:t>
            </a:fld>
            <a:endParaRPr lang="en-GB"/>
          </a:p>
        </p:txBody>
      </p:sp>
    </p:spTree>
    <p:extLst>
      <p:ext uri="{BB962C8B-B14F-4D97-AF65-F5344CB8AC3E}">
        <p14:creationId xmlns:p14="http://schemas.microsoft.com/office/powerpoint/2010/main" val="1385657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96</a:t>
            </a:fld>
            <a:endParaRPr lang="en-GB"/>
          </a:p>
        </p:txBody>
      </p:sp>
    </p:spTree>
    <p:extLst>
      <p:ext uri="{BB962C8B-B14F-4D97-AF65-F5344CB8AC3E}">
        <p14:creationId xmlns:p14="http://schemas.microsoft.com/office/powerpoint/2010/main" val="71262788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97</a:t>
            </a:fld>
            <a:endParaRPr lang="en-GB"/>
          </a:p>
        </p:txBody>
      </p:sp>
    </p:spTree>
    <p:extLst>
      <p:ext uri="{BB962C8B-B14F-4D97-AF65-F5344CB8AC3E}">
        <p14:creationId xmlns:p14="http://schemas.microsoft.com/office/powerpoint/2010/main" val="161759824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98</a:t>
            </a:fld>
            <a:endParaRPr lang="en-GB"/>
          </a:p>
        </p:txBody>
      </p:sp>
    </p:spTree>
    <p:extLst>
      <p:ext uri="{BB962C8B-B14F-4D97-AF65-F5344CB8AC3E}">
        <p14:creationId xmlns:p14="http://schemas.microsoft.com/office/powerpoint/2010/main" val="396434673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99</a:t>
            </a:fld>
            <a:endParaRPr lang="en-GB"/>
          </a:p>
        </p:txBody>
      </p:sp>
    </p:spTree>
    <p:extLst>
      <p:ext uri="{BB962C8B-B14F-4D97-AF65-F5344CB8AC3E}">
        <p14:creationId xmlns:p14="http://schemas.microsoft.com/office/powerpoint/2010/main" val="386565030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101</a:t>
            </a:fld>
            <a:endParaRPr lang="en-GB"/>
          </a:p>
        </p:txBody>
      </p:sp>
    </p:spTree>
    <p:extLst>
      <p:ext uri="{BB962C8B-B14F-4D97-AF65-F5344CB8AC3E}">
        <p14:creationId xmlns:p14="http://schemas.microsoft.com/office/powerpoint/2010/main" val="81769267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102</a:t>
            </a:fld>
            <a:endParaRPr lang="en-GB"/>
          </a:p>
        </p:txBody>
      </p:sp>
    </p:spTree>
    <p:extLst>
      <p:ext uri="{BB962C8B-B14F-4D97-AF65-F5344CB8AC3E}">
        <p14:creationId xmlns:p14="http://schemas.microsoft.com/office/powerpoint/2010/main" val="421596130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103</a:t>
            </a:fld>
            <a:endParaRPr lang="en-GB"/>
          </a:p>
        </p:txBody>
      </p:sp>
    </p:spTree>
    <p:extLst>
      <p:ext uri="{BB962C8B-B14F-4D97-AF65-F5344CB8AC3E}">
        <p14:creationId xmlns:p14="http://schemas.microsoft.com/office/powerpoint/2010/main" val="386626990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104</a:t>
            </a:fld>
            <a:endParaRPr lang="en-GB"/>
          </a:p>
        </p:txBody>
      </p:sp>
    </p:spTree>
    <p:extLst>
      <p:ext uri="{BB962C8B-B14F-4D97-AF65-F5344CB8AC3E}">
        <p14:creationId xmlns:p14="http://schemas.microsoft.com/office/powerpoint/2010/main" val="252408604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105</a:t>
            </a:fld>
            <a:endParaRPr lang="en-GB"/>
          </a:p>
        </p:txBody>
      </p:sp>
    </p:spTree>
    <p:extLst>
      <p:ext uri="{BB962C8B-B14F-4D97-AF65-F5344CB8AC3E}">
        <p14:creationId xmlns:p14="http://schemas.microsoft.com/office/powerpoint/2010/main" val="120229764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106</a:t>
            </a:fld>
            <a:endParaRPr lang="en-GB"/>
          </a:p>
        </p:txBody>
      </p:sp>
    </p:spTree>
    <p:extLst>
      <p:ext uri="{BB962C8B-B14F-4D97-AF65-F5344CB8AC3E}">
        <p14:creationId xmlns:p14="http://schemas.microsoft.com/office/powerpoint/2010/main" val="207700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81881-5176-462A-8AAB-113B7F81B4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BA05654-42E0-4448-B4AA-58408248D0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DB7DA9D-C2E5-4F9E-AFFA-7D73B836A6DC}"/>
              </a:ext>
            </a:extLst>
          </p:cNvPr>
          <p:cNvSpPr>
            <a:spLocks noGrp="1"/>
          </p:cNvSpPr>
          <p:nvPr>
            <p:ph type="dt" sz="half" idx="10"/>
          </p:nvPr>
        </p:nvSpPr>
        <p:spPr/>
        <p:txBody>
          <a:bodyPr/>
          <a:lstStyle/>
          <a:p>
            <a:fld id="{7DC6D001-70F6-46BF-9CFB-DF6DBAE4538A}" type="datetimeFigureOut">
              <a:rPr lang="en-GB" smtClean="0"/>
              <a:t>16/04/2020</a:t>
            </a:fld>
            <a:endParaRPr lang="en-GB"/>
          </a:p>
        </p:txBody>
      </p:sp>
      <p:sp>
        <p:nvSpPr>
          <p:cNvPr id="5" name="Footer Placeholder 4">
            <a:extLst>
              <a:ext uri="{FF2B5EF4-FFF2-40B4-BE49-F238E27FC236}">
                <a16:creationId xmlns:a16="http://schemas.microsoft.com/office/drawing/2014/main" id="{AB35DFA3-2031-4D9F-9D7A-4F8E3AF484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BF52DC-50ED-4DE0-886E-7422B603C4E9}"/>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3820061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81CFE-8D18-4689-9CFE-D5DAD9067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67F988E-B18A-4424-87BF-BD40B6A9B9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15FA001-3014-40D5-8229-95C36C3E3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6EA749-B838-42AC-92F8-5C7A7D8F352C}"/>
              </a:ext>
            </a:extLst>
          </p:cNvPr>
          <p:cNvSpPr>
            <a:spLocks noGrp="1"/>
          </p:cNvSpPr>
          <p:nvPr>
            <p:ph type="dt" sz="half" idx="10"/>
          </p:nvPr>
        </p:nvSpPr>
        <p:spPr/>
        <p:txBody>
          <a:bodyPr/>
          <a:lstStyle/>
          <a:p>
            <a:fld id="{7DC6D001-70F6-46BF-9CFB-DF6DBAE4538A}" type="datetimeFigureOut">
              <a:rPr lang="en-GB" smtClean="0"/>
              <a:t>16/04/2020</a:t>
            </a:fld>
            <a:endParaRPr lang="en-GB"/>
          </a:p>
        </p:txBody>
      </p:sp>
      <p:sp>
        <p:nvSpPr>
          <p:cNvPr id="6" name="Footer Placeholder 5">
            <a:extLst>
              <a:ext uri="{FF2B5EF4-FFF2-40B4-BE49-F238E27FC236}">
                <a16:creationId xmlns:a16="http://schemas.microsoft.com/office/drawing/2014/main" id="{4DF9C07A-9A62-4B60-9BA8-A4E10B2892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E53A8D-EEB3-49F6-9B90-855FC0887BDF}"/>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407617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8F7EE-62BD-4BEB-B937-01A1F3AAC91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910556C-E512-4F8D-90AF-DC02AF8C25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0A07F0-8C8B-43F1-A33A-FB2061EA8A6C}"/>
              </a:ext>
            </a:extLst>
          </p:cNvPr>
          <p:cNvSpPr>
            <a:spLocks noGrp="1"/>
          </p:cNvSpPr>
          <p:nvPr>
            <p:ph type="dt" sz="half" idx="10"/>
          </p:nvPr>
        </p:nvSpPr>
        <p:spPr/>
        <p:txBody>
          <a:bodyPr/>
          <a:lstStyle/>
          <a:p>
            <a:fld id="{7DC6D001-70F6-46BF-9CFB-DF6DBAE4538A}" type="datetimeFigureOut">
              <a:rPr lang="en-GB" smtClean="0"/>
              <a:t>16/04/2020</a:t>
            </a:fld>
            <a:endParaRPr lang="en-GB"/>
          </a:p>
        </p:txBody>
      </p:sp>
      <p:sp>
        <p:nvSpPr>
          <p:cNvPr id="5" name="Footer Placeholder 4">
            <a:extLst>
              <a:ext uri="{FF2B5EF4-FFF2-40B4-BE49-F238E27FC236}">
                <a16:creationId xmlns:a16="http://schemas.microsoft.com/office/drawing/2014/main" id="{E18E1548-EA44-4368-AF73-BA7544632C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6AC4F7-D826-4F8A-BAB7-6AAE28355B1E}"/>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2979124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BBB13B-0D64-4DF0-B039-C6CF5D026A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1A7E51A-2536-4E31-BCEB-203342C2C7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39F0DD-7ABA-4E3F-8A8B-D718BCCCA3CD}"/>
              </a:ext>
            </a:extLst>
          </p:cNvPr>
          <p:cNvSpPr>
            <a:spLocks noGrp="1"/>
          </p:cNvSpPr>
          <p:nvPr>
            <p:ph type="dt" sz="half" idx="10"/>
          </p:nvPr>
        </p:nvSpPr>
        <p:spPr/>
        <p:txBody>
          <a:bodyPr/>
          <a:lstStyle/>
          <a:p>
            <a:fld id="{7DC6D001-70F6-46BF-9CFB-DF6DBAE4538A}" type="datetimeFigureOut">
              <a:rPr lang="en-GB" smtClean="0"/>
              <a:t>16/04/2020</a:t>
            </a:fld>
            <a:endParaRPr lang="en-GB"/>
          </a:p>
        </p:txBody>
      </p:sp>
      <p:sp>
        <p:nvSpPr>
          <p:cNvPr id="5" name="Footer Placeholder 4">
            <a:extLst>
              <a:ext uri="{FF2B5EF4-FFF2-40B4-BE49-F238E27FC236}">
                <a16:creationId xmlns:a16="http://schemas.microsoft.com/office/drawing/2014/main" id="{8860B84E-4F67-427E-BF91-55DA4905047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0DF52E-9D98-4387-A0BB-EFE7A0EDE3F9}"/>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125120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7D0B-2755-49C4-BA28-31A70DDD31C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E9209DF-1805-42D8-84C0-D01C89A619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95A830-E439-404B-8320-C48370FFC67D}"/>
              </a:ext>
            </a:extLst>
          </p:cNvPr>
          <p:cNvSpPr>
            <a:spLocks noGrp="1"/>
          </p:cNvSpPr>
          <p:nvPr>
            <p:ph type="dt" sz="half" idx="10"/>
          </p:nvPr>
        </p:nvSpPr>
        <p:spPr/>
        <p:txBody>
          <a:bodyPr/>
          <a:lstStyle/>
          <a:p>
            <a:fld id="{7DC6D001-70F6-46BF-9CFB-DF6DBAE4538A}" type="datetimeFigureOut">
              <a:rPr lang="en-GB" smtClean="0"/>
              <a:t>16/04/2020</a:t>
            </a:fld>
            <a:endParaRPr lang="en-GB"/>
          </a:p>
        </p:txBody>
      </p:sp>
      <p:sp>
        <p:nvSpPr>
          <p:cNvPr id="5" name="Footer Placeholder 4">
            <a:extLst>
              <a:ext uri="{FF2B5EF4-FFF2-40B4-BE49-F238E27FC236}">
                <a16:creationId xmlns:a16="http://schemas.microsoft.com/office/drawing/2014/main" id="{53D702C2-04DD-41FE-9A5E-1D2D3A2AAA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2AD6C1-52AC-44B9-9CF0-ABD41FA044D4}"/>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3974529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9209DF-1805-42D8-84C0-D01C89A619F2}"/>
              </a:ext>
            </a:extLst>
          </p:cNvPr>
          <p:cNvSpPr>
            <a:spLocks noGrp="1"/>
          </p:cNvSpPr>
          <p:nvPr>
            <p:ph idx="1"/>
          </p:nvPr>
        </p:nvSpPr>
        <p:spPr>
          <a:xfrm>
            <a:off x="49764" y="520266"/>
            <a:ext cx="12042709" cy="589193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631A0589-911A-4020-AC0A-1D435D5A5905}"/>
              </a:ext>
            </a:extLst>
          </p:cNvPr>
          <p:cNvSpPr/>
          <p:nvPr userDrawn="1"/>
        </p:nvSpPr>
        <p:spPr>
          <a:xfrm>
            <a:off x="-1" y="0"/>
            <a:ext cx="12192000" cy="457200"/>
          </a:xfrm>
          <a:prstGeom prst="rect">
            <a:avLst/>
          </a:prstGeom>
          <a:gradFill>
            <a:gsLst>
              <a:gs pos="46000">
                <a:srgbClr val="35546D"/>
              </a:gs>
              <a:gs pos="0">
                <a:srgbClr val="192733"/>
              </a:gs>
              <a:gs pos="100000">
                <a:srgbClr val="477294"/>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dirty="0"/>
          </a:p>
        </p:txBody>
      </p:sp>
      <p:sp>
        <p:nvSpPr>
          <p:cNvPr id="2" name="Title 1">
            <a:extLst>
              <a:ext uri="{FF2B5EF4-FFF2-40B4-BE49-F238E27FC236}">
                <a16:creationId xmlns:a16="http://schemas.microsoft.com/office/drawing/2014/main" id="{8A467D0B-2755-49C4-BA28-31A70DDD31CE}"/>
              </a:ext>
            </a:extLst>
          </p:cNvPr>
          <p:cNvSpPr>
            <a:spLocks noGrp="1"/>
          </p:cNvSpPr>
          <p:nvPr>
            <p:ph type="title"/>
          </p:nvPr>
        </p:nvSpPr>
        <p:spPr>
          <a:xfrm>
            <a:off x="147735" y="63066"/>
            <a:ext cx="11944738" cy="315912"/>
          </a:xfrm>
        </p:spPr>
        <p:txBody>
          <a:bodyPr>
            <a:noAutofit/>
          </a:bodyPr>
          <a:lstStyle>
            <a:lvl1pPr>
              <a:defRPr sz="2000">
                <a:solidFill>
                  <a:schemeClr val="bg1"/>
                </a:solidFill>
                <a:latin typeface="Lucida Sans" panose="020B0602040502020204" pitchFamily="34" charset="0"/>
                <a:cs typeface="Lucida Sans" panose="020B0602040502020204" pitchFamily="34" charset="0"/>
              </a:defRPr>
            </a:lvl1pPr>
          </a:lstStyle>
          <a:p>
            <a:r>
              <a:rPr lang="en-US" dirty="0"/>
              <a:t>Click to edit Master title style</a:t>
            </a:r>
            <a:endParaRPr lang="en-GB" dirty="0"/>
          </a:p>
        </p:txBody>
      </p:sp>
      <p:sp>
        <p:nvSpPr>
          <p:cNvPr id="10" name="Rectangle 9">
            <a:extLst>
              <a:ext uri="{FF2B5EF4-FFF2-40B4-BE49-F238E27FC236}">
                <a16:creationId xmlns:a16="http://schemas.microsoft.com/office/drawing/2014/main" id="{48368F56-43D7-407D-B15C-ED19E5C822E6}"/>
              </a:ext>
            </a:extLst>
          </p:cNvPr>
          <p:cNvSpPr/>
          <p:nvPr userDrawn="1"/>
        </p:nvSpPr>
        <p:spPr>
          <a:xfrm>
            <a:off x="-2" y="6490418"/>
            <a:ext cx="12192000" cy="367581"/>
          </a:xfrm>
          <a:prstGeom prst="rect">
            <a:avLst/>
          </a:prstGeom>
          <a:gradFill>
            <a:gsLst>
              <a:gs pos="100000">
                <a:srgbClr val="1C2B38"/>
              </a:gs>
              <a:gs pos="0">
                <a:srgbClr val="192733"/>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it-IT" sz="1400" dirty="0"/>
              <a:t>Copyright ETLForma – Tutti i diritti Riservati</a:t>
            </a:r>
            <a:endParaRPr lang="en-GB" sz="1400" dirty="0"/>
          </a:p>
        </p:txBody>
      </p:sp>
      <p:pic>
        <p:nvPicPr>
          <p:cNvPr id="5" name="Picture 4">
            <a:extLst>
              <a:ext uri="{FF2B5EF4-FFF2-40B4-BE49-F238E27FC236}">
                <a16:creationId xmlns:a16="http://schemas.microsoft.com/office/drawing/2014/main" id="{80FB53A9-084F-4205-A808-B9713FBA75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516937" y="6184512"/>
            <a:ext cx="623162" cy="629472"/>
          </a:xfrm>
          <a:prstGeom prst="rect">
            <a:avLst/>
          </a:prstGeom>
        </p:spPr>
      </p:pic>
      <p:pic>
        <p:nvPicPr>
          <p:cNvPr id="13" name="Picture 12" descr="A close up of a logo&#10;&#10;Description automatically generated">
            <a:extLst>
              <a:ext uri="{FF2B5EF4-FFF2-40B4-BE49-F238E27FC236}">
                <a16:creationId xmlns:a16="http://schemas.microsoft.com/office/drawing/2014/main" id="{33674E68-EAA1-4C31-91BB-7FE3FB466007}"/>
              </a:ext>
            </a:extLst>
          </p:cNvPr>
          <p:cNvPicPr>
            <a:picLocks noChangeAspect="1"/>
          </p:cNvPicPr>
          <p:nvPr userDrawn="1"/>
        </p:nvPicPr>
        <p:blipFill>
          <a:blip r:embed="rId3">
            <a:alphaModFix amt="3000"/>
            <a:extLst>
              <a:ext uri="{28A0092B-C50C-407E-A947-70E740481C1C}">
                <a14:useLocalDpi xmlns:a14="http://schemas.microsoft.com/office/drawing/2010/main" val="0"/>
              </a:ext>
            </a:extLst>
          </a:blip>
          <a:stretch>
            <a:fillRect/>
          </a:stretch>
        </p:blipFill>
        <p:spPr>
          <a:xfrm>
            <a:off x="3914449" y="2271614"/>
            <a:ext cx="4411310" cy="2012660"/>
          </a:xfrm>
          <a:prstGeom prst="rect">
            <a:avLst/>
          </a:prstGeom>
        </p:spPr>
      </p:pic>
    </p:spTree>
    <p:extLst>
      <p:ext uri="{BB962C8B-B14F-4D97-AF65-F5344CB8AC3E}">
        <p14:creationId xmlns:p14="http://schemas.microsoft.com/office/powerpoint/2010/main" val="2471927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37CA-A7DD-4938-AF61-E9C8F558B6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55C82FB-6949-4655-8DC2-F99302B3AC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A821C6C-AD13-4EEE-84DF-A7F4ECC9D469}"/>
              </a:ext>
            </a:extLst>
          </p:cNvPr>
          <p:cNvSpPr>
            <a:spLocks noGrp="1"/>
          </p:cNvSpPr>
          <p:nvPr>
            <p:ph type="dt" sz="half" idx="10"/>
          </p:nvPr>
        </p:nvSpPr>
        <p:spPr/>
        <p:txBody>
          <a:bodyPr/>
          <a:lstStyle/>
          <a:p>
            <a:fld id="{7DC6D001-70F6-46BF-9CFB-DF6DBAE4538A}" type="datetimeFigureOut">
              <a:rPr lang="en-GB" smtClean="0"/>
              <a:t>16/04/2020</a:t>
            </a:fld>
            <a:endParaRPr lang="en-GB"/>
          </a:p>
        </p:txBody>
      </p:sp>
      <p:sp>
        <p:nvSpPr>
          <p:cNvPr id="5" name="Footer Placeholder 4">
            <a:extLst>
              <a:ext uri="{FF2B5EF4-FFF2-40B4-BE49-F238E27FC236}">
                <a16:creationId xmlns:a16="http://schemas.microsoft.com/office/drawing/2014/main" id="{46DC2445-7AD0-4BEB-A1C7-612D8B0C7E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B9264C8-C12D-48D7-88C3-1A117A7133DA}"/>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342698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8A62-3700-43A9-9CF7-D65D4115F07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D97628D-3AEA-4677-BC56-BDF9774F68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40019A5-D2A0-43F3-945E-36380DC3AC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C9BDEF1-F392-48B3-9DCE-D4795A706F08}"/>
              </a:ext>
            </a:extLst>
          </p:cNvPr>
          <p:cNvSpPr>
            <a:spLocks noGrp="1"/>
          </p:cNvSpPr>
          <p:nvPr>
            <p:ph type="dt" sz="half" idx="10"/>
          </p:nvPr>
        </p:nvSpPr>
        <p:spPr/>
        <p:txBody>
          <a:bodyPr/>
          <a:lstStyle/>
          <a:p>
            <a:fld id="{7DC6D001-70F6-46BF-9CFB-DF6DBAE4538A}" type="datetimeFigureOut">
              <a:rPr lang="en-GB" smtClean="0"/>
              <a:t>16/04/2020</a:t>
            </a:fld>
            <a:endParaRPr lang="en-GB"/>
          </a:p>
        </p:txBody>
      </p:sp>
      <p:sp>
        <p:nvSpPr>
          <p:cNvPr id="6" name="Footer Placeholder 5">
            <a:extLst>
              <a:ext uri="{FF2B5EF4-FFF2-40B4-BE49-F238E27FC236}">
                <a16:creationId xmlns:a16="http://schemas.microsoft.com/office/drawing/2014/main" id="{165F9590-A701-4E58-9562-D764A7F185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F1CDCE-EF84-4C26-B0D6-5268DF904A90}"/>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61007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3CEA-FF8D-4EFB-A70C-7441D74C51B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279924-39AD-439B-8ECE-BA2E0F4433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86C26BD-A4D3-435E-A548-9D3C4491AAC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965779-AD7F-4C07-A041-C5A0758E4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E9EC6D-7F21-4FEF-9375-897749E916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DB278A2-506E-45F3-A400-4C6E4686BA67}"/>
              </a:ext>
            </a:extLst>
          </p:cNvPr>
          <p:cNvSpPr>
            <a:spLocks noGrp="1"/>
          </p:cNvSpPr>
          <p:nvPr>
            <p:ph type="dt" sz="half" idx="10"/>
          </p:nvPr>
        </p:nvSpPr>
        <p:spPr/>
        <p:txBody>
          <a:bodyPr/>
          <a:lstStyle/>
          <a:p>
            <a:fld id="{7DC6D001-70F6-46BF-9CFB-DF6DBAE4538A}" type="datetimeFigureOut">
              <a:rPr lang="en-GB" smtClean="0"/>
              <a:t>16/04/2020</a:t>
            </a:fld>
            <a:endParaRPr lang="en-GB"/>
          </a:p>
        </p:txBody>
      </p:sp>
      <p:sp>
        <p:nvSpPr>
          <p:cNvPr id="8" name="Footer Placeholder 7">
            <a:extLst>
              <a:ext uri="{FF2B5EF4-FFF2-40B4-BE49-F238E27FC236}">
                <a16:creationId xmlns:a16="http://schemas.microsoft.com/office/drawing/2014/main" id="{14CA9CEC-ABC0-4FEE-ACC6-0701CBC009F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133A606-B961-4D48-B0D0-E855B6F11DD6}"/>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3192382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CF659-CEAF-4746-98D5-6DD983086D8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D4717F4-0C7B-40AE-9382-35E3FD3ADACC}"/>
              </a:ext>
            </a:extLst>
          </p:cNvPr>
          <p:cNvSpPr>
            <a:spLocks noGrp="1"/>
          </p:cNvSpPr>
          <p:nvPr>
            <p:ph type="dt" sz="half" idx="10"/>
          </p:nvPr>
        </p:nvSpPr>
        <p:spPr/>
        <p:txBody>
          <a:bodyPr/>
          <a:lstStyle/>
          <a:p>
            <a:fld id="{7DC6D001-70F6-46BF-9CFB-DF6DBAE4538A}" type="datetimeFigureOut">
              <a:rPr lang="en-GB" smtClean="0"/>
              <a:t>16/04/2020</a:t>
            </a:fld>
            <a:endParaRPr lang="en-GB"/>
          </a:p>
        </p:txBody>
      </p:sp>
      <p:sp>
        <p:nvSpPr>
          <p:cNvPr id="4" name="Footer Placeholder 3">
            <a:extLst>
              <a:ext uri="{FF2B5EF4-FFF2-40B4-BE49-F238E27FC236}">
                <a16:creationId xmlns:a16="http://schemas.microsoft.com/office/drawing/2014/main" id="{3988D32C-CB8F-403D-AF42-5AF87436E27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C36B350-67EE-405F-BD7E-D2407AC88A4F}"/>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1150084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5318CC-CCB0-497C-817A-DA6A82702910}"/>
              </a:ext>
            </a:extLst>
          </p:cNvPr>
          <p:cNvSpPr>
            <a:spLocks noGrp="1"/>
          </p:cNvSpPr>
          <p:nvPr>
            <p:ph type="dt" sz="half" idx="10"/>
          </p:nvPr>
        </p:nvSpPr>
        <p:spPr/>
        <p:txBody>
          <a:bodyPr/>
          <a:lstStyle/>
          <a:p>
            <a:fld id="{7DC6D001-70F6-46BF-9CFB-DF6DBAE4538A}" type="datetimeFigureOut">
              <a:rPr lang="en-GB" smtClean="0"/>
              <a:t>16/04/2020</a:t>
            </a:fld>
            <a:endParaRPr lang="en-GB"/>
          </a:p>
        </p:txBody>
      </p:sp>
      <p:sp>
        <p:nvSpPr>
          <p:cNvPr id="3" name="Footer Placeholder 2">
            <a:extLst>
              <a:ext uri="{FF2B5EF4-FFF2-40B4-BE49-F238E27FC236}">
                <a16:creationId xmlns:a16="http://schemas.microsoft.com/office/drawing/2014/main" id="{B45F6CFD-5B12-4275-976E-F198D2C833F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8B4F8F1-997C-426D-9882-B0A20F41503A}"/>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3504070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8E19F-F3EE-462D-8C8F-EDB84D959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9547A7D-8E8D-40FF-8DBB-852EEE4230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38A82C9-AEBD-4A09-AF3B-5B07077EC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DE7145-0B71-485A-A58A-D1CD2EEF6636}"/>
              </a:ext>
            </a:extLst>
          </p:cNvPr>
          <p:cNvSpPr>
            <a:spLocks noGrp="1"/>
          </p:cNvSpPr>
          <p:nvPr>
            <p:ph type="dt" sz="half" idx="10"/>
          </p:nvPr>
        </p:nvSpPr>
        <p:spPr/>
        <p:txBody>
          <a:bodyPr/>
          <a:lstStyle/>
          <a:p>
            <a:fld id="{7DC6D001-70F6-46BF-9CFB-DF6DBAE4538A}" type="datetimeFigureOut">
              <a:rPr lang="en-GB" smtClean="0"/>
              <a:t>16/04/2020</a:t>
            </a:fld>
            <a:endParaRPr lang="en-GB"/>
          </a:p>
        </p:txBody>
      </p:sp>
      <p:sp>
        <p:nvSpPr>
          <p:cNvPr id="6" name="Footer Placeholder 5">
            <a:extLst>
              <a:ext uri="{FF2B5EF4-FFF2-40B4-BE49-F238E27FC236}">
                <a16:creationId xmlns:a16="http://schemas.microsoft.com/office/drawing/2014/main" id="{4E9EB2ED-F788-4168-9B35-CA9D713F8B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5FBDD8-9076-471A-8E42-5703DF00A786}"/>
              </a:ext>
            </a:extLst>
          </p:cNvPr>
          <p:cNvSpPr>
            <a:spLocks noGrp="1"/>
          </p:cNvSpPr>
          <p:nvPr>
            <p:ph type="sldNum" sz="quarter" idx="12"/>
          </p:nvPr>
        </p:nvSpPr>
        <p:spPr/>
        <p:txBody>
          <a:bodyPr/>
          <a:lstStyle/>
          <a:p>
            <a:fld id="{12CD0593-399A-43EC-9168-2A87B1E1D5B9}" type="slidenum">
              <a:rPr lang="en-GB" smtClean="0"/>
              <a:t>‹#›</a:t>
            </a:fld>
            <a:endParaRPr lang="en-GB"/>
          </a:p>
        </p:txBody>
      </p:sp>
    </p:spTree>
    <p:extLst>
      <p:ext uri="{BB962C8B-B14F-4D97-AF65-F5344CB8AC3E}">
        <p14:creationId xmlns:p14="http://schemas.microsoft.com/office/powerpoint/2010/main" val="2509618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DAFB87-0FC2-4186-A26D-7B0E0EC0E2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3B2EC3B-1DC9-4184-8BEA-5B26EC683B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BFBB7B-181F-4141-A3B0-B437FC9B58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6D001-70F6-46BF-9CFB-DF6DBAE4538A}" type="datetimeFigureOut">
              <a:rPr lang="en-GB" smtClean="0"/>
              <a:t>16/04/2020</a:t>
            </a:fld>
            <a:endParaRPr lang="en-GB"/>
          </a:p>
        </p:txBody>
      </p:sp>
      <p:sp>
        <p:nvSpPr>
          <p:cNvPr id="5" name="Footer Placeholder 4">
            <a:extLst>
              <a:ext uri="{FF2B5EF4-FFF2-40B4-BE49-F238E27FC236}">
                <a16:creationId xmlns:a16="http://schemas.microsoft.com/office/drawing/2014/main" id="{C79A8B3A-A916-4285-815C-AFA93B05A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94BF9C2-6F3D-41EB-A309-B189092DDA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D0593-399A-43EC-9168-2A87B1E1D5B9}" type="slidenum">
              <a:rPr lang="en-GB" smtClean="0"/>
              <a:t>‹#›</a:t>
            </a:fld>
            <a:endParaRPr lang="en-GB"/>
          </a:p>
        </p:txBody>
      </p:sp>
    </p:spTree>
    <p:extLst>
      <p:ext uri="{BB962C8B-B14F-4D97-AF65-F5344CB8AC3E}">
        <p14:creationId xmlns:p14="http://schemas.microsoft.com/office/powerpoint/2010/main" val="977321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59127231-F9F6-48EC-9D7E-37B994231F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635" y="1111540"/>
            <a:ext cx="10158730" cy="4634920"/>
          </a:xfrm>
          <a:prstGeom prst="rect">
            <a:avLst/>
          </a:prstGeom>
        </p:spPr>
      </p:pic>
    </p:spTree>
    <p:extLst>
      <p:ext uri="{BB962C8B-B14F-4D97-AF65-F5344CB8AC3E}">
        <p14:creationId xmlns:p14="http://schemas.microsoft.com/office/powerpoint/2010/main" val="1468504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principale modo per ridimensionare il consumo di dati da un argomento di Kafka è aggiungere più consumer a un gruppo di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comune per i consumer Kafka eseguire operazioni ad alta latenza come scrivere su un database o un calcolo che richiede tempo sui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questi casi, un singolo consumer non può probabilmente tenere il passo con i flussi di dati su un argomento e l'aggiunta di più consumer che condividono il carico avendo ogni consumer solo un sottoinsieme delle partizioni e dei messaggi è il nostro principale metodo di ridimensionamento.</a:t>
            </a:r>
          </a:p>
        </p:txBody>
      </p:sp>
    </p:spTree>
    <p:extLst>
      <p:ext uri="{BB962C8B-B14F-4D97-AF65-F5344CB8AC3E}">
        <p14:creationId xmlns:p14="http://schemas.microsoft.com/office/powerpoint/2010/main" val="41703126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err="1">
                <a:solidFill>
                  <a:schemeClr val="bg1"/>
                </a:solidFill>
              </a:rPr>
              <a:t>Deserializers</a:t>
            </a:r>
            <a:endParaRPr lang="en-GB" sz="3600" dirty="0">
              <a:solidFill>
                <a:schemeClr val="bg1"/>
              </a:solidFill>
            </a:endParaRPr>
          </a:p>
        </p:txBody>
      </p:sp>
    </p:spTree>
    <p:extLst>
      <p:ext uri="{BB962C8B-B14F-4D97-AF65-F5344CB8AC3E}">
        <p14:creationId xmlns:p14="http://schemas.microsoft.com/office/powerpoint/2010/main" val="33493057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Deserializzazione</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Nelle slide dedicate ai producer di Kafka, abbiamo visto come serializzare tipi personalizzati e come utilizzare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generare oggetti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dalle definizioni dello schema e quindi serializzarli quando si producono messaggi a Kafka.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Vedremo ora come creare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personalizzati per i tuoi oggetti e come utilizzare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i suoi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 ovvio che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utilizzato per produrre eventi deve corrispondere al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verrà utilizzato quando si consumano eventi.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come sviluppatore è necessario tenere traccia di quali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sono stati utilizzati per scrivere in ciascun argomento e assicurarsi che ogni argomento contenga solo dati che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utilizzati possono interpretare.</a:t>
            </a:r>
          </a:p>
        </p:txBody>
      </p:sp>
    </p:spTree>
    <p:extLst>
      <p:ext uri="{BB962C8B-B14F-4D97-AF65-F5344CB8AC3E}">
        <p14:creationId xmlns:p14="http://schemas.microsoft.com/office/powerpoint/2010/main" val="35892021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Deserializzazione</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è uno dei vantaggi dell'utilizzo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del repository di schemi per la serializzazione e la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deserializzazione</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può assicurarsi che tutti i dati scritti su un argomento specifico siano compatibili con lo schema dell'argomento, il che significa che possono essere deserializzati con la corrispondenza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/schema.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Eventuali errori di compatibilità, dal lato producer o lato consumer, verranno colti facilmente con un messaggio di errore appropriato, il che significa che non sarà necessario provare a eseguire il debug di array di byte per errori di serializzazione.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Inizieremo mostrando rapidamente come scrivere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personalizzato, anche se questo è il metodo meno comune, e poi passeremo ad un esempio di come utilizzare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deserializzare chiavi e valori dei messaggi.</a:t>
            </a:r>
          </a:p>
        </p:txBody>
      </p:sp>
    </p:spTree>
    <p:extLst>
      <p:ext uri="{BB962C8B-B14F-4D97-AF65-F5344CB8AC3E}">
        <p14:creationId xmlns:p14="http://schemas.microsoft.com/office/powerpoint/2010/main" val="28448419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Deserializzazione</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algn="just"/>
            <a:r>
              <a:rPr lang="it-IT" sz="1400" b="1" dirty="0">
                <a:solidFill>
                  <a:schemeClr val="accent2">
                    <a:lumMod val="75000"/>
                  </a:schemeClr>
                </a:solidFill>
                <a:latin typeface="Consolas" panose="020B0609020204030204" pitchFamily="49" charset="0"/>
              </a:rPr>
              <a:t>public class Customer {</a:t>
            </a:r>
          </a:p>
          <a:p>
            <a:pPr algn="just"/>
            <a:r>
              <a:rPr lang="it-IT" sz="1400" b="1" dirty="0">
                <a:solidFill>
                  <a:schemeClr val="accent2">
                    <a:lumMod val="75000"/>
                  </a:schemeClr>
                </a:solidFill>
                <a:latin typeface="Consolas" panose="020B0609020204030204" pitchFamily="49" charset="0"/>
              </a:rPr>
              <a:t>    private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customerID</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private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customerName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public Customer(</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ID,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name)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this.customerID</a:t>
            </a:r>
            <a:r>
              <a:rPr lang="it-IT" sz="1400" b="1" dirty="0">
                <a:solidFill>
                  <a:schemeClr val="accent2">
                    <a:lumMod val="75000"/>
                  </a:schemeClr>
                </a:solidFill>
                <a:latin typeface="Consolas" panose="020B0609020204030204" pitchFamily="49" charset="0"/>
              </a:rPr>
              <a:t> = ID;</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this.customerName</a:t>
            </a:r>
            <a:r>
              <a:rPr lang="it-IT" sz="1400" b="1" dirty="0">
                <a:solidFill>
                  <a:schemeClr val="accent2">
                    <a:lumMod val="75000"/>
                  </a:schemeClr>
                </a:solidFill>
                <a:latin typeface="Consolas" panose="020B0609020204030204" pitchFamily="49" charset="0"/>
              </a:rPr>
              <a:t> = name;</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getID</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return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customerID</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getName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return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customerName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1777582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Deserializzazione</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algn="just"/>
            <a:r>
              <a:rPr lang="it-IT" sz="1400" b="1" dirty="0">
                <a:solidFill>
                  <a:schemeClr val="accent2">
                    <a:lumMod val="75000"/>
                  </a:schemeClr>
                </a:solidFill>
                <a:latin typeface="Consolas" panose="020B0609020204030204" pitchFamily="49" charset="0"/>
              </a:rPr>
              <a:t>import </a:t>
            </a:r>
            <a:r>
              <a:rPr lang="it-IT" sz="1400" b="1" dirty="0" err="1">
                <a:solidFill>
                  <a:schemeClr val="accent2">
                    <a:lumMod val="75000"/>
                  </a:schemeClr>
                </a:solidFill>
                <a:latin typeface="Consolas" panose="020B0609020204030204" pitchFamily="49" charset="0"/>
              </a:rPr>
              <a:t>org.apache.kafka.common.errors.SerializationException</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import </a:t>
            </a:r>
            <a:r>
              <a:rPr lang="it-IT" sz="1400" b="1" dirty="0" err="1">
                <a:solidFill>
                  <a:schemeClr val="accent2">
                    <a:lumMod val="75000"/>
                  </a:schemeClr>
                </a:solidFill>
                <a:latin typeface="Consolas" panose="020B0609020204030204" pitchFamily="49" charset="0"/>
              </a:rPr>
              <a:t>java.nio.ByteBuffer</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import </a:t>
            </a:r>
            <a:r>
              <a:rPr lang="it-IT" sz="1400" b="1" dirty="0" err="1">
                <a:solidFill>
                  <a:schemeClr val="accent2">
                    <a:lumMod val="75000"/>
                  </a:schemeClr>
                </a:solidFill>
                <a:latin typeface="Consolas" panose="020B0609020204030204" pitchFamily="49" charset="0"/>
              </a:rPr>
              <a:t>java.util.Map</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public class </a:t>
            </a:r>
            <a:r>
              <a:rPr lang="it-IT" sz="1400" b="1" dirty="0" err="1">
                <a:solidFill>
                  <a:schemeClr val="accent2">
                    <a:lumMod val="75000"/>
                  </a:schemeClr>
                </a:solidFill>
                <a:latin typeface="Consolas" panose="020B0609020204030204" pitchFamily="49" charset="0"/>
              </a:rPr>
              <a:t>CustomerDeserializer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implements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Deserializer</a:t>
            </a:r>
            <a:r>
              <a:rPr lang="it-IT" sz="1400" b="1" dirty="0">
                <a:solidFill>
                  <a:schemeClr val="accent2">
                    <a:lumMod val="75000"/>
                  </a:schemeClr>
                </a:solidFill>
                <a:latin typeface="Consolas" panose="020B0609020204030204" pitchFamily="49" charset="0"/>
              </a:rPr>
              <a:t> &lt; Customer &gt; {</a:t>
            </a:r>
          </a:p>
          <a:p>
            <a:pPr algn="just"/>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Override</a:t>
            </a:r>
            <a:endParaRPr lang="it-IT" sz="1400" b="1" dirty="0">
              <a:solidFill>
                <a:schemeClr val="accent2">
                  <a:lumMod val="75000"/>
                </a:schemeClr>
              </a:solidFill>
              <a:latin typeface="Consolas" panose="020B0609020204030204" pitchFamily="49" charset="0"/>
            </a:endParaRPr>
          </a:p>
          <a:p>
            <a:pPr algn="just"/>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void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configure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Map</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configs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boolean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isKey</a:t>
            </a:r>
            <a:r>
              <a:rPr lang="it-IT" sz="1400" b="1" dirty="0">
                <a:solidFill>
                  <a:schemeClr val="accent2">
                    <a:lumMod val="75000"/>
                  </a:schemeClr>
                </a:solidFill>
                <a:latin typeface="Consolas" panose="020B0609020204030204" pitchFamily="49" charset="0"/>
              </a:rPr>
              <a:t>) { // </a:t>
            </a:r>
            <a:r>
              <a:rPr lang="it-IT" sz="1400" b="1" dirty="0" err="1">
                <a:solidFill>
                  <a:schemeClr val="accent2">
                    <a:lumMod val="75000"/>
                  </a:schemeClr>
                </a:solidFill>
                <a:latin typeface="Consolas" panose="020B0609020204030204" pitchFamily="49" charset="0"/>
              </a:rPr>
              <a:t>nothing</a:t>
            </a:r>
            <a:r>
              <a:rPr lang="it-IT" sz="1400" b="1" dirty="0">
                <a:solidFill>
                  <a:schemeClr val="accent2">
                    <a:lumMod val="75000"/>
                  </a:schemeClr>
                </a:solidFill>
                <a:latin typeface="Consolas" panose="020B0609020204030204" pitchFamily="49" charset="0"/>
              </a:rPr>
              <a:t> to </a:t>
            </a:r>
            <a:r>
              <a:rPr lang="it-IT" sz="1400" b="1" dirty="0" err="1">
                <a:solidFill>
                  <a:schemeClr val="accent2">
                    <a:lumMod val="75000"/>
                  </a:schemeClr>
                </a:solidFill>
                <a:latin typeface="Consolas" panose="020B0609020204030204" pitchFamily="49" charset="0"/>
              </a:rPr>
              <a:t>configure</a:t>
            </a:r>
            <a:endParaRPr lang="it-IT" sz="1400" b="1" dirty="0">
              <a:solidFill>
                <a:schemeClr val="accent2">
                  <a:lumMod val="75000"/>
                </a:schemeClr>
              </a:solidFill>
              <a:latin typeface="Consolas" panose="020B0609020204030204" pitchFamily="49" charset="0"/>
            </a:endParaRP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Override</a:t>
            </a:r>
            <a:endParaRPr lang="it-IT" sz="1400" b="1" dirty="0">
              <a:solidFill>
                <a:schemeClr val="accent2">
                  <a:lumMod val="75000"/>
                </a:schemeClr>
              </a:solidFill>
              <a:latin typeface="Consolas" panose="020B0609020204030204" pitchFamily="49" charset="0"/>
            </a:endParaRPr>
          </a:p>
          <a:p>
            <a:pPr algn="just"/>
            <a:r>
              <a:rPr lang="it-IT" sz="1400" b="1" dirty="0">
                <a:solidFill>
                  <a:schemeClr val="accent2">
                    <a:lumMod val="75000"/>
                  </a:schemeClr>
                </a:solidFill>
                <a:latin typeface="Consolas" panose="020B0609020204030204" pitchFamily="49" charset="0"/>
              </a:rPr>
              <a:t>    public Customer </a:t>
            </a:r>
            <a:r>
              <a:rPr lang="it-IT" sz="1400" b="1" dirty="0" err="1">
                <a:solidFill>
                  <a:schemeClr val="accent2">
                    <a:lumMod val="75000"/>
                  </a:schemeClr>
                </a:solidFill>
                <a:latin typeface="Consolas" panose="020B0609020204030204" pitchFamily="49" charset="0"/>
              </a:rPr>
              <a:t>deserialize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byte[]data)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id;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nameSize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name;</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try</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if</a:t>
            </a:r>
            <a:r>
              <a:rPr lang="it-IT" sz="1400" b="1" dirty="0">
                <a:solidFill>
                  <a:schemeClr val="accent2">
                    <a:lumMod val="75000"/>
                  </a:schemeClr>
                </a:solidFill>
                <a:latin typeface="Consolas" panose="020B0609020204030204" pitchFamily="49" charset="0"/>
              </a:rPr>
              <a:t> (data ==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return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if</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data.length</a:t>
            </a:r>
            <a:r>
              <a:rPr lang="it-IT" sz="1400" b="1" dirty="0">
                <a:solidFill>
                  <a:schemeClr val="accent2">
                    <a:lumMod val="75000"/>
                  </a:schemeClr>
                </a:solidFill>
                <a:latin typeface="Consolas" panose="020B0609020204030204" pitchFamily="49" charset="0"/>
              </a:rPr>
              <a:t> &lt; 8)</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throw</a:t>
            </a:r>
            <a:r>
              <a:rPr lang="it-IT" sz="1400" b="1" dirty="0">
                <a:solidFill>
                  <a:schemeClr val="accent2">
                    <a:lumMod val="75000"/>
                  </a:schemeClr>
                </a:solidFill>
                <a:latin typeface="Consolas" panose="020B0609020204030204" pitchFamily="49" charset="0"/>
              </a:rPr>
              <a:t> new </a:t>
            </a:r>
            <a:r>
              <a:rPr lang="it-IT" sz="1400" b="1" dirty="0" err="1">
                <a:solidFill>
                  <a:schemeClr val="accent2">
                    <a:lumMod val="75000"/>
                  </a:schemeClr>
                </a:solidFill>
                <a:latin typeface="Consolas" panose="020B0609020204030204" pitchFamily="49" charset="0"/>
              </a:rPr>
              <a:t>SerializationException</a:t>
            </a:r>
            <a:r>
              <a:rPr lang="it-IT" sz="1400" b="1" dirty="0">
                <a:solidFill>
                  <a:schemeClr val="accent2">
                    <a:lumMod val="75000"/>
                  </a:schemeClr>
                </a:solidFill>
                <a:latin typeface="Consolas" panose="020B0609020204030204" pitchFamily="49" charset="0"/>
              </a:rPr>
              <a:t>("Size of data </a:t>
            </a:r>
            <a:r>
              <a:rPr lang="it-IT" sz="1400" b="1" dirty="0" err="1">
                <a:solidFill>
                  <a:schemeClr val="accent2">
                    <a:lumMod val="75000"/>
                  </a:schemeClr>
                </a:solidFill>
                <a:latin typeface="Consolas" panose="020B0609020204030204" pitchFamily="49" charset="0"/>
              </a:rPr>
              <a:t>received</a:t>
            </a:r>
            <a:r>
              <a:rPr lang="it-IT" sz="1400" b="1" dirty="0">
                <a:solidFill>
                  <a:schemeClr val="accent2">
                    <a:lumMod val="75000"/>
                  </a:schemeClr>
                </a:solidFill>
                <a:latin typeface="Consolas" panose="020B0609020204030204" pitchFamily="49" charset="0"/>
              </a:rPr>
              <a:t> by </a:t>
            </a:r>
            <a:r>
              <a:rPr lang="it-IT" sz="1400" b="1" dirty="0" err="1">
                <a:solidFill>
                  <a:schemeClr val="accent2">
                    <a:lumMod val="75000"/>
                  </a:schemeClr>
                </a:solidFill>
                <a:latin typeface="Consolas" panose="020B0609020204030204" pitchFamily="49" charset="0"/>
              </a:rPr>
              <a:t>IntegerDeserializer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shorter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than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expected</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ByteBuffer</a:t>
            </a:r>
            <a:r>
              <a:rPr lang="it-IT" sz="1400" b="1" dirty="0">
                <a:solidFill>
                  <a:schemeClr val="accent2">
                    <a:lumMod val="75000"/>
                  </a:schemeClr>
                </a:solidFill>
                <a:latin typeface="Consolas" panose="020B0609020204030204" pitchFamily="49" charset="0"/>
              </a:rPr>
              <a:t> buffer = </a:t>
            </a:r>
            <a:r>
              <a:rPr lang="it-IT" sz="1400" b="1" dirty="0" err="1">
                <a:solidFill>
                  <a:schemeClr val="accent2">
                    <a:lumMod val="75000"/>
                  </a:schemeClr>
                </a:solidFill>
                <a:latin typeface="Consolas" panose="020B0609020204030204" pitchFamily="49" charset="0"/>
              </a:rPr>
              <a:t>ByteBuffer.wrap</a:t>
            </a:r>
            <a:r>
              <a:rPr lang="it-IT" sz="1400" b="1" dirty="0">
                <a:solidFill>
                  <a:schemeClr val="accent2">
                    <a:lumMod val="75000"/>
                  </a:schemeClr>
                </a:solidFill>
                <a:latin typeface="Consolas" panose="020B0609020204030204" pitchFamily="49" charset="0"/>
              </a:rPr>
              <a:t>(data);</a:t>
            </a:r>
          </a:p>
          <a:p>
            <a:pPr algn="just"/>
            <a:r>
              <a:rPr lang="it-IT" sz="1400" b="1" dirty="0">
                <a:solidFill>
                  <a:schemeClr val="accent2">
                    <a:lumMod val="75000"/>
                  </a:schemeClr>
                </a:solidFill>
                <a:latin typeface="Consolas" panose="020B0609020204030204" pitchFamily="49" charset="0"/>
              </a:rPr>
              <a:t>            id = </a:t>
            </a:r>
            <a:r>
              <a:rPr lang="it-IT" sz="1400" b="1" dirty="0" err="1">
                <a:solidFill>
                  <a:schemeClr val="accent2">
                    <a:lumMod val="75000"/>
                  </a:schemeClr>
                </a:solidFill>
                <a:latin typeface="Consolas" panose="020B0609020204030204" pitchFamily="49" charset="0"/>
              </a:rPr>
              <a:t>buffer.getInt</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nameSize</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buffer.getInt</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byte[]</a:t>
            </a:r>
            <a:r>
              <a:rPr lang="it-IT" sz="1400" b="1" dirty="0" err="1">
                <a:solidFill>
                  <a:schemeClr val="accent2">
                    <a:lumMod val="75000"/>
                  </a:schemeClr>
                </a:solidFill>
                <a:latin typeface="Consolas" panose="020B0609020204030204" pitchFamily="49" charset="0"/>
              </a:rPr>
              <a:t>nameBytes</a:t>
            </a:r>
            <a:r>
              <a:rPr lang="it-IT" sz="1400" b="1" dirty="0">
                <a:solidFill>
                  <a:schemeClr val="accent2">
                    <a:lumMod val="75000"/>
                  </a:schemeClr>
                </a:solidFill>
                <a:latin typeface="Consolas" panose="020B0609020204030204" pitchFamily="49" charset="0"/>
              </a:rPr>
              <a:t> = new Array[Byte](</a:t>
            </a:r>
            <a:r>
              <a:rPr lang="it-IT" sz="1400" b="1" dirty="0" err="1">
                <a:solidFill>
                  <a:schemeClr val="accent2">
                    <a:lumMod val="75000"/>
                  </a:schemeClr>
                </a:solidFill>
                <a:latin typeface="Consolas" panose="020B0609020204030204" pitchFamily="49" charset="0"/>
              </a:rPr>
              <a:t>nameSize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buffer.get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nameBytes</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name = new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nameBytes</a:t>
            </a:r>
            <a:r>
              <a:rPr lang="it-IT" sz="1400" b="1" dirty="0">
                <a:solidFill>
                  <a:schemeClr val="accent2">
                    <a:lumMod val="75000"/>
                  </a:schemeClr>
                </a:solidFill>
                <a:latin typeface="Consolas" panose="020B0609020204030204" pitchFamily="49" charset="0"/>
              </a:rPr>
              <a:t>, 'UTF-8');</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return</a:t>
            </a:r>
            <a:r>
              <a:rPr lang="it-IT" sz="1400" b="1" dirty="0">
                <a:solidFill>
                  <a:schemeClr val="accent2">
                    <a:lumMod val="75000"/>
                  </a:schemeClr>
                </a:solidFill>
                <a:latin typeface="Consolas" panose="020B0609020204030204" pitchFamily="49" charset="0"/>
              </a:rPr>
              <a:t> new Customer(id, name);</a:t>
            </a:r>
          </a:p>
          <a:p>
            <a:pPr algn="just"/>
            <a:r>
              <a:rPr lang="it-IT" sz="1400" b="1" dirty="0">
                <a:solidFill>
                  <a:schemeClr val="accent2">
                    <a:lumMod val="75000"/>
                  </a:schemeClr>
                </a:solidFill>
                <a:latin typeface="Consolas" panose="020B0609020204030204" pitchFamily="49" charset="0"/>
              </a:rPr>
              <a:t>        } catch (</a:t>
            </a:r>
            <a:r>
              <a:rPr lang="it-IT" sz="1400" b="1" dirty="0" err="1">
                <a:solidFill>
                  <a:schemeClr val="accent2">
                    <a:lumMod val="75000"/>
                  </a:schemeClr>
                </a:solidFill>
                <a:latin typeface="Consolas" panose="020B0609020204030204" pitchFamily="49" charset="0"/>
              </a:rPr>
              <a:t>Exception</a:t>
            </a:r>
            <a:r>
              <a:rPr lang="it-IT" sz="1400" b="1" dirty="0">
                <a:solidFill>
                  <a:schemeClr val="accent2">
                    <a:lumMod val="75000"/>
                  </a:schemeClr>
                </a:solidFill>
                <a:latin typeface="Consolas" panose="020B0609020204030204" pitchFamily="49" charset="0"/>
              </a:rPr>
              <a:t> e) { </a:t>
            </a:r>
            <a:r>
              <a:rPr lang="it-IT" sz="1400" b="1" dirty="0" err="1">
                <a:solidFill>
                  <a:schemeClr val="accent2">
                    <a:lumMod val="75000"/>
                  </a:schemeClr>
                </a:solidFill>
                <a:latin typeface="Consolas" panose="020B0609020204030204" pitchFamily="49" charset="0"/>
              </a:rPr>
              <a:t>throw</a:t>
            </a:r>
            <a:r>
              <a:rPr lang="it-IT" sz="1400" b="1" dirty="0">
                <a:solidFill>
                  <a:schemeClr val="accent2">
                    <a:lumMod val="75000"/>
                  </a:schemeClr>
                </a:solidFill>
                <a:latin typeface="Consolas" panose="020B0609020204030204" pitchFamily="49" charset="0"/>
              </a:rPr>
              <a:t> new </a:t>
            </a:r>
            <a:r>
              <a:rPr lang="it-IT" sz="1400" b="1" dirty="0" err="1">
                <a:solidFill>
                  <a:schemeClr val="accent2">
                    <a:lumMod val="75000"/>
                  </a:schemeClr>
                </a:solidFill>
                <a:latin typeface="Consolas" panose="020B0609020204030204" pitchFamily="49" charset="0"/>
              </a:rPr>
              <a:t>SerializationException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Error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when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serializing</a:t>
            </a:r>
            <a:r>
              <a:rPr lang="it-IT" sz="1400" b="1" dirty="0">
                <a:solidFill>
                  <a:schemeClr val="accent2">
                    <a:lumMod val="75000"/>
                  </a:schemeClr>
                </a:solidFill>
                <a:latin typeface="Consolas" panose="020B0609020204030204" pitchFamily="49" charset="0"/>
              </a:rPr>
              <a:t> Customer to byte[] " + e); }</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Override</a:t>
            </a:r>
            <a:endParaRPr lang="it-IT" sz="1400" b="1" dirty="0">
              <a:solidFill>
                <a:schemeClr val="accent2">
                  <a:lumMod val="75000"/>
                </a:schemeClr>
              </a:solidFill>
              <a:latin typeface="Consolas" panose="020B0609020204030204" pitchFamily="49" charset="0"/>
            </a:endParaRPr>
          </a:p>
          <a:p>
            <a:pPr algn="just"/>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void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close</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nothing</a:t>
            </a:r>
            <a:r>
              <a:rPr lang="it-IT" sz="1400" b="1" dirty="0">
                <a:solidFill>
                  <a:schemeClr val="accent2">
                    <a:lumMod val="75000"/>
                  </a:schemeClr>
                </a:solidFill>
                <a:latin typeface="Consolas" panose="020B0609020204030204" pitchFamily="49" charset="0"/>
              </a:rPr>
              <a:t> to </a:t>
            </a:r>
            <a:r>
              <a:rPr lang="it-IT" sz="1400" b="1" dirty="0" err="1">
                <a:solidFill>
                  <a:schemeClr val="accent2">
                    <a:lumMod val="75000"/>
                  </a:schemeClr>
                </a:solidFill>
                <a:latin typeface="Consolas" panose="020B0609020204030204" pitchFamily="49" charset="0"/>
              </a:rPr>
              <a:t>close</a:t>
            </a:r>
            <a:endParaRPr lang="it-IT" sz="1400" b="1" dirty="0">
              <a:solidFill>
                <a:schemeClr val="accent2">
                  <a:lumMod val="75000"/>
                </a:schemeClr>
              </a:solidFill>
              <a:latin typeface="Consolas" panose="020B0609020204030204" pitchFamily="49" charset="0"/>
            </a:endParaRP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94354663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Deserializzazione</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consumer ha anche bisogno dell'implementazione della classe Customer e sia la classe che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devono corrispondere alle applicazioni producer e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una grande organizzazione con molti consumer e producer che condividono l'accesso ai dati, questo può diventare difficile.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 stiamo semplicemente invertendo la logica del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otteniamo l'ID cliente e il nome dall'array di byte e li usiamo per costruire l'oggetto di cui abbiamo bisogno.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codice di consumo che utilizza questo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sarà simile al seguente esempio:</a:t>
            </a:r>
          </a:p>
        </p:txBody>
      </p:sp>
    </p:spTree>
    <p:extLst>
      <p:ext uri="{BB962C8B-B14F-4D97-AF65-F5344CB8AC3E}">
        <p14:creationId xmlns:p14="http://schemas.microsoft.com/office/powerpoint/2010/main" val="18661829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Deserializzazione</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algn="just"/>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props</a:t>
            </a:r>
            <a:r>
              <a:rPr lang="it-IT" sz="1400" b="1" dirty="0">
                <a:solidFill>
                  <a:schemeClr val="accent2">
                    <a:lumMod val="75000"/>
                  </a:schemeClr>
                </a:solidFill>
                <a:latin typeface="Consolas" panose="020B0609020204030204" pitchFamily="49" charset="0"/>
              </a:rPr>
              <a:t> = new </a:t>
            </a:r>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bootstrap.servers</a:t>
            </a:r>
            <a:r>
              <a:rPr lang="it-IT" sz="1400" b="1" dirty="0">
                <a:solidFill>
                  <a:schemeClr val="accent2">
                    <a:lumMod val="75000"/>
                  </a:schemeClr>
                </a:solidFill>
                <a:latin typeface="Consolas" panose="020B0609020204030204" pitchFamily="49" charset="0"/>
              </a:rPr>
              <a:t>", "broker1:9092,broker2:9092");</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("group.id", "</a:t>
            </a:r>
            <a:r>
              <a:rPr lang="it-IT" sz="1400" b="1" dirty="0" err="1">
                <a:solidFill>
                  <a:schemeClr val="accent2">
                    <a:lumMod val="75000"/>
                  </a:schemeClr>
                </a:solidFill>
                <a:latin typeface="Consolas" panose="020B0609020204030204" pitchFamily="49" charset="0"/>
              </a:rPr>
              <a:t>CountryCounter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key.deserializer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org.apache.kafka.common.serialization.StringDeserializer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("value.deserializer","org.apache.kafka.common.serialization.CustomerDeserializer");</a:t>
            </a:r>
          </a:p>
          <a:p>
            <a:pPr algn="just"/>
            <a:r>
              <a:rPr lang="it-IT" sz="1400" b="1" dirty="0" err="1">
                <a:solidFill>
                  <a:schemeClr val="accent2">
                    <a:lumMod val="75000"/>
                  </a:schemeClr>
                </a:solidFill>
                <a:latin typeface="Consolas" panose="020B0609020204030204" pitchFamily="49" charset="0"/>
              </a:rPr>
              <a:t>KafkaConsumer</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Customer &gt; consumer =     new </a:t>
            </a:r>
            <a:r>
              <a:rPr lang="it-IT" sz="1400" b="1" dirty="0" err="1">
                <a:solidFill>
                  <a:schemeClr val="accent2">
                    <a:lumMod val="75000"/>
                  </a:schemeClr>
                </a:solidFill>
                <a:latin typeface="Consolas" panose="020B0609020204030204" pitchFamily="49" charset="0"/>
              </a:rPr>
              <a:t>KafkaConsumer</a:t>
            </a:r>
            <a:r>
              <a:rPr lang="it-IT" sz="1400" b="1" dirty="0">
                <a:solidFill>
                  <a:schemeClr val="accent2">
                    <a:lumMod val="75000"/>
                  </a:schemeClr>
                </a:solidFill>
                <a:latin typeface="Consolas" panose="020B0609020204030204" pitchFamily="49" charset="0"/>
              </a:rPr>
              <a:t> &lt;  &gt; (</a:t>
            </a:r>
            <a:r>
              <a:rPr lang="it-IT" sz="1400" b="1" dirty="0" err="1">
                <a:solidFill>
                  <a:schemeClr val="accent2">
                    <a:lumMod val="75000"/>
                  </a:schemeClr>
                </a:solidFill>
                <a:latin typeface="Consolas" panose="020B0609020204030204" pitchFamily="49" charset="0"/>
              </a:rPr>
              <a:t>props</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consumer.subscribe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customerCountries</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while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ConsumerRecords</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Customer &gt;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consumer.poll</a:t>
            </a:r>
            <a:r>
              <a:rPr lang="it-IT" sz="1400" b="1" dirty="0">
                <a:solidFill>
                  <a:schemeClr val="accent2">
                    <a:lumMod val="75000"/>
                  </a:schemeClr>
                </a:solidFill>
                <a:latin typeface="Consolas" panose="020B0609020204030204" pitchFamily="49" charset="0"/>
              </a:rPr>
              <a:t>(100);</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ConsumerRecord</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Customer &gt; record: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System.out.println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current</a:t>
            </a:r>
            <a:r>
              <a:rPr lang="it-IT" sz="1400" b="1" dirty="0">
                <a:solidFill>
                  <a:schemeClr val="accent2">
                    <a:lumMod val="75000"/>
                  </a:schemeClr>
                </a:solidFill>
                <a:latin typeface="Consolas" panose="020B0609020204030204" pitchFamily="49" charset="0"/>
              </a:rPr>
              <a:t> customer Id: " +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record.value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getId</a:t>
            </a:r>
            <a:r>
              <a:rPr lang="it-IT" sz="1400" b="1" dirty="0">
                <a:solidFill>
                  <a:schemeClr val="accent2">
                    <a:lumMod val="75000"/>
                  </a:schemeClr>
                </a:solidFill>
                <a:latin typeface="Consolas" panose="020B0609020204030204" pitchFamily="49" charset="0"/>
              </a:rPr>
              <a:t>() + " and </a:t>
            </a:r>
            <a:r>
              <a:rPr lang="it-IT" sz="1400" b="1" dirty="0" err="1">
                <a:solidFill>
                  <a:schemeClr val="accent2">
                    <a:lumMod val="75000"/>
                  </a:schemeClr>
                </a:solidFill>
                <a:latin typeface="Consolas" panose="020B0609020204030204" pitchFamily="49" charset="0"/>
              </a:rPr>
              <a:t>current</a:t>
            </a:r>
            <a:r>
              <a:rPr lang="it-IT" sz="1400" b="1" dirty="0">
                <a:solidFill>
                  <a:schemeClr val="accent2">
                    <a:lumMod val="75000"/>
                  </a:schemeClr>
                </a:solidFill>
                <a:latin typeface="Consolas" panose="020B0609020204030204" pitchFamily="49" charset="0"/>
              </a:rPr>
              <a:t> customer name: " +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record.value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getName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a:p>
            <a:pPr algn="just"/>
            <a:endParaRPr lang="it-IT" sz="1400" b="1" dirty="0">
              <a:solidFill>
                <a:schemeClr val="accent2">
                  <a:lumMod val="75000"/>
                </a:schemeClr>
              </a:solidFill>
              <a:latin typeface="Consolas" panose="020B0609020204030204" pitchFamily="49" charset="0"/>
            </a:endParaRPr>
          </a:p>
          <a:p>
            <a:pPr marL="342900" indent="-34290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Ancora una volta, è importante notare che non è consigliabile implementare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personalizzati (forte accoppiamento tra produttori e consumatori).</a:t>
            </a:r>
          </a:p>
          <a:p>
            <a:pPr marL="285750" indent="-285750" algn="just">
              <a:buFont typeface="Arial" panose="020B0604020202020204" pitchFamily="34" charset="0"/>
              <a:buChar char="•"/>
            </a:pPr>
            <a:endParaRPr lang="it-IT" sz="1400" b="1" dirty="0">
              <a:solidFill>
                <a:schemeClr val="accent2">
                  <a:lumMod val="75000"/>
                </a:schemeClr>
              </a:solidFill>
              <a:latin typeface="Consolas" panose="020B0609020204030204" pitchFamily="49" charset="0"/>
            </a:endParaRPr>
          </a:p>
          <a:p>
            <a:pPr marL="342900" indent="-34290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soluzione migliore sarebbe quella di utilizzare un formato di messaggio standard come JSON,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Thrift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Protobuf</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Vedremo ora come utilizzare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 il consumatore Kafka.</a:t>
            </a:r>
          </a:p>
        </p:txBody>
      </p:sp>
    </p:spTree>
    <p:extLst>
      <p:ext uri="{BB962C8B-B14F-4D97-AF65-F5344CB8AC3E}">
        <p14:creationId xmlns:p14="http://schemas.microsoft.com/office/powerpoint/2010/main" val="31908312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Utilizzo di un </a:t>
            </a:r>
            <a:r>
              <a:rPr lang="it-IT" sz="3600" dirty="0" err="1">
                <a:solidFill>
                  <a:schemeClr val="bg1"/>
                </a:solidFill>
              </a:rPr>
              <a:t>deserializzazione</a:t>
            </a:r>
            <a:r>
              <a:rPr lang="it-IT" sz="3600" dirty="0">
                <a:solidFill>
                  <a:schemeClr val="bg1"/>
                </a:solidFill>
              </a:rPr>
              <a:t> </a:t>
            </a:r>
            <a:r>
              <a:rPr lang="it-IT" sz="3600" dirty="0" err="1">
                <a:solidFill>
                  <a:schemeClr val="bg1"/>
                </a:solidFill>
              </a:rPr>
              <a:t>Avro</a:t>
            </a:r>
            <a:r>
              <a:rPr lang="it-IT" sz="3600" dirty="0">
                <a:solidFill>
                  <a:schemeClr val="bg1"/>
                </a:solidFill>
              </a:rPr>
              <a:t> con Kafka consumer</a:t>
            </a:r>
            <a:endParaRPr lang="en-GB" sz="3600" dirty="0">
              <a:solidFill>
                <a:schemeClr val="bg1"/>
              </a:solidFill>
            </a:endParaRPr>
          </a:p>
        </p:txBody>
      </p:sp>
    </p:spTree>
    <p:extLst>
      <p:ext uri="{BB962C8B-B14F-4D97-AF65-F5344CB8AC3E}">
        <p14:creationId xmlns:p14="http://schemas.microsoft.com/office/powerpoint/2010/main" val="330324876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Deserializzazione</a:t>
            </a:r>
            <a:r>
              <a:rPr lang="en-GB" dirty="0"/>
              <a:t> </a:t>
            </a:r>
            <a:r>
              <a:rPr lang="it-IT" dirty="0" err="1"/>
              <a:t>Avro</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che stiamo utilizzando l'implementazione della classe Customer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consumare quegli oggetti da Kafka, si desidera implementare un'applicazione di consumo simile a questa: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props</a:t>
            </a:r>
            <a:r>
              <a:rPr lang="it-IT" sz="1400" b="1" dirty="0">
                <a:solidFill>
                  <a:schemeClr val="accent2">
                    <a:lumMod val="75000"/>
                  </a:schemeClr>
                </a:solidFill>
                <a:latin typeface="Consolas" panose="020B0609020204030204" pitchFamily="49" charset="0"/>
              </a:rPr>
              <a:t> = new </a:t>
            </a:r>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bootstrap.servers</a:t>
            </a:r>
            <a:r>
              <a:rPr lang="it-IT" sz="1400" b="1" dirty="0">
                <a:solidFill>
                  <a:schemeClr val="accent2">
                    <a:lumMod val="75000"/>
                  </a:schemeClr>
                </a:solidFill>
                <a:latin typeface="Consolas" panose="020B0609020204030204" pitchFamily="49" charset="0"/>
              </a:rPr>
              <a:t>", "broker1:9092,broker2:9092");</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("group.id", "</a:t>
            </a:r>
            <a:r>
              <a:rPr lang="it-IT" sz="1400" b="1" dirty="0" err="1">
                <a:solidFill>
                  <a:schemeClr val="accent2">
                    <a:lumMod val="75000"/>
                  </a:schemeClr>
                </a:solidFill>
                <a:latin typeface="Consolas" panose="020B0609020204030204" pitchFamily="49" charset="0"/>
              </a:rPr>
              <a:t>CountryCounter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key.serializer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org.apache.kafka.common.serialization.StringDeserializer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value.serializer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io.confluent.kafka.serializers.KafkaAvroDeserializer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("schema.registry.url", </a:t>
            </a:r>
            <a:r>
              <a:rPr lang="it-IT" sz="1400" b="1" dirty="0" err="1">
                <a:solidFill>
                  <a:schemeClr val="accent2">
                    <a:lumMod val="75000"/>
                  </a:schemeClr>
                </a:solidFill>
                <a:latin typeface="Consolas" panose="020B0609020204030204" pitchFamily="49" charset="0"/>
              </a:rPr>
              <a:t>schemaUrl</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customerContacts</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KafkaConsumer</a:t>
            </a:r>
            <a:r>
              <a:rPr lang="it-IT" sz="1400" b="1" dirty="0">
                <a:solidFill>
                  <a:schemeClr val="accent2">
                    <a:lumMod val="75000"/>
                  </a:schemeClr>
                </a:solidFill>
                <a:latin typeface="Consolas" panose="020B0609020204030204" pitchFamily="49" charset="0"/>
              </a:rPr>
              <a:t> consumer = new </a:t>
            </a:r>
            <a:r>
              <a:rPr lang="it-IT" sz="1400" b="1" dirty="0" err="1">
                <a:solidFill>
                  <a:schemeClr val="accent2">
                    <a:lumMod val="75000"/>
                  </a:schemeClr>
                </a:solidFill>
                <a:latin typeface="Consolas" panose="020B0609020204030204" pitchFamily="49" charset="0"/>
              </a:rPr>
              <a:t>KafkaConsumer</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createConsumerConfig</a:t>
            </a:r>
            <a:r>
              <a:rPr lang="it-IT" sz="1400" b="1" dirty="0">
                <a:solidFill>
                  <a:schemeClr val="accent2">
                    <a:lumMod val="75000"/>
                  </a:schemeClr>
                </a:solidFill>
                <a:latin typeface="Consolas" panose="020B0609020204030204" pitchFamily="49" charset="0"/>
              </a:rPr>
              <a:t>(brokers, </a:t>
            </a:r>
            <a:r>
              <a:rPr lang="it-IT" sz="1400" b="1" dirty="0" err="1">
                <a:solidFill>
                  <a:schemeClr val="accent2">
                    <a:lumMod val="75000"/>
                  </a:schemeClr>
                </a:solidFill>
                <a:latin typeface="Consolas" panose="020B0609020204030204" pitchFamily="49" charset="0"/>
              </a:rPr>
              <a:t>groupId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url</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consumer.subscribe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Collections.singletonList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System.out.println</a:t>
            </a:r>
            <a:r>
              <a:rPr lang="it-IT" sz="1400" b="1" dirty="0">
                <a:solidFill>
                  <a:schemeClr val="accent2">
                    <a:lumMod val="75000"/>
                  </a:schemeClr>
                </a:solidFill>
                <a:latin typeface="Consolas" panose="020B0609020204030204" pitchFamily="49" charset="0"/>
              </a:rPr>
              <a:t>("Reading </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while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ConsumerRecords</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String,Customer</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consumer.poll</a:t>
            </a:r>
            <a:r>
              <a:rPr lang="it-IT" sz="1400" b="1" dirty="0">
                <a:solidFill>
                  <a:schemeClr val="accent2">
                    <a:lumMod val="75000"/>
                  </a:schemeClr>
                </a:solidFill>
                <a:latin typeface="Consolas" panose="020B0609020204030204" pitchFamily="49" charset="0"/>
              </a:rPr>
              <a:t>(1000);</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ConsumerRecord</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Customer &gt; record: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System.out.println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Current</a:t>
            </a:r>
            <a:r>
              <a:rPr lang="it-IT" sz="1400" b="1" dirty="0">
                <a:solidFill>
                  <a:schemeClr val="accent2">
                    <a:lumMod val="75000"/>
                  </a:schemeClr>
                </a:solidFill>
                <a:latin typeface="Consolas" panose="020B0609020204030204" pitchFamily="49" charset="0"/>
              </a:rPr>
              <a:t> customer name </a:t>
            </a:r>
            <a:r>
              <a:rPr lang="it-IT" sz="1400" b="1" dirty="0" err="1">
                <a:solidFill>
                  <a:schemeClr val="accent2">
                    <a:lumMod val="75000"/>
                  </a:schemeClr>
                </a:solidFill>
                <a:latin typeface="Consolas" panose="020B0609020204030204" pitchFamily="49" charset="0"/>
              </a:rPr>
              <a:t>is</a:t>
            </a:r>
            <a:r>
              <a:rPr lang="it-IT" sz="1400" b="1" dirty="0">
                <a:solidFill>
                  <a:schemeClr val="accent2">
                    <a:lumMod val="75000"/>
                  </a:schemeClr>
                </a:solidFill>
                <a:latin typeface="Consolas" panose="020B0609020204030204" pitchFamily="49" charset="0"/>
              </a:rPr>
              <a:t>: "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record.value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getName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consumer.commitSync</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16016604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Deserializzazione</a:t>
            </a:r>
            <a:r>
              <a:rPr lang="en-GB" dirty="0"/>
              <a:t> </a:t>
            </a:r>
            <a:r>
              <a:rPr lang="it-IT" dirty="0" err="1"/>
              <a:t>Avro</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Usiamo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KafkaAvroDeserializer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deserializzare i messaggi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schema.registry.url è un nuovo parametro. Questo indica semplicemente dove archiviamo gli schemi. In questo modo il consumatore può utilizzare lo schema registrato dal produttore per deserializzare il messaggio.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Specifichiamo la classe generata, Customer , come tipo per il valore del record.</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record.value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è un'istanza Customer e possiamo usarla di conseguenza</a:t>
            </a:r>
          </a:p>
        </p:txBody>
      </p:sp>
    </p:spTree>
    <p:extLst>
      <p:ext uri="{BB962C8B-B14F-4D97-AF65-F5344CB8AC3E}">
        <p14:creationId xmlns:p14="http://schemas.microsoft.com/office/powerpoint/2010/main" val="4115795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è una buona ragione per creare argomenti con un gran numero di partizioni: consente di aggiungere più utenti quando aumenta il carico.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 da tener presente che non ha senso aggiungere consumer in numero superiore alle partizioni presenti in un argomento: alcuni dei consumer saranno semplicemente inattivi.</a:t>
            </a:r>
          </a:p>
        </p:txBody>
      </p:sp>
    </p:spTree>
    <p:extLst>
      <p:ext uri="{BB962C8B-B14F-4D97-AF65-F5344CB8AC3E}">
        <p14:creationId xmlns:p14="http://schemas.microsoft.com/office/powerpoint/2010/main" val="857969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1200329"/>
          </a:xfrm>
          <a:prstGeom prst="rect">
            <a:avLst/>
          </a:prstGeom>
          <a:noFill/>
        </p:spPr>
        <p:txBody>
          <a:bodyPr wrap="square" rtlCol="0">
            <a:spAutoFit/>
          </a:bodyPr>
          <a:lstStyle/>
          <a:p>
            <a:pPr algn="ctr"/>
            <a:r>
              <a:rPr lang="it-IT" sz="3600" dirty="0">
                <a:solidFill>
                  <a:schemeClr val="bg1"/>
                </a:solidFill>
              </a:rPr>
              <a:t> Standalone Consumer</a:t>
            </a:r>
          </a:p>
          <a:p>
            <a:pPr algn="ctr"/>
            <a:r>
              <a:rPr lang="it-IT" sz="3600" dirty="0" err="1">
                <a:solidFill>
                  <a:schemeClr val="bg1"/>
                </a:solidFill>
              </a:rPr>
              <a:t>Pperché</a:t>
            </a:r>
            <a:r>
              <a:rPr lang="it-IT" sz="3600" dirty="0">
                <a:solidFill>
                  <a:schemeClr val="bg1"/>
                </a:solidFill>
              </a:rPr>
              <a:t> e come utilizzare un consumer senza un gruppo</a:t>
            </a:r>
            <a:endParaRPr lang="en-GB" sz="3600" dirty="0">
              <a:solidFill>
                <a:schemeClr val="bg1"/>
              </a:solidFill>
            </a:endParaRPr>
          </a:p>
        </p:txBody>
      </p:sp>
    </p:spTree>
    <p:extLst>
      <p:ext uri="{BB962C8B-B14F-4D97-AF65-F5344CB8AC3E}">
        <p14:creationId xmlns:p14="http://schemas.microsoft.com/office/powerpoint/2010/main" val="19719435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Standalone Consumer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Finora abbiamo discusso dei gruppi di consumatori, che sono quelli in cui le partizioni vengono assegnate automaticamente ai consumatori e vengono riequilibrate automaticamente quando i consumatori vengono aggiunti o rimossi dal gruppo.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genere, questo comportamento è proprio quello desiderato, ma in alcuni casi si desidera qualcosa di molto più semplice.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 volte si sa di avere un singolo consumatore che ha sempre bisogno di leggere i dati da tutte le partizioni in un argomento, o da una partizione specifica in un argomento.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questo caso, non c'è motivo di gruppi o riequilibri. Basta assegnare l'argomento specifico per il consumatore e/o partizioni, consumare messaggi,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offset a volte.</a:t>
            </a:r>
          </a:p>
        </p:txBody>
      </p:sp>
    </p:spTree>
    <p:extLst>
      <p:ext uri="{BB962C8B-B14F-4D97-AF65-F5344CB8AC3E}">
        <p14:creationId xmlns:p14="http://schemas.microsoft.com/office/powerpoint/2010/main" val="202642116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Standalone Consumer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sai esattamente quali partizioni il consumatore dovrebbe leggere, non ti iscrivi ad un argomento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Vi assegnate alcune partizioni.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consumatore può sia iscriversi ad argomenti (e far parte di un gruppo di consumatori), o assegnarsi partizioni, ma non entrambi contemporaneamente.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Ecco un esempio di come un consumatore può assegnarsi tutte le partizioni di un argomento specifico e consumarle da esse:</a:t>
            </a:r>
          </a:p>
        </p:txBody>
      </p:sp>
    </p:spTree>
    <p:extLst>
      <p:ext uri="{BB962C8B-B14F-4D97-AF65-F5344CB8AC3E}">
        <p14:creationId xmlns:p14="http://schemas.microsoft.com/office/powerpoint/2010/main" val="162899325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Standalone Consumer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algn="just"/>
            <a:r>
              <a:rPr lang="it-IT" sz="1400" b="1" dirty="0">
                <a:solidFill>
                  <a:schemeClr val="accent2">
                    <a:lumMod val="75000"/>
                  </a:schemeClr>
                </a:solidFill>
                <a:latin typeface="Consolas" panose="020B0609020204030204" pitchFamily="49" charset="0"/>
              </a:rPr>
              <a:t>List &lt; </a:t>
            </a:r>
            <a:r>
              <a:rPr lang="it-IT" sz="1400" b="1" dirty="0" err="1">
                <a:solidFill>
                  <a:schemeClr val="accent2">
                    <a:lumMod val="75000"/>
                  </a:schemeClr>
                </a:solidFill>
                <a:latin typeface="Consolas" panose="020B0609020204030204" pitchFamily="49" charset="0"/>
              </a:rPr>
              <a:t>PartitionInfo</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partitionInfos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partitionInfos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consumer.partitionsFor</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if</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partitionInfos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PartitionInfo</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partitionInfos</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partitions.add</a:t>
            </a:r>
            <a:r>
              <a:rPr lang="it-IT" sz="1400" b="1" dirty="0">
                <a:solidFill>
                  <a:schemeClr val="accent2">
                    <a:lumMod val="75000"/>
                  </a:schemeClr>
                </a:solidFill>
                <a:latin typeface="Consolas" panose="020B0609020204030204" pitchFamily="49" charset="0"/>
              </a:rPr>
              <a:t>(new </a:t>
            </a:r>
            <a:r>
              <a:rPr lang="it-IT" sz="1400" b="1" dirty="0" err="1">
                <a:solidFill>
                  <a:schemeClr val="accent2">
                    <a:lumMod val="75000"/>
                  </a:schemeClr>
                </a:solidFill>
                <a:latin typeface="Consolas" panose="020B0609020204030204" pitchFamily="49" charset="0"/>
              </a:rPr>
              <a:t>TopicPartition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partition.topic</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partition.partition</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consumer.assign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partitions</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while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ConsumerRecords</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consumer.poll</a:t>
            </a:r>
            <a:r>
              <a:rPr lang="it-IT" sz="1400" b="1" dirty="0">
                <a:solidFill>
                  <a:schemeClr val="accent2">
                    <a:lumMod val="75000"/>
                  </a:schemeClr>
                </a:solidFill>
                <a:latin typeface="Consolas" panose="020B0609020204030204" pitchFamily="49" charset="0"/>
              </a:rPr>
              <a:t>(1000);</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ConsumerRecord</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&gt; record: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System.out.printf</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 %s, </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 = %s, offset = %d, customer = %s, country = %s\n",</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record.topic</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record.offset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record.key</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record.value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consumer.commitSync</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a:p>
            <a:pPr algn="just"/>
            <a:endParaRPr lang="it-IT" sz="1400" b="1" dirty="0">
              <a:solidFill>
                <a:schemeClr val="accent2">
                  <a:lumMod val="75000"/>
                </a:schemeClr>
              </a:solidFill>
              <a:latin typeface="Consolas" panose="020B0609020204030204" pitchFamily="49"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42118913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Standalone Consumer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Iniziamo chiedendo al cluster le partizioni disponibili nell'argomento.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volta che sappiamo quali partizioni vogliamo, chiamiamo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assign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 la lista.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 parte la mancanza di riequilibri e la necessità di trovare manualmente le partizioni, tutto il resto è come al solito.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Ricordate che se qualcuno aggiunge nuove partizioni per l'argomento, il consumatore non sarà informato.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Sarà necessario gestire il controllo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consumer.partitionsFor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periodicamente o semplicemente facendo rimbalzare l'applicazione ogni volta che le partizioni vengono aggiunte.</a:t>
            </a:r>
          </a:p>
        </p:txBody>
      </p:sp>
    </p:spTree>
    <p:extLst>
      <p:ext uri="{BB962C8B-B14F-4D97-AF65-F5344CB8AC3E}">
        <p14:creationId xmlns:p14="http://schemas.microsoft.com/office/powerpoint/2010/main" val="368655998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Standalone Consumer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Abbiamo iniziato con una spiegazione approfondita dei gruppi di consumatori di Kafka e il modo in cui consentono a più consumatori di condividere il lavoro di lettura di eventi da argomenti.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Abbiamo seguito la discussione teorica con un esempio pratico di un consumatore che si iscrive ad un argomento e genera continuamente gli eventi di lettura.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Abbiamo poi esaminato i più importanti parametri di configurazione dei consumatori e come essi influenzano il comportamento dei consumatori.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Abbiamo discusso degli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offsete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come i consumatori ne tengono traccia. </a:t>
            </a:r>
          </a:p>
        </p:txBody>
      </p:sp>
    </p:spTree>
    <p:extLst>
      <p:ext uri="{BB962C8B-B14F-4D97-AF65-F5344CB8AC3E}">
        <p14:creationId xmlns:p14="http://schemas.microsoft.com/office/powerpoint/2010/main" val="73394549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Standalone Consumer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Capire </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come i consumatori commettono compensazioni è fondamentale quando scrivono i consumatori affidabili, così abbiamo preso il tempo per spiegare i diversi modi in cui questo può essere fatto.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Abbiamo poi discusso di ulteriori parti delle API dei consumatori, la gestione dei riequilibri e la chiusura del consumatore.</a:t>
            </a:r>
          </a:p>
        </p:txBody>
      </p:sp>
    </p:spTree>
    <p:extLst>
      <p:ext uri="{BB962C8B-B14F-4D97-AF65-F5344CB8AC3E}">
        <p14:creationId xmlns:p14="http://schemas.microsoft.com/office/powerpoint/2010/main" val="169174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Oltre ad aggiungere utenti per ridimensionare una singola applicazione, è molto comune avere più applicazioni che devono leggere i dati dallo stesso argomento.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effetti, uno dei principali obiettivi di progettazione di Kafka era quello di rendere disponibili i dati prodotti sugli argomenti di Kafka per molti casi d'uso all'interno dell'organizzazione.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questi casi, vogliamo che ogni applicazione riceva tutti i messaggi, anziché solo un sottoinsieme.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assicurarsi che un'applicazione riceva tutti i messaggi in un argomento, assicurarsi che l'applicazione abbia il proprio gruppo di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 differenza di molti sistemi di messaggistica tradizionali, Kafka si adatta a un gran numero di consumer e gruppi di consumer senza ridurre le prestazioni.</a:t>
            </a:r>
          </a:p>
        </p:txBody>
      </p:sp>
    </p:spTree>
    <p:extLst>
      <p:ext uri="{BB962C8B-B14F-4D97-AF65-F5344CB8AC3E}">
        <p14:creationId xmlns:p14="http://schemas.microsoft.com/office/powerpoint/2010/main" val="858354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Nell'esempio precedente, se aggiungiamo un nuovo gruppo di consumer G2 con un singolo consumer, questo consumer riceverà tutti i messaggi nell'argomento T1 indipendentemente da ciò che G1 sta facendo.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G2 può avere più di un singolo consumer, nel qual caso ognuno riceverà un sottoinsieme di partizioni, proprio come abbiamo mostrato per G1, ma G2 nel suo insieme riceverà comunque tutti i messaggi indipendentemente dagli altri gruppi di consumer.</a:t>
            </a:r>
          </a:p>
        </p:txBody>
      </p:sp>
    </p:spTree>
    <p:extLst>
      <p:ext uri="{BB962C8B-B14F-4D97-AF65-F5344CB8AC3E}">
        <p14:creationId xmlns:p14="http://schemas.microsoft.com/office/powerpoint/2010/main" val="639128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CAB0EDE6-E137-4AC9-84EC-BA9E28DC57FD}"/>
              </a:ext>
            </a:extLst>
          </p:cNvPr>
          <p:cNvPicPr>
            <a:picLocks noChangeAspect="1"/>
          </p:cNvPicPr>
          <p:nvPr/>
        </p:nvPicPr>
        <p:blipFill>
          <a:blip r:embed="rId3"/>
          <a:stretch>
            <a:fillRect/>
          </a:stretch>
        </p:blipFill>
        <p:spPr>
          <a:xfrm>
            <a:off x="3571875" y="582267"/>
            <a:ext cx="5048250" cy="5753100"/>
          </a:xfrm>
          <a:prstGeom prst="rect">
            <a:avLst/>
          </a:prstGeom>
        </p:spPr>
      </p:pic>
    </p:spTree>
    <p:extLst>
      <p:ext uri="{BB962C8B-B14F-4D97-AF65-F5344CB8AC3E}">
        <p14:creationId xmlns:p14="http://schemas.microsoft.com/office/powerpoint/2010/main" val="2415648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riassumere, si crea un nuovo gruppo di consumer per ogni applicazione che necessita di tutti i messaggi di uno o più argomenti.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Aggiungete i consumer a un gruppo di consumer esistente per ridimensionare la lettura e l'elaborazione dei messaggi dagli argomenti, così ogni consumer aggiuntivo in un gruppo riceverà solo un sottoinsieme dei messaggi</a:t>
            </a:r>
          </a:p>
        </p:txBody>
      </p:sp>
    </p:spTree>
    <p:extLst>
      <p:ext uri="{BB962C8B-B14F-4D97-AF65-F5344CB8AC3E}">
        <p14:creationId xmlns:p14="http://schemas.microsoft.com/office/powerpoint/2010/main" val="370388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 Groups and Partition Rebalance</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consumer di un gruppo di consumer condividono la proprietà delle partizioni negli argomenti a cui si abbonano.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aggiungiamo un nuovo consumer al gruppo, questo inizia a consumare messaggi da partizioni precedentemente consumate da un altro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stessa cosa accade quando un consumer si spegne o si blocca; lascia il gruppo e le partizioni che consumava saranno consumate da uno dei restanti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riassegnazione delle partizioni ai consumer si verifica anche quando vengono modificati gli argomenti che il gruppo di consumer sta consumando (ad esempio, se un amministratore aggiunge nuove partizioni).</a:t>
            </a:r>
          </a:p>
        </p:txBody>
      </p:sp>
    </p:spTree>
    <p:extLst>
      <p:ext uri="{BB962C8B-B14F-4D97-AF65-F5344CB8AC3E}">
        <p14:creationId xmlns:p14="http://schemas.microsoft.com/office/powerpoint/2010/main" val="3310348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 Groups and Partition Rebalance</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 spostamento della proprietà della partizione da un consumer a un altro si chiama riequilibrio.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riequilibri sono importanti perché forniscono al gruppo di consumer un'alta disponibilità e scalabilità (che ci consente di aggiungere e rimuovere facilmente e in modo sicuro i consumer), ma nel normale corso degli eventi sono abbastanza indesiderabili.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Durante un riequilibrio, i consumer non possono consumare messaggi, quindi un riequilibrio è sostanzialmente una breve finestra di indisponibilità dell'intero gruppo di consumer.</a:t>
            </a:r>
          </a:p>
        </p:txBody>
      </p:sp>
    </p:spTree>
    <p:extLst>
      <p:ext uri="{BB962C8B-B14F-4D97-AF65-F5344CB8AC3E}">
        <p14:creationId xmlns:p14="http://schemas.microsoft.com/office/powerpoint/2010/main" val="693843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 Groups and Partition Rebalance</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Inoltre, quando le partizioni vengono spostate da un consumer a un altro, il consumer perde il suo stato attuale; se stava memorizzando nella cache dei dati, dovrà aggiornare le sue cache, rallentando l'applicazione fino a quando il consumer non ripristina il suo stato.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modo in cui i consumer mantengono l'appartenenza a un gruppo di consumer (e la proprietà delle partizioni assegnate loro) è inviando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 un broker Kafka designato come coordinatore del gruppo (questo broker può essere diverso per i diversi gruppi di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Finché il consumer invia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 intervalli regolari, si presume che sia vivo attivo e che elabori i messaggi dalle sue partizioni.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vengono inviati quando i consumer sondano il broker e quando questi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 record che ha consumato.</a:t>
            </a:r>
          </a:p>
        </p:txBody>
      </p:sp>
    </p:spTree>
    <p:extLst>
      <p:ext uri="{BB962C8B-B14F-4D97-AF65-F5344CB8AC3E}">
        <p14:creationId xmlns:p14="http://schemas.microsoft.com/office/powerpoint/2010/main" val="3118280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 Groups and Partition Rebalance</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il consumer smette di inviare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abbastanza a lungo, la sua sessione scadrà e il coordinatore del gruppo lo considererà morto e scatenerà un riequilibrio.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un consumer si arresta in modo anomalo e interrompe l'elaborazione dei messaggi, il coordinatore del gruppo impiegherà alcuni secondi senza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decidere che è inattivo e attivare il riequilibrio. Durante quei secondi, nessun messaggio verrà elaborato dalle partizioni di proprietà del consumer inattivo.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si chiude un consumer in modo pulito, il consumer informerà il coordinatore del gruppo che sta per andarsene e il coordinatore del gruppo attiverà immediatamente un riequilibrio, riducendo il divario nell'elaborazione.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Più avanti in discuteremo le opzioni di configurazione che controllano la frequenza del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della sessione e come impostarli in base alle vostre esigenze.</a:t>
            </a:r>
          </a:p>
        </p:txBody>
      </p:sp>
    </p:spTree>
    <p:extLst>
      <p:ext uri="{BB962C8B-B14F-4D97-AF65-F5344CB8AC3E}">
        <p14:creationId xmlns:p14="http://schemas.microsoft.com/office/powerpoint/2010/main" val="1376368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Kafka Consumers</a:t>
            </a:r>
            <a:endParaRPr lang="en-GB" sz="3600" dirty="0">
              <a:solidFill>
                <a:schemeClr val="bg1"/>
              </a:solidFill>
            </a:endParaRPr>
          </a:p>
        </p:txBody>
      </p:sp>
    </p:spTree>
    <p:extLst>
      <p:ext uri="{BB962C8B-B14F-4D97-AF65-F5344CB8AC3E}">
        <p14:creationId xmlns:p14="http://schemas.microsoft.com/office/powerpoint/2010/main" val="1284588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Modifiche al comportamento del «</a:t>
            </a:r>
            <a:r>
              <a:rPr lang="it-IT" dirty="0" err="1"/>
              <a:t>ping</a:t>
            </a:r>
            <a:r>
              <a:rPr lang="it-IT" dirty="0"/>
              <a:t>» nelle recenti versioni di Kafka</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Nella versione 0.10.1, la community di Kafka ha introdotto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separato per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come modalità di sonda per il server.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consente di separare la frequenza del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quindi quanto tempo impiega il gruppo di consumer a rilevare che un consumer si è bloccato e non sta più inviando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dalla frequenza del polling (che è determinata dal tempo impiegato per elaborare i dati tornato dai broker).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 le versioni più recenti di Kafka, è possibile configurare quanto tempo può durare l'applicazione senza polling prima che lasci il gruppo e attivi un riequilibrio</a:t>
            </a:r>
          </a:p>
        </p:txBody>
      </p:sp>
    </p:spTree>
    <p:extLst>
      <p:ext uri="{BB962C8B-B14F-4D97-AF65-F5344CB8AC3E}">
        <p14:creationId xmlns:p14="http://schemas.microsoft.com/office/powerpoint/2010/main" val="1549901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Modifiche al comportamento del «</a:t>
            </a:r>
            <a:r>
              <a:rPr lang="it-IT" dirty="0" err="1"/>
              <a:t>ping</a:t>
            </a:r>
            <a:r>
              <a:rPr lang="it-IT" dirty="0"/>
              <a:t>» nelle recenti versioni di Kafka</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configurazione viene utilizzata per impedire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livelock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cui l'applicazione non si è arrestata in modo anomalo ma per qualche motivo non riesce a fare progressi.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configurazione è separata da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session.time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out.ms, che controlla il tempo necessario per rilevare un arresto anomalo del consumer e interrompere l'invio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si utilizza una nuova versione e bisogna gestire i record che richiedono più tempo per l'elaborazione, basta semplicemente ottimizzare max.poll.interval.ms in modo che gestisca ritardi più lunghi tra il polling per i nuovi record.</a:t>
            </a:r>
          </a:p>
        </p:txBody>
      </p:sp>
    </p:spTree>
    <p:extLst>
      <p:ext uri="{BB962C8B-B14F-4D97-AF65-F5344CB8AC3E}">
        <p14:creationId xmlns:p14="http://schemas.microsoft.com/office/powerpoint/2010/main" val="3771832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Come funziona il processo di assegnazione delle partizioni ai broker?</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un consumer desidera unirsi a un gruppo, invia una richiesta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JoinGroup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al coordinatore del gruppo.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primo consumer a unirsi al gruppo diventa il leader del gruppo.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coordinatore riceve un elenco di tutti i consumer del gruppo dal coordinatore del gruppo (questo includerà tutti i consumer che hanno inviato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recente e che sono quindi considerati vivi) ed è responsabile dell'assegnazione di un sottoinsieme di partizioni a ciascun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Utilizza un'implementazione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PartitionAssignor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decidere quali partizioni devono essere gestite da un consumer.</a:t>
            </a:r>
          </a:p>
        </p:txBody>
      </p:sp>
    </p:spTree>
    <p:extLst>
      <p:ext uri="{BB962C8B-B14F-4D97-AF65-F5344CB8AC3E}">
        <p14:creationId xmlns:p14="http://schemas.microsoft.com/office/powerpoint/2010/main" val="4182881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Come funziona il processo di assegnazione delle partizioni ai broker?</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 ha due criteri di assegnazione delle partizioni.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Dopo aver deciso l'assegnazione della partizione, il leader del consumer invia l'elenco delle assegnazioni al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GroupCoordinator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invia queste informazioni a tutti i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Ogni consumer vede solo il proprio incarico: il leader è l'unico processo client che ha l'elenco completo dei consumer nel gruppo e i loro incarichi.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processo si ripete ogni volta che si verifica un riequilibrio.</a:t>
            </a:r>
          </a:p>
        </p:txBody>
      </p:sp>
    </p:spTree>
    <p:extLst>
      <p:ext uri="{BB962C8B-B14F-4D97-AF65-F5344CB8AC3E}">
        <p14:creationId xmlns:p14="http://schemas.microsoft.com/office/powerpoint/2010/main" val="15830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Creare Kafka Consumers</a:t>
            </a:r>
            <a:endParaRPr lang="en-GB" sz="3600" dirty="0">
              <a:solidFill>
                <a:schemeClr val="bg1"/>
              </a:solidFill>
            </a:endParaRPr>
          </a:p>
        </p:txBody>
      </p:sp>
    </p:spTree>
    <p:extLst>
      <p:ext uri="{BB962C8B-B14F-4D97-AF65-F5344CB8AC3E}">
        <p14:creationId xmlns:p14="http://schemas.microsoft.com/office/powerpoint/2010/main" val="2575659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Creare Kafka Consumers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primo passo per iniziare a consumare i record è creare un'istanza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KafkaConsumer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creazione di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KafkaConsumer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molto simile alla creazione di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KafkaProducer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cui si crea un'istanza di Proprietà Java con le proprietà che si desidera passare al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iniziare, dobbiamo solo usare le tre proprietà obbligatorie: </a:t>
            </a: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bootstrap.servers</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key.deserializer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value.deserializer</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46468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Creare Kafka Consumers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prima proprietà,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bootstrap.servers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la stringa di connessione a un cluster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usato esattamente come in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KafkaProducer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altre due proprietà,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key.deserializer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value.deserializer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sono simili ai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definiti per il producer, ma anziché specificare le classi che trasformano gli oggetti Java in array di byte, è necessario specificare le classi che possono prendere un array di byte e deserializzarlo in un oggetto Java.</a:t>
            </a:r>
          </a:p>
        </p:txBody>
      </p:sp>
    </p:spTree>
    <p:extLst>
      <p:ext uri="{BB962C8B-B14F-4D97-AF65-F5344CB8AC3E}">
        <p14:creationId xmlns:p14="http://schemas.microsoft.com/office/powerpoint/2010/main" val="2249509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Creare Kafka Consumers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C'è una quarta proprietà, che non è strettamente obbligatoria, ma che per ora faremo finta che lo sia.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proprietà è group.id e specifica il gruppo di consumer a cui appartiene l'istanza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KafkaConsumer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Sebbene sia possibile creare consumer che non appartengono a nessun gruppo di consumer, ciò non è comune, quindi per la maggior parte del prosieguo delle slide supponiamo che il consumer faccia parte di un gruppo.</a:t>
            </a:r>
          </a:p>
        </p:txBody>
      </p:sp>
    </p:spTree>
    <p:extLst>
      <p:ext uri="{BB962C8B-B14F-4D97-AF65-F5344CB8AC3E}">
        <p14:creationId xmlns:p14="http://schemas.microsoft.com/office/powerpoint/2010/main" val="3703325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Creare Kafka Consumers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frammento di codice seguente mostra come creare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KafkaConsumer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props</a:t>
            </a:r>
            <a:r>
              <a:rPr lang="it-IT" sz="1400" b="1" dirty="0">
                <a:solidFill>
                  <a:schemeClr val="accent2">
                    <a:lumMod val="75000"/>
                  </a:schemeClr>
                </a:solidFill>
                <a:latin typeface="Consolas" panose="020B0609020204030204" pitchFamily="49" charset="0"/>
              </a:rPr>
              <a:t> = new </a:t>
            </a:r>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bootstrap.servers</a:t>
            </a:r>
            <a:r>
              <a:rPr lang="it-IT" sz="1400" b="1" dirty="0">
                <a:solidFill>
                  <a:schemeClr val="accent2">
                    <a:lumMod val="75000"/>
                  </a:schemeClr>
                </a:solidFill>
                <a:latin typeface="Consolas" panose="020B0609020204030204" pitchFamily="49" charset="0"/>
              </a:rPr>
              <a:t>", "broker1:9092,broker2:9092");</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("group.id", "</a:t>
            </a:r>
            <a:r>
              <a:rPr lang="it-IT" sz="1400" b="1" dirty="0" err="1">
                <a:solidFill>
                  <a:schemeClr val="accent2">
                    <a:lumMod val="75000"/>
                  </a:schemeClr>
                </a:solidFill>
                <a:latin typeface="Consolas" panose="020B0609020204030204" pitchFamily="49" charset="0"/>
              </a:rPr>
              <a:t>CountryCounter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key.deserializer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org.apache.kafka.common.serialization.StringDeserializer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value.deserializer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org.apache.kafka.common.serialization.StringDeserializer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KafkaConsumer</a:t>
            </a:r>
            <a:r>
              <a:rPr lang="it-IT" sz="1400" b="1" dirty="0">
                <a:solidFill>
                  <a:schemeClr val="accent2">
                    <a:lumMod val="75000"/>
                  </a:schemeClr>
                </a:solidFill>
                <a:latin typeface="Consolas" panose="020B0609020204030204" pitchFamily="49" charset="0"/>
              </a:rPr>
              <a:t> &lt;</a:t>
            </a:r>
            <a:r>
              <a:rPr lang="it-IT" sz="1400" b="1" dirty="0" err="1">
                <a:solidFill>
                  <a:schemeClr val="accent2">
                    <a:lumMod val="75000"/>
                  </a:schemeClr>
                </a:solidFill>
                <a:latin typeface="Consolas" panose="020B0609020204030204" pitchFamily="49" charset="0"/>
              </a:rPr>
              <a:t>String,String</a:t>
            </a:r>
            <a:r>
              <a:rPr lang="it-IT" sz="1400" b="1" dirty="0">
                <a:solidFill>
                  <a:schemeClr val="accent2">
                    <a:lumMod val="75000"/>
                  </a:schemeClr>
                </a:solidFill>
                <a:latin typeface="Consolas" panose="020B0609020204030204" pitchFamily="49" charset="0"/>
              </a:rPr>
              <a:t>&gt; consumer = new </a:t>
            </a:r>
            <a:r>
              <a:rPr lang="it-IT" sz="1400" b="1" dirty="0" err="1">
                <a:solidFill>
                  <a:schemeClr val="accent2">
                    <a:lumMod val="75000"/>
                  </a:schemeClr>
                </a:solidFill>
                <a:latin typeface="Consolas" panose="020B0609020204030204" pitchFamily="49" charset="0"/>
              </a:rPr>
              <a:t>KafkaConsumer</a:t>
            </a:r>
            <a:r>
              <a:rPr lang="it-IT" sz="1400" b="1" dirty="0">
                <a:solidFill>
                  <a:schemeClr val="accent2">
                    <a:lumMod val="75000"/>
                  </a:schemeClr>
                </a:solidFill>
                <a:latin typeface="Consolas" panose="020B0609020204030204" pitchFamily="49" charset="0"/>
              </a:rPr>
              <a:t>&lt;</a:t>
            </a:r>
            <a:r>
              <a:rPr lang="it-IT" sz="1400" b="1" dirty="0" err="1">
                <a:solidFill>
                  <a:schemeClr val="accent2">
                    <a:lumMod val="75000"/>
                  </a:schemeClr>
                </a:solidFill>
                <a:latin typeface="Consolas" panose="020B0609020204030204" pitchFamily="49" charset="0"/>
              </a:rPr>
              <a:t>String,String</a:t>
            </a:r>
            <a:r>
              <a:rPr lang="it-IT" sz="1400" b="1" dirty="0">
                <a:solidFill>
                  <a:schemeClr val="accent2">
                    <a:lumMod val="75000"/>
                  </a:schemeClr>
                </a:solidFill>
                <a:latin typeface="Consolas" panose="020B0609020204030204" pitchFamily="49" charset="0"/>
              </a:rPr>
              <a:t>&gt;(</a:t>
            </a:r>
            <a:r>
              <a:rPr lang="it-IT" sz="1400" b="1" dirty="0" err="1">
                <a:solidFill>
                  <a:schemeClr val="accent2">
                    <a:lumMod val="75000"/>
                  </a:schemeClr>
                </a:solidFill>
                <a:latin typeface="Consolas" panose="020B0609020204030204" pitchFamily="49" charset="0"/>
              </a:rPr>
              <a:t>props</a:t>
            </a:r>
            <a:r>
              <a:rPr lang="it-IT" sz="1400" b="1" dirty="0">
                <a:solidFill>
                  <a:schemeClr val="accent2">
                    <a:lumMod val="75000"/>
                  </a:schemeClr>
                </a:solidFill>
                <a:latin typeface="Consolas" panose="020B0609020204030204" pitchFamily="49" charset="0"/>
              </a:rPr>
              <a:t>);</a:t>
            </a:r>
          </a:p>
          <a:p>
            <a:pPr algn="just"/>
            <a:endParaRPr lang="it-IT" sz="1400" b="1"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838219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Creare Kafka Consumers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frammento di codice seguente mostra come creare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KafkaConsumer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props</a:t>
            </a:r>
            <a:r>
              <a:rPr lang="it-IT" sz="1400" b="1" dirty="0">
                <a:solidFill>
                  <a:schemeClr val="accent2">
                    <a:lumMod val="75000"/>
                  </a:schemeClr>
                </a:solidFill>
                <a:latin typeface="Consolas" panose="020B0609020204030204" pitchFamily="49" charset="0"/>
              </a:rPr>
              <a:t> = new </a:t>
            </a:r>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bootstrap.servers</a:t>
            </a:r>
            <a:r>
              <a:rPr lang="it-IT" sz="1400" b="1" dirty="0">
                <a:solidFill>
                  <a:schemeClr val="accent2">
                    <a:lumMod val="75000"/>
                  </a:schemeClr>
                </a:solidFill>
                <a:latin typeface="Consolas" panose="020B0609020204030204" pitchFamily="49" charset="0"/>
              </a:rPr>
              <a:t>", "broker1:9092,broker2:9092");</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("group.id", "</a:t>
            </a:r>
            <a:r>
              <a:rPr lang="it-IT" sz="1400" b="1" dirty="0" err="1">
                <a:solidFill>
                  <a:schemeClr val="accent2">
                    <a:lumMod val="75000"/>
                  </a:schemeClr>
                </a:solidFill>
                <a:latin typeface="Consolas" panose="020B0609020204030204" pitchFamily="49" charset="0"/>
              </a:rPr>
              <a:t>CountryCounter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key.deserializer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org.apache.kafka.common.serialization.StringDeserializer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value.deserializer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org.apache.kafka.common.serialization.StringDeserializer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KafkaConsumer</a:t>
            </a:r>
            <a:r>
              <a:rPr lang="it-IT" sz="1400" b="1" dirty="0">
                <a:solidFill>
                  <a:schemeClr val="accent2">
                    <a:lumMod val="75000"/>
                  </a:schemeClr>
                </a:solidFill>
                <a:latin typeface="Consolas" panose="020B0609020204030204" pitchFamily="49" charset="0"/>
              </a:rPr>
              <a:t> &lt;</a:t>
            </a:r>
            <a:r>
              <a:rPr lang="it-IT" sz="1400" b="1" dirty="0" err="1">
                <a:solidFill>
                  <a:schemeClr val="accent2">
                    <a:lumMod val="75000"/>
                  </a:schemeClr>
                </a:solidFill>
                <a:latin typeface="Consolas" panose="020B0609020204030204" pitchFamily="49" charset="0"/>
              </a:rPr>
              <a:t>String,String</a:t>
            </a:r>
            <a:r>
              <a:rPr lang="it-IT" sz="1400" b="1" dirty="0">
                <a:solidFill>
                  <a:schemeClr val="accent2">
                    <a:lumMod val="75000"/>
                  </a:schemeClr>
                </a:solidFill>
                <a:latin typeface="Consolas" panose="020B0609020204030204" pitchFamily="49" charset="0"/>
              </a:rPr>
              <a:t>&gt; consumer = new </a:t>
            </a:r>
            <a:r>
              <a:rPr lang="it-IT" sz="1400" b="1" dirty="0" err="1">
                <a:solidFill>
                  <a:schemeClr val="accent2">
                    <a:lumMod val="75000"/>
                  </a:schemeClr>
                </a:solidFill>
                <a:latin typeface="Consolas" panose="020B0609020204030204" pitchFamily="49" charset="0"/>
              </a:rPr>
              <a:t>KafkaConsumer</a:t>
            </a:r>
            <a:r>
              <a:rPr lang="it-IT" sz="1400" b="1" dirty="0">
                <a:solidFill>
                  <a:schemeClr val="accent2">
                    <a:lumMod val="75000"/>
                  </a:schemeClr>
                </a:solidFill>
                <a:latin typeface="Consolas" panose="020B0609020204030204" pitchFamily="49" charset="0"/>
              </a:rPr>
              <a:t>&lt;</a:t>
            </a:r>
            <a:r>
              <a:rPr lang="it-IT" sz="1400" b="1" dirty="0" err="1">
                <a:solidFill>
                  <a:schemeClr val="accent2">
                    <a:lumMod val="75000"/>
                  </a:schemeClr>
                </a:solidFill>
                <a:latin typeface="Consolas" panose="020B0609020204030204" pitchFamily="49" charset="0"/>
              </a:rPr>
              <a:t>String,String</a:t>
            </a:r>
            <a:r>
              <a:rPr lang="it-IT" sz="1400" b="1" dirty="0">
                <a:solidFill>
                  <a:schemeClr val="accent2">
                    <a:lumMod val="75000"/>
                  </a:schemeClr>
                </a:solidFill>
                <a:latin typeface="Consolas" panose="020B0609020204030204" pitchFamily="49" charset="0"/>
              </a:rPr>
              <a:t>&gt;(</a:t>
            </a:r>
            <a:r>
              <a:rPr lang="it-IT" sz="1400" b="1" dirty="0" err="1">
                <a:solidFill>
                  <a:schemeClr val="accent2">
                    <a:lumMod val="75000"/>
                  </a:schemeClr>
                </a:solidFill>
                <a:latin typeface="Consolas" panose="020B0609020204030204" pitchFamily="49" charset="0"/>
              </a:rPr>
              <a:t>props</a:t>
            </a:r>
            <a:r>
              <a:rPr lang="it-IT" sz="1400" b="1" dirty="0">
                <a:solidFill>
                  <a:schemeClr val="accent2">
                    <a:lumMod val="75000"/>
                  </a:schemeClr>
                </a:solidFill>
                <a:latin typeface="Consolas" panose="020B0609020204030204" pitchFamily="49" charset="0"/>
              </a:rPr>
              <a:t>);</a:t>
            </a:r>
          </a:p>
          <a:p>
            <a:pPr algn="just"/>
            <a:endParaRPr lang="it-IT" sz="1400" b="1" dirty="0">
              <a:solidFill>
                <a:schemeClr val="accent2">
                  <a:lumMod val="75000"/>
                </a:schemeClr>
              </a:solidFill>
              <a:latin typeface="Consolas" panose="020B0609020204030204" pitchFamily="49" charset="0"/>
            </a:endParaRPr>
          </a:p>
          <a:p>
            <a:pPr algn="just"/>
            <a:endParaRPr lang="it-IT" sz="1400" b="1" dirty="0">
              <a:solidFill>
                <a:schemeClr val="accent2">
                  <a:lumMod val="75000"/>
                </a:schemeClr>
              </a:solidFill>
              <a:latin typeface="Consolas" panose="020B0609020204030204" pitchFamily="49" charset="0"/>
            </a:endParaRPr>
          </a:p>
          <a:p>
            <a:pPr marL="342900" indent="-34290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Partiamo dal presupposto che i record che consumiamo avranno oggetti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String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sia per la chiave sia per il valore del record.</a:t>
            </a:r>
          </a:p>
          <a:p>
            <a:pPr marL="342900" indent="-34290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342900" indent="-34290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L'unica nuova proprietà è group.id corrispondente al nome del gruppo di consumer a cui appartiene questo consumer.</a:t>
            </a:r>
          </a:p>
          <a:p>
            <a:pPr algn="just"/>
            <a:endParaRPr lang="it-IT" sz="1400" b="1"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1638123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Consumers</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applicazioni che devono leggere i dati da Kafka utilizzano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KafkaConsumer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iscriversi agli argomenti di Kafka e ricevere messaggi da questi argomenti.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lettura dei dati da Kafka è leggermente diversa dalla lettura dei dati da altri sistemi di messaggistica e sono coinvolti alcuni concetti e idee unici.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difficile capire come utilizzare l'API consumer senza prima capire questi concetti.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Inizieremo spiegando alcuni dei concetti importanti, quindi esamineremo alcuni esempi che mostrano i diversi modi in cui le API dei consumer possono essere utilizzate per implementare applicazioni con requisiti diversi</a:t>
            </a:r>
          </a:p>
        </p:txBody>
      </p:sp>
    </p:spTree>
    <p:extLst>
      <p:ext uri="{BB962C8B-B14F-4D97-AF65-F5344CB8AC3E}">
        <p14:creationId xmlns:p14="http://schemas.microsoft.com/office/powerpoint/2010/main" val="2906661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Iscrizione agli argomenti</a:t>
            </a:r>
            <a:endParaRPr lang="en-GB" sz="3600" dirty="0">
              <a:solidFill>
                <a:schemeClr val="bg1"/>
              </a:solidFill>
            </a:endParaRPr>
          </a:p>
        </p:txBody>
      </p:sp>
    </p:spTree>
    <p:extLst>
      <p:ext uri="{BB962C8B-B14F-4D97-AF65-F5344CB8AC3E}">
        <p14:creationId xmlns:p14="http://schemas.microsoft.com/office/powerpoint/2010/main" val="4071818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Iscrizione agli argomenti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volta creato un consumer, il passo successivo è sottoscrivere uno o più argomenti.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metodo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subcribe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prende un elenco di argomenti come parametro, quindi è abbastanza semplice da usare: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en-GB" sz="1400" b="1" dirty="0" err="1">
                <a:solidFill>
                  <a:schemeClr val="accent2">
                    <a:lumMod val="75000"/>
                  </a:schemeClr>
                </a:solidFill>
                <a:latin typeface="Consolas" panose="020B0609020204030204" pitchFamily="49" charset="0"/>
              </a:rPr>
              <a:t>consumer.subscribe</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Collections.singletonList</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customerCountries</a:t>
            </a:r>
            <a:r>
              <a:rPr lang="en-GB" sz="1400" b="1" dirty="0">
                <a:solidFill>
                  <a:schemeClr val="accent2">
                    <a:lumMod val="75000"/>
                  </a:schemeClr>
                </a:solidFill>
                <a:latin typeface="Consolas" panose="020B0609020204030204" pitchFamily="49" charset="0"/>
              </a:rPr>
              <a:t>")); </a:t>
            </a:r>
          </a:p>
          <a:p>
            <a:pPr algn="just"/>
            <a:endParaRPr lang="it-IT" sz="1400" b="1" dirty="0">
              <a:solidFill>
                <a:schemeClr val="accent2">
                  <a:lumMod val="75000"/>
                </a:schemeClr>
              </a:solidFill>
              <a:latin typeface="Consolas" panose="020B0609020204030204" pitchFamily="49" charset="0"/>
            </a:endParaRPr>
          </a:p>
          <a:p>
            <a:pPr algn="just"/>
            <a:endParaRPr lang="it-IT" sz="1400" b="1" dirty="0">
              <a:solidFill>
                <a:schemeClr val="accent2">
                  <a:lumMod val="75000"/>
                </a:schemeClr>
              </a:solidFill>
              <a:latin typeface="Consolas" panose="020B0609020204030204" pitchFamily="49" charset="0"/>
            </a:endParaRPr>
          </a:p>
          <a:p>
            <a:pPr marL="342900" indent="-34290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 creiamo semplicemente un elenco con un singolo elemento: il nome dell'argomento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customerCountries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algn="just"/>
            <a:endParaRPr lang="it-IT" sz="1400" b="1"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2382264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Iscrizione agli argomenti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anche possibile iscriversi con un'espressione regolare.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L'espressione può corrispondere a più nomi di argomenti e se qualcuno crea un nuovo argomento con un nome corrispondente, un riequilibrio avverrà quasi immediatamente e i consumer inizieranno a utilizzare il nuovo argomento.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è utile per le applicazioni che devono consumare da più argomenti e in grado di gestire i diversi tipi di dati che gli argomenti conterranno.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sottoscrizione a più argomenti tramite un'espressione regolare viene utilizzata più comunemente nelle applicazioni che replicano i dati tra Kafka e un altro sistema.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iscriversi a tutti gli argomenti di prova, possiamo chiamare:</a:t>
            </a:r>
          </a:p>
          <a:p>
            <a:pPr marL="285750" indent="-285750" algn="just">
              <a:buFont typeface="Arial" panose="020B0604020202020204" pitchFamily="34" charset="0"/>
              <a:buChar char="•"/>
            </a:pPr>
            <a:endParaRPr lang="it-IT" sz="2400" b="1"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en-GB" sz="1400" b="1" dirty="0" err="1">
                <a:solidFill>
                  <a:schemeClr val="accent2">
                    <a:lumMod val="75000"/>
                  </a:schemeClr>
                </a:solidFill>
                <a:latin typeface="Consolas" panose="020B0609020204030204" pitchFamily="49" charset="0"/>
              </a:rPr>
              <a:t>consumer.subscribe</a:t>
            </a:r>
            <a:r>
              <a:rPr lang="en-GB" sz="1400" b="1" dirty="0">
                <a:solidFill>
                  <a:schemeClr val="accent2">
                    <a:lumMod val="75000"/>
                  </a:schemeClr>
                </a:solidFill>
                <a:latin typeface="Consolas" panose="020B0609020204030204" pitchFamily="49" charset="0"/>
              </a:rPr>
              <a:t>("test.*"); </a:t>
            </a:r>
            <a:endParaRPr lang="it-IT" sz="1400" b="1"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2953557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Il «Poll Loop»</a:t>
            </a:r>
            <a:endParaRPr lang="en-GB" sz="3600" dirty="0">
              <a:solidFill>
                <a:schemeClr val="bg1"/>
              </a:solidFill>
            </a:endParaRPr>
          </a:p>
        </p:txBody>
      </p:sp>
    </p:spTree>
    <p:extLst>
      <p:ext uri="{BB962C8B-B14F-4D97-AF65-F5344CB8AC3E}">
        <p14:creationId xmlns:p14="http://schemas.microsoft.com/office/powerpoint/2010/main" val="1959985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Il «Poll Loop»</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 centro dell'API consumer c'è un semplice ciclo per eseguire il polling del server per ulteriori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volta che il consumer si sottoscrive agli argomenti il «poll Loop» gestisce tutti i dettagli di coordinamento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ribilanciamento delle partizioni,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recupero dei dati</a:t>
            </a:r>
          </a:p>
          <a:p>
            <a:pPr marL="742950" lvl="1"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lasciando allo sviluppatore un'API pulita che restituisce semplicemente i dati disponibili dalle partizioni assegnate.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5993302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Il «Poll Loop»</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corpo principale di un consumer sarà il seguente:</a:t>
            </a:r>
          </a:p>
          <a:p>
            <a:pPr marL="285750" indent="-285750" algn="just">
              <a:buFont typeface="Arial" panose="020B0604020202020204" pitchFamily="34" charset="0"/>
              <a:buChar char="•"/>
            </a:pPr>
            <a:endParaRPr lang="it-IT" sz="2400" b="1"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en-GB" sz="1400" b="1" dirty="0">
                <a:solidFill>
                  <a:schemeClr val="accent2">
                    <a:lumMod val="75000"/>
                  </a:schemeClr>
                </a:solidFill>
                <a:latin typeface="Consolas" panose="020B0609020204030204" pitchFamily="49" charset="0"/>
              </a:rPr>
              <a:t>try {</a:t>
            </a:r>
          </a:p>
          <a:p>
            <a:pPr algn="just"/>
            <a:r>
              <a:rPr lang="en-GB" sz="1400" b="1" dirty="0">
                <a:solidFill>
                  <a:schemeClr val="accent2">
                    <a:lumMod val="75000"/>
                  </a:schemeClr>
                </a:solidFill>
                <a:latin typeface="Consolas" panose="020B0609020204030204" pitchFamily="49" charset="0"/>
              </a:rPr>
              <a:t>    while (true)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ConsumerRecords</a:t>
            </a:r>
            <a:r>
              <a:rPr lang="en-GB" sz="1400" b="1" dirty="0">
                <a:solidFill>
                  <a:schemeClr val="accent2">
                    <a:lumMod val="75000"/>
                  </a:schemeClr>
                </a:solidFill>
                <a:latin typeface="Consolas" panose="020B0609020204030204" pitchFamily="49" charset="0"/>
              </a:rPr>
              <a:t>&lt;String, String&gt; records = </a:t>
            </a:r>
            <a:r>
              <a:rPr lang="en-GB" sz="1400" b="1" dirty="0" err="1">
                <a:solidFill>
                  <a:schemeClr val="accent2">
                    <a:lumMod val="75000"/>
                  </a:schemeClr>
                </a:solidFill>
                <a:latin typeface="Consolas" panose="020B0609020204030204" pitchFamily="49" charset="0"/>
              </a:rPr>
              <a:t>consumer.poll</a:t>
            </a:r>
            <a:r>
              <a:rPr lang="en-GB" sz="1400" b="1" dirty="0">
                <a:solidFill>
                  <a:schemeClr val="accent2">
                    <a:lumMod val="75000"/>
                  </a:schemeClr>
                </a:solidFill>
                <a:latin typeface="Consolas" panose="020B0609020204030204" pitchFamily="49" charset="0"/>
              </a:rPr>
              <a:t>(100);</a:t>
            </a:r>
          </a:p>
          <a:p>
            <a:pPr algn="just"/>
            <a:r>
              <a:rPr lang="en-GB" sz="1400" b="1" dirty="0">
                <a:solidFill>
                  <a:schemeClr val="accent2">
                    <a:lumMod val="75000"/>
                  </a:schemeClr>
                </a:solidFill>
                <a:latin typeface="Consolas" panose="020B0609020204030204" pitchFamily="49" charset="0"/>
              </a:rPr>
              <a:t>        for (</a:t>
            </a:r>
            <a:r>
              <a:rPr lang="en-GB" sz="1400" b="1" dirty="0" err="1">
                <a:solidFill>
                  <a:schemeClr val="accent2">
                    <a:lumMod val="75000"/>
                  </a:schemeClr>
                </a:solidFill>
                <a:latin typeface="Consolas" panose="020B0609020204030204" pitchFamily="49" charset="0"/>
              </a:rPr>
              <a:t>ConsumerRecord</a:t>
            </a:r>
            <a:r>
              <a:rPr lang="en-GB" sz="1400" b="1" dirty="0">
                <a:solidFill>
                  <a:schemeClr val="accent2">
                    <a:lumMod val="75000"/>
                  </a:schemeClr>
                </a:solidFill>
                <a:latin typeface="Consolas" panose="020B0609020204030204" pitchFamily="49" charset="0"/>
              </a:rPr>
              <a:t> &lt;</a:t>
            </a:r>
            <a:r>
              <a:rPr lang="en-GB" sz="1400" b="1" dirty="0" err="1">
                <a:solidFill>
                  <a:schemeClr val="accent2">
                    <a:lumMod val="75000"/>
                  </a:schemeClr>
                </a:solidFill>
                <a:latin typeface="Consolas" panose="020B0609020204030204" pitchFamily="49" charset="0"/>
              </a:rPr>
              <a:t>String,String</a:t>
            </a:r>
            <a:r>
              <a:rPr lang="en-GB" sz="1400" b="1" dirty="0">
                <a:solidFill>
                  <a:schemeClr val="accent2">
                    <a:lumMod val="75000"/>
                  </a:schemeClr>
                </a:solidFill>
                <a:latin typeface="Consolas" panose="020B0609020204030204" pitchFamily="49" charset="0"/>
              </a:rPr>
              <a:t>&gt; record : records)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log.debug</a:t>
            </a:r>
            <a:r>
              <a:rPr lang="en-GB" sz="1400" b="1" dirty="0">
                <a:solidFill>
                  <a:schemeClr val="accent2">
                    <a:lumMod val="75000"/>
                  </a:schemeClr>
                </a:solidFill>
                <a:latin typeface="Consolas" panose="020B0609020204030204" pitchFamily="49" charset="0"/>
              </a:rPr>
              <a:t>("topic = %s, partition = %s, offset = %d, customer = %s, country = %s\n",</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record.topic</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record.partition</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record.offset</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record.key</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record.value</a:t>
            </a:r>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            int </a:t>
            </a:r>
            <a:r>
              <a:rPr lang="en-GB" sz="1400" b="1" dirty="0" err="1">
                <a:solidFill>
                  <a:schemeClr val="accent2">
                    <a:lumMod val="75000"/>
                  </a:schemeClr>
                </a:solidFill>
                <a:latin typeface="Consolas" panose="020B0609020204030204" pitchFamily="49" charset="0"/>
              </a:rPr>
              <a:t>updatedCount</a:t>
            </a:r>
            <a:r>
              <a:rPr lang="en-GB" sz="1400" b="1" dirty="0">
                <a:solidFill>
                  <a:schemeClr val="accent2">
                    <a:lumMod val="75000"/>
                  </a:schemeClr>
                </a:solidFill>
                <a:latin typeface="Consolas" panose="020B0609020204030204" pitchFamily="49" charset="0"/>
              </a:rPr>
              <a:t> = 1;</a:t>
            </a:r>
          </a:p>
          <a:p>
            <a:pPr algn="just"/>
            <a:r>
              <a:rPr lang="en-GB" sz="1400" b="1" dirty="0">
                <a:solidFill>
                  <a:schemeClr val="accent2">
                    <a:lumMod val="75000"/>
                  </a:schemeClr>
                </a:solidFill>
                <a:latin typeface="Consolas" panose="020B0609020204030204" pitchFamily="49" charset="0"/>
              </a:rPr>
              <a:t>            if (</a:t>
            </a:r>
            <a:r>
              <a:rPr lang="en-GB" sz="1400" b="1" dirty="0" err="1">
                <a:solidFill>
                  <a:schemeClr val="accent2">
                    <a:lumMod val="75000"/>
                  </a:schemeClr>
                </a:solidFill>
                <a:latin typeface="Consolas" panose="020B0609020204030204" pitchFamily="49" charset="0"/>
              </a:rPr>
              <a:t>custCountryMap.countainsValue</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record.value</a:t>
            </a:r>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updatedCount</a:t>
            </a:r>
            <a:r>
              <a:rPr lang="en-GB" sz="1400" b="1" dirty="0">
                <a:solidFill>
                  <a:schemeClr val="accent2">
                    <a:lumMod val="75000"/>
                  </a:schemeClr>
                </a:solidFill>
                <a:latin typeface="Consolas" panose="020B0609020204030204" pitchFamily="49" charset="0"/>
              </a:rPr>
              <a:t> = </a:t>
            </a:r>
            <a:r>
              <a:rPr lang="en-GB" sz="1400" b="1" dirty="0" err="1">
                <a:solidFill>
                  <a:schemeClr val="accent2">
                    <a:lumMod val="75000"/>
                  </a:schemeClr>
                </a:solidFill>
                <a:latin typeface="Consolas" panose="020B0609020204030204" pitchFamily="49" charset="0"/>
              </a:rPr>
              <a:t>custCountryMap.get</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record.value</a:t>
            </a:r>
            <a:r>
              <a:rPr lang="en-GB" sz="1400" b="1" dirty="0">
                <a:solidFill>
                  <a:schemeClr val="accent2">
                    <a:lumMod val="75000"/>
                  </a:schemeClr>
                </a:solidFill>
                <a:latin typeface="Consolas" panose="020B0609020204030204" pitchFamily="49" charset="0"/>
              </a:rPr>
              <a:t>()) + 1;</a:t>
            </a:r>
          </a:p>
          <a:p>
            <a:pPr algn="just"/>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custCountryMap.put</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record.value</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updatedCount</a:t>
            </a:r>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JSONObject</a:t>
            </a:r>
            <a:r>
              <a:rPr lang="en-GB" sz="1400" b="1" dirty="0">
                <a:solidFill>
                  <a:schemeClr val="accent2">
                    <a:lumMod val="75000"/>
                  </a:schemeClr>
                </a:solidFill>
                <a:latin typeface="Consolas" panose="020B0609020204030204" pitchFamily="49" charset="0"/>
              </a:rPr>
              <a:t> json = new </a:t>
            </a:r>
            <a:r>
              <a:rPr lang="en-GB" sz="1400" b="1" dirty="0" err="1">
                <a:solidFill>
                  <a:schemeClr val="accent2">
                    <a:lumMod val="75000"/>
                  </a:schemeClr>
                </a:solidFill>
                <a:latin typeface="Consolas" panose="020B0609020204030204" pitchFamily="49" charset="0"/>
              </a:rPr>
              <a:t>JSONObject</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custCountryMap</a:t>
            </a:r>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System.out.println</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json.toString</a:t>
            </a:r>
            <a:r>
              <a:rPr lang="en-GB" sz="1400" b="1" dirty="0">
                <a:solidFill>
                  <a:schemeClr val="accent2">
                    <a:lumMod val="75000"/>
                  </a:schemeClr>
                </a:solidFill>
                <a:latin typeface="Consolas" panose="020B0609020204030204" pitchFamily="49" charset="0"/>
              </a:rPr>
              <a:t>(4))</a:t>
            </a:r>
          </a:p>
          <a:p>
            <a:pPr algn="just"/>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finally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consumer.close</a:t>
            </a:r>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a:t>
            </a:r>
          </a:p>
          <a:p>
            <a:pPr algn="just"/>
            <a:endParaRPr lang="en-GB" sz="1400" b="1" dirty="0">
              <a:solidFill>
                <a:schemeClr val="accent2">
                  <a:lumMod val="75000"/>
                </a:schemeClr>
              </a:solidFill>
              <a:latin typeface="Consolas" panose="020B0609020204030204" pitchFamily="49" charset="0"/>
            </a:endParaRPr>
          </a:p>
          <a:p>
            <a:pPr marL="342900" indent="-34290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è un ciclo infinito</a:t>
            </a:r>
            <a:endPar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en-GB" sz="1400" b="1" dirty="0">
                <a:solidFill>
                  <a:schemeClr val="accent2">
                    <a:lumMod val="75000"/>
                  </a:schemeClr>
                </a:solidFill>
                <a:latin typeface="Consolas" panose="020B0609020204030204" pitchFamily="49" charset="0"/>
              </a:rPr>
              <a:t> </a:t>
            </a:r>
            <a:endParaRPr lang="it-IT" sz="1400" b="1"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3368356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Il «Poll Loop»</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consumer sono in genere applicazioni di lunga durata che eseguono continuamente il polling di Kafka per ulteriori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Mostreremo più avanti come uscire in modo pulito dal loop e chiudere il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consumer devono continuare a sondare Kafka o saranno considerati inattivi e le partizioni che stanno consumando saranno consegnate a un altro consumer del gruppo per continuare a consumare.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parametro che passiamo a poll(), è un intervallo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controlla per quanto tempo poll() bloccherà la lettura se i dati non sono disponibili nel buffer del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impostato su 0, poll() tornerà immediatamente; in caso contrario, attenderà il numero specificato di millisecondi affinché i dati arrivino dal broker.</a:t>
            </a:r>
          </a:p>
        </p:txBody>
      </p:sp>
    </p:spTree>
    <p:extLst>
      <p:ext uri="{BB962C8B-B14F-4D97-AF65-F5344CB8AC3E}">
        <p14:creationId xmlns:p14="http://schemas.microsoft.com/office/powerpoint/2010/main" val="1684968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Il «Poll Loop»</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poll () restituisce un elenco di record.</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Ogni record contiene l'argomento e la partizione da cui proviene il record, l'offset del record all'interno della partizione e, naturalmente, la chiave e il valore del record.</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genere vogliamo scorrere l'elenco e elaborare i record singolarmente.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metodo poll() accetta un parametro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specifica quanto tempo ci vorrà per tornare al poll, con o senza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valore è in genere determinato dalle esigenze dell'applicazione per risposte rapide (quanto velocemente si desidera restituire il controllo al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esegue il polling?)</a:t>
            </a:r>
          </a:p>
        </p:txBody>
      </p:sp>
    </p:spTree>
    <p:extLst>
      <p:ext uri="{BB962C8B-B14F-4D97-AF65-F5344CB8AC3E}">
        <p14:creationId xmlns:p14="http://schemas.microsoft.com/office/powerpoint/2010/main" val="3071235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Il «Poll Loop»</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L'elaborazione di solito termina con la scrittura di un risultato in un archivio dati o l'aggiornamento di un record archiviato.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Nell’esempio l'obiettivo è di mantenere un conteggio corrente dei clienti di ogni «nazione», quindi aggiorniamo una tabella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hash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stampiamo il risultato come JSON. Un esempio più realistico memorizza il risultato degli aggiornamenti in un archivio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metodo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close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deve essere sempre chiamato da  parte del consumer prima di uscire. Ciò chiuderà le connessioni e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socket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rete e attiverà immediatamente un riequilibrio anziché attendere che il coordinatore del gruppo scopra che il consumer ha smesso di inviare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perché inattivo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usare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close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impegnerà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brocker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quindi si tradurrà in un periodo di tempo più lungo in cui i consumer non possono consumare messaggi da un sottoinsieme delle partizioni).</a:t>
            </a:r>
          </a:p>
        </p:txBody>
      </p:sp>
    </p:spTree>
    <p:extLst>
      <p:ext uri="{BB962C8B-B14F-4D97-AF65-F5344CB8AC3E}">
        <p14:creationId xmlns:p14="http://schemas.microsoft.com/office/powerpoint/2010/main" val="2572185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Il «Poll Loop»</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«poll Loop» fa molto di più che ottenere semplicemente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prima volta che viene chiamato poll() con un nuovo consumer, il metodo si preoccupa di trovare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GroupCoordinator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unirsi al gruppo di consumer e ricevere un'assegnazione di partizione.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viene attivato un ribilanciamento, verrà gestito anche all'interno del ciclo di polling.</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 naturalmente,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mantengono in vita i consumer vengono inviati all'interno del ciclo del sondaggio.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questo motivo, cerchiamo di assicurarci che qualsiasi elaborazione che facciamo tra le iterazioni sia rapida ed efficiente.</a:t>
            </a:r>
          </a:p>
        </p:txBody>
      </p:sp>
    </p:spTree>
    <p:extLst>
      <p:ext uri="{BB962C8B-B14F-4D97-AF65-F5344CB8AC3E}">
        <p14:creationId xmlns:p14="http://schemas.microsoft.com/office/powerpoint/2010/main" val="108487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di avere un'applicazione che deve leggere i messaggi da un argomento Kafka, eseguire alcune convalide su di essi e scrivere i risultati in un altro archivio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questo caso, l'applicazione creerà un oggetto consumer, si iscriverà all'argomento appropriato e inizierà a ricevere messaggi, convalidandoli e scrivendo i risultati.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potrebbe funzionare bene per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ma cosa succede se la velocità con cui i producer scrivono messaggi sull'argomento supera la velocità con cui l'applicazione può convalidarli?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ci si limita a un singolo consumer che legge ed elabora i dati, la tua applicazione potrebbe rimanere sempre più indietro, incapace di tenere il passo con la velocità dei messaggi in arrivo.</a:t>
            </a:r>
          </a:p>
        </p:txBody>
      </p:sp>
    </p:spTree>
    <p:extLst>
      <p:ext uri="{BB962C8B-B14F-4D97-AF65-F5344CB8AC3E}">
        <p14:creationId xmlns:p14="http://schemas.microsoft.com/office/powerpoint/2010/main" val="3956563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Il «Poll Loop» - </a:t>
            </a:r>
            <a:r>
              <a:rPr lang="en-GB" dirty="0"/>
              <a:t>Thread Safety</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puoi avere più consumer che appartengono allo stesso gruppo in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non puoi avere più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modo sicuro per utilizzare lo stesso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consumer per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la regola.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eseguire più consumer nello stesso gruppo in un'unica applicazione, dovrai eseguirne ciascuno nel proprio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utile effettuare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wrap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della logica del consumer nel proprio oggetto e quindi utilizzare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ExecutorService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Java per avviare più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ciascuno con il proprio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42214182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Il «Poll Loop» - </a:t>
            </a:r>
            <a:r>
              <a:rPr lang="en-GB" dirty="0"/>
              <a:t>Thread Safety</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algn="just"/>
            <a:r>
              <a:rPr lang="en-GB" sz="1400" b="1" dirty="0">
                <a:solidFill>
                  <a:schemeClr val="accent2">
                    <a:lumMod val="75000"/>
                  </a:schemeClr>
                </a:solidFill>
                <a:latin typeface="Consolas" panose="020B0609020204030204" pitchFamily="49" charset="0"/>
              </a:rPr>
              <a:t>public static void main(String[] </a:t>
            </a:r>
            <a:r>
              <a:rPr lang="en-GB" sz="1400" b="1" dirty="0" err="1">
                <a:solidFill>
                  <a:schemeClr val="accent2">
                    <a:lumMod val="75000"/>
                  </a:schemeClr>
                </a:solidFill>
                <a:latin typeface="Consolas" panose="020B0609020204030204" pitchFamily="49" charset="0"/>
              </a:rPr>
              <a:t>args</a:t>
            </a:r>
            <a:r>
              <a:rPr lang="en-GB" sz="1400" b="1" dirty="0">
                <a:solidFill>
                  <a:schemeClr val="accent2">
                    <a:lumMod val="75000"/>
                  </a:schemeClr>
                </a:solidFill>
                <a:latin typeface="Consolas" panose="020B0609020204030204" pitchFamily="49" charset="0"/>
              </a:rPr>
              <a:t>) { </a:t>
            </a:r>
          </a:p>
          <a:p>
            <a:pPr algn="just"/>
            <a:r>
              <a:rPr lang="en-GB" sz="1400" b="1" dirty="0">
                <a:solidFill>
                  <a:schemeClr val="accent2">
                    <a:lumMod val="75000"/>
                  </a:schemeClr>
                </a:solidFill>
                <a:latin typeface="Consolas" panose="020B0609020204030204" pitchFamily="49" charset="0"/>
              </a:rPr>
              <a:t>  int </a:t>
            </a:r>
            <a:r>
              <a:rPr lang="en-GB" sz="1400" b="1" dirty="0" err="1">
                <a:solidFill>
                  <a:schemeClr val="accent2">
                    <a:lumMod val="75000"/>
                  </a:schemeClr>
                </a:solidFill>
                <a:latin typeface="Consolas" panose="020B0609020204030204" pitchFamily="49" charset="0"/>
              </a:rPr>
              <a:t>numConsumers</a:t>
            </a:r>
            <a:r>
              <a:rPr lang="en-GB" sz="1400" b="1" dirty="0">
                <a:solidFill>
                  <a:schemeClr val="accent2">
                    <a:lumMod val="75000"/>
                  </a:schemeClr>
                </a:solidFill>
                <a:latin typeface="Consolas" panose="020B0609020204030204" pitchFamily="49" charset="0"/>
              </a:rPr>
              <a:t> = 3;</a:t>
            </a:r>
          </a:p>
          <a:p>
            <a:pPr algn="just"/>
            <a:r>
              <a:rPr lang="en-GB" sz="1400" b="1" dirty="0">
                <a:solidFill>
                  <a:schemeClr val="accent2">
                    <a:lumMod val="75000"/>
                  </a:schemeClr>
                </a:solidFill>
                <a:latin typeface="Consolas" panose="020B0609020204030204" pitchFamily="49" charset="0"/>
              </a:rPr>
              <a:t>  String </a:t>
            </a:r>
            <a:r>
              <a:rPr lang="en-GB" sz="1400" b="1" dirty="0" err="1">
                <a:solidFill>
                  <a:schemeClr val="accent2">
                    <a:lumMod val="75000"/>
                  </a:schemeClr>
                </a:solidFill>
                <a:latin typeface="Consolas" panose="020B0609020204030204" pitchFamily="49" charset="0"/>
              </a:rPr>
              <a:t>groupId</a:t>
            </a:r>
            <a:r>
              <a:rPr lang="en-GB" sz="1400" b="1" dirty="0">
                <a:solidFill>
                  <a:schemeClr val="accent2">
                    <a:lumMod val="75000"/>
                  </a:schemeClr>
                </a:solidFill>
                <a:latin typeface="Consolas" panose="020B0609020204030204" pitchFamily="49" charset="0"/>
              </a:rPr>
              <a:t> = "consumer-tutorial-group"</a:t>
            </a:r>
          </a:p>
          <a:p>
            <a:pPr algn="just"/>
            <a:r>
              <a:rPr lang="en-GB" sz="1400" b="1" dirty="0">
                <a:solidFill>
                  <a:schemeClr val="accent2">
                    <a:lumMod val="75000"/>
                  </a:schemeClr>
                </a:solidFill>
                <a:latin typeface="Consolas" panose="020B0609020204030204" pitchFamily="49" charset="0"/>
              </a:rPr>
              <a:t>  List&lt;String&gt; topics = </a:t>
            </a:r>
            <a:r>
              <a:rPr lang="en-GB" sz="1400" b="1" dirty="0" err="1">
                <a:solidFill>
                  <a:schemeClr val="accent2">
                    <a:lumMod val="75000"/>
                  </a:schemeClr>
                </a:solidFill>
                <a:latin typeface="Consolas" panose="020B0609020204030204" pitchFamily="49" charset="0"/>
              </a:rPr>
              <a:t>Arrays.asList</a:t>
            </a:r>
            <a:r>
              <a:rPr lang="en-GB" sz="1400" b="1" dirty="0">
                <a:solidFill>
                  <a:schemeClr val="accent2">
                    <a:lumMod val="75000"/>
                  </a:schemeClr>
                </a:solidFill>
                <a:latin typeface="Consolas" panose="020B0609020204030204" pitchFamily="49" charset="0"/>
              </a:rPr>
              <a:t>("consumer-tutorial");</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ExecutorService</a:t>
            </a:r>
            <a:r>
              <a:rPr lang="en-GB" sz="1400" b="1" dirty="0">
                <a:solidFill>
                  <a:schemeClr val="accent2">
                    <a:lumMod val="75000"/>
                  </a:schemeClr>
                </a:solidFill>
                <a:latin typeface="Consolas" panose="020B0609020204030204" pitchFamily="49" charset="0"/>
              </a:rPr>
              <a:t> executor = </a:t>
            </a:r>
            <a:r>
              <a:rPr lang="en-GB" sz="1400" b="1" dirty="0" err="1">
                <a:solidFill>
                  <a:schemeClr val="accent2">
                    <a:lumMod val="75000"/>
                  </a:schemeClr>
                </a:solidFill>
                <a:latin typeface="Consolas" panose="020B0609020204030204" pitchFamily="49" charset="0"/>
              </a:rPr>
              <a:t>Executors.newFixedThreadPool</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numConsumers</a:t>
            </a:r>
            <a:r>
              <a:rPr lang="en-GB" sz="1400" b="1" dirty="0">
                <a:solidFill>
                  <a:schemeClr val="accent2">
                    <a:lumMod val="75000"/>
                  </a:schemeClr>
                </a:solidFill>
                <a:latin typeface="Consolas" panose="020B0609020204030204" pitchFamily="49" charset="0"/>
              </a:rPr>
              <a:t>);</a:t>
            </a:r>
          </a:p>
          <a:p>
            <a:pPr algn="just"/>
            <a:endParaRPr lang="en-GB" sz="1400" b="1" dirty="0">
              <a:solidFill>
                <a:schemeClr val="accent2">
                  <a:lumMod val="75000"/>
                </a:schemeClr>
              </a:solidFill>
              <a:latin typeface="Consolas" panose="020B0609020204030204" pitchFamily="49" charset="0"/>
            </a:endParaRPr>
          </a:p>
          <a:p>
            <a:pPr algn="just"/>
            <a:r>
              <a:rPr lang="en-GB" sz="1400" b="1" dirty="0">
                <a:solidFill>
                  <a:schemeClr val="accent2">
                    <a:lumMod val="75000"/>
                  </a:schemeClr>
                </a:solidFill>
                <a:latin typeface="Consolas" panose="020B0609020204030204" pitchFamily="49" charset="0"/>
              </a:rPr>
              <a:t>  final List&lt;</a:t>
            </a:r>
            <a:r>
              <a:rPr lang="en-GB" sz="1400" b="1" dirty="0" err="1">
                <a:solidFill>
                  <a:schemeClr val="accent2">
                    <a:lumMod val="75000"/>
                  </a:schemeClr>
                </a:solidFill>
                <a:latin typeface="Consolas" panose="020B0609020204030204" pitchFamily="49" charset="0"/>
              </a:rPr>
              <a:t>ConsumerLoop</a:t>
            </a:r>
            <a:r>
              <a:rPr lang="en-GB" sz="1400" b="1" dirty="0">
                <a:solidFill>
                  <a:schemeClr val="accent2">
                    <a:lumMod val="75000"/>
                  </a:schemeClr>
                </a:solidFill>
                <a:latin typeface="Consolas" panose="020B0609020204030204" pitchFamily="49" charset="0"/>
              </a:rPr>
              <a:t>&gt; consumers = new </a:t>
            </a:r>
            <a:r>
              <a:rPr lang="en-GB" sz="1400" b="1" dirty="0" err="1">
                <a:solidFill>
                  <a:schemeClr val="accent2">
                    <a:lumMod val="75000"/>
                  </a:schemeClr>
                </a:solidFill>
                <a:latin typeface="Consolas" panose="020B0609020204030204" pitchFamily="49" charset="0"/>
              </a:rPr>
              <a:t>ArrayList</a:t>
            </a:r>
            <a:r>
              <a:rPr lang="en-GB" sz="1400" b="1" dirty="0">
                <a:solidFill>
                  <a:schemeClr val="accent2">
                    <a:lumMod val="75000"/>
                  </a:schemeClr>
                </a:solidFill>
                <a:latin typeface="Consolas" panose="020B0609020204030204" pitchFamily="49" charset="0"/>
              </a:rPr>
              <a:t>&lt;&gt;();</a:t>
            </a:r>
          </a:p>
          <a:p>
            <a:pPr algn="just"/>
            <a:r>
              <a:rPr lang="en-GB" sz="1400" b="1" dirty="0">
                <a:solidFill>
                  <a:schemeClr val="accent2">
                    <a:lumMod val="75000"/>
                  </a:schemeClr>
                </a:solidFill>
                <a:latin typeface="Consolas" panose="020B0609020204030204" pitchFamily="49" charset="0"/>
              </a:rPr>
              <a:t>  for (int </a:t>
            </a:r>
            <a:r>
              <a:rPr lang="en-GB" sz="1400" b="1" dirty="0" err="1">
                <a:solidFill>
                  <a:schemeClr val="accent2">
                    <a:lumMod val="75000"/>
                  </a:schemeClr>
                </a:solidFill>
                <a:latin typeface="Consolas" panose="020B0609020204030204" pitchFamily="49" charset="0"/>
              </a:rPr>
              <a:t>i</a:t>
            </a:r>
            <a:r>
              <a:rPr lang="en-GB" sz="1400" b="1" dirty="0">
                <a:solidFill>
                  <a:schemeClr val="accent2">
                    <a:lumMod val="75000"/>
                  </a:schemeClr>
                </a:solidFill>
                <a:latin typeface="Consolas" panose="020B0609020204030204" pitchFamily="49" charset="0"/>
              </a:rPr>
              <a:t> = 0; </a:t>
            </a:r>
            <a:r>
              <a:rPr lang="en-GB" sz="1400" b="1" dirty="0" err="1">
                <a:solidFill>
                  <a:schemeClr val="accent2">
                    <a:lumMod val="75000"/>
                  </a:schemeClr>
                </a:solidFill>
                <a:latin typeface="Consolas" panose="020B0609020204030204" pitchFamily="49" charset="0"/>
              </a:rPr>
              <a:t>i</a:t>
            </a:r>
            <a:r>
              <a:rPr lang="en-GB" sz="1400" b="1" dirty="0">
                <a:solidFill>
                  <a:schemeClr val="accent2">
                    <a:lumMod val="75000"/>
                  </a:schemeClr>
                </a:solidFill>
                <a:latin typeface="Consolas" panose="020B0609020204030204" pitchFamily="49" charset="0"/>
              </a:rPr>
              <a:t> &lt; </a:t>
            </a:r>
            <a:r>
              <a:rPr lang="en-GB" sz="1400" b="1" dirty="0" err="1">
                <a:solidFill>
                  <a:schemeClr val="accent2">
                    <a:lumMod val="75000"/>
                  </a:schemeClr>
                </a:solidFill>
                <a:latin typeface="Consolas" panose="020B0609020204030204" pitchFamily="49" charset="0"/>
              </a:rPr>
              <a:t>numConsumers</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i</a:t>
            </a:r>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ConsumerLoop</a:t>
            </a:r>
            <a:r>
              <a:rPr lang="en-GB" sz="1400" b="1" dirty="0">
                <a:solidFill>
                  <a:schemeClr val="accent2">
                    <a:lumMod val="75000"/>
                  </a:schemeClr>
                </a:solidFill>
                <a:latin typeface="Consolas" panose="020B0609020204030204" pitchFamily="49" charset="0"/>
              </a:rPr>
              <a:t> consumer = new </a:t>
            </a:r>
            <a:r>
              <a:rPr lang="en-GB" sz="1400" b="1" dirty="0" err="1">
                <a:solidFill>
                  <a:schemeClr val="accent2">
                    <a:lumMod val="75000"/>
                  </a:schemeClr>
                </a:solidFill>
                <a:latin typeface="Consolas" panose="020B0609020204030204" pitchFamily="49" charset="0"/>
              </a:rPr>
              <a:t>ConsumerLoop</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i</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groupId</a:t>
            </a:r>
            <a:r>
              <a:rPr lang="en-GB" sz="1400" b="1" dirty="0">
                <a:solidFill>
                  <a:schemeClr val="accent2">
                    <a:lumMod val="75000"/>
                  </a:schemeClr>
                </a:solidFill>
                <a:latin typeface="Consolas" panose="020B0609020204030204" pitchFamily="49" charset="0"/>
              </a:rPr>
              <a:t>, topics);</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consumers.add</a:t>
            </a:r>
            <a:r>
              <a:rPr lang="en-GB" sz="1400" b="1" dirty="0">
                <a:solidFill>
                  <a:schemeClr val="accent2">
                    <a:lumMod val="75000"/>
                  </a:schemeClr>
                </a:solidFill>
                <a:latin typeface="Consolas" panose="020B0609020204030204" pitchFamily="49" charset="0"/>
              </a:rPr>
              <a:t>(consumer);</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executor.submit</a:t>
            </a:r>
            <a:r>
              <a:rPr lang="en-GB" sz="1400" b="1" dirty="0">
                <a:solidFill>
                  <a:schemeClr val="accent2">
                    <a:lumMod val="75000"/>
                  </a:schemeClr>
                </a:solidFill>
                <a:latin typeface="Consolas" panose="020B0609020204030204" pitchFamily="49" charset="0"/>
              </a:rPr>
              <a:t>(consumer);</a:t>
            </a:r>
          </a:p>
          <a:p>
            <a:pPr algn="just"/>
            <a:r>
              <a:rPr lang="en-GB" sz="1400" b="1" dirty="0">
                <a:solidFill>
                  <a:schemeClr val="accent2">
                    <a:lumMod val="75000"/>
                  </a:schemeClr>
                </a:solidFill>
                <a:latin typeface="Consolas" panose="020B0609020204030204" pitchFamily="49" charset="0"/>
              </a:rPr>
              <a:t>  }</a:t>
            </a:r>
          </a:p>
          <a:p>
            <a:pPr algn="just"/>
            <a:endParaRPr lang="en-GB" sz="1400" b="1" dirty="0">
              <a:solidFill>
                <a:schemeClr val="accent2">
                  <a:lumMod val="75000"/>
                </a:schemeClr>
              </a:solidFill>
              <a:latin typeface="Consolas" panose="020B0609020204030204" pitchFamily="49" charset="0"/>
            </a:endParaRP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Runtime.getRuntime</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addShutdownHook</a:t>
            </a:r>
            <a:r>
              <a:rPr lang="en-GB" sz="1400" b="1" dirty="0">
                <a:solidFill>
                  <a:schemeClr val="accent2">
                    <a:lumMod val="75000"/>
                  </a:schemeClr>
                </a:solidFill>
                <a:latin typeface="Consolas" panose="020B0609020204030204" pitchFamily="49" charset="0"/>
              </a:rPr>
              <a:t>(new Thread() {</a:t>
            </a:r>
          </a:p>
          <a:p>
            <a:pPr algn="just"/>
            <a:r>
              <a:rPr lang="en-GB" sz="1400" b="1" dirty="0">
                <a:solidFill>
                  <a:schemeClr val="accent2">
                    <a:lumMod val="75000"/>
                  </a:schemeClr>
                </a:solidFill>
                <a:latin typeface="Consolas" panose="020B0609020204030204" pitchFamily="49" charset="0"/>
              </a:rPr>
              <a:t>    @Override</a:t>
            </a:r>
          </a:p>
          <a:p>
            <a:pPr algn="just"/>
            <a:r>
              <a:rPr lang="en-GB" sz="1400" b="1" dirty="0">
                <a:solidFill>
                  <a:schemeClr val="accent2">
                    <a:lumMod val="75000"/>
                  </a:schemeClr>
                </a:solidFill>
                <a:latin typeface="Consolas" panose="020B0609020204030204" pitchFamily="49" charset="0"/>
              </a:rPr>
              <a:t>    public void run() {</a:t>
            </a:r>
          </a:p>
          <a:p>
            <a:pPr algn="just"/>
            <a:r>
              <a:rPr lang="en-GB" sz="1400" b="1" dirty="0">
                <a:solidFill>
                  <a:schemeClr val="accent2">
                    <a:lumMod val="75000"/>
                  </a:schemeClr>
                </a:solidFill>
                <a:latin typeface="Consolas" panose="020B0609020204030204" pitchFamily="49" charset="0"/>
              </a:rPr>
              <a:t>      for (</a:t>
            </a:r>
            <a:r>
              <a:rPr lang="en-GB" sz="1400" b="1" dirty="0" err="1">
                <a:solidFill>
                  <a:schemeClr val="accent2">
                    <a:lumMod val="75000"/>
                  </a:schemeClr>
                </a:solidFill>
                <a:latin typeface="Consolas" panose="020B0609020204030204" pitchFamily="49" charset="0"/>
              </a:rPr>
              <a:t>ConsumerLoop</a:t>
            </a:r>
            <a:r>
              <a:rPr lang="en-GB" sz="1400" b="1" dirty="0">
                <a:solidFill>
                  <a:schemeClr val="accent2">
                    <a:lumMod val="75000"/>
                  </a:schemeClr>
                </a:solidFill>
                <a:latin typeface="Consolas" panose="020B0609020204030204" pitchFamily="49" charset="0"/>
              </a:rPr>
              <a:t> consumer : consumers) { </a:t>
            </a:r>
            <a:r>
              <a:rPr lang="en-GB" sz="1400" b="1" dirty="0" err="1">
                <a:solidFill>
                  <a:schemeClr val="accent2">
                    <a:lumMod val="75000"/>
                  </a:schemeClr>
                </a:solidFill>
                <a:latin typeface="Consolas" panose="020B0609020204030204" pitchFamily="49" charset="0"/>
              </a:rPr>
              <a:t>consumer.shutdown</a:t>
            </a:r>
            <a:r>
              <a:rPr lang="en-GB" sz="1400" b="1" dirty="0">
                <a:solidFill>
                  <a:schemeClr val="accent2">
                    <a:lumMod val="75000"/>
                  </a:schemeClr>
                </a:solidFill>
                <a:latin typeface="Consolas" panose="020B0609020204030204" pitchFamily="49" charset="0"/>
              </a:rPr>
              <a:t>(); }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executor.shutdown</a:t>
            </a:r>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      try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executor.awaitTermination</a:t>
            </a:r>
            <a:r>
              <a:rPr lang="en-GB" sz="1400" b="1" dirty="0">
                <a:solidFill>
                  <a:schemeClr val="accent2">
                    <a:lumMod val="75000"/>
                  </a:schemeClr>
                </a:solidFill>
                <a:latin typeface="Consolas" panose="020B0609020204030204" pitchFamily="49" charset="0"/>
              </a:rPr>
              <a:t>(5000, </a:t>
            </a:r>
            <a:r>
              <a:rPr lang="en-GB" sz="1400" b="1" dirty="0" err="1">
                <a:solidFill>
                  <a:schemeClr val="accent2">
                    <a:lumMod val="75000"/>
                  </a:schemeClr>
                </a:solidFill>
                <a:latin typeface="Consolas" panose="020B0609020204030204" pitchFamily="49" charset="0"/>
              </a:rPr>
              <a:t>TimeUnit.MILLISECONDS</a:t>
            </a:r>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      } catch (</a:t>
            </a:r>
            <a:r>
              <a:rPr lang="en-GB" sz="1400" b="1" dirty="0" err="1">
                <a:solidFill>
                  <a:schemeClr val="accent2">
                    <a:lumMod val="75000"/>
                  </a:schemeClr>
                </a:solidFill>
                <a:latin typeface="Consolas" panose="020B0609020204030204" pitchFamily="49" charset="0"/>
              </a:rPr>
              <a:t>InterruptedException</a:t>
            </a:r>
            <a:r>
              <a:rPr lang="en-GB" sz="1400" b="1" dirty="0">
                <a:solidFill>
                  <a:schemeClr val="accent2">
                    <a:lumMod val="75000"/>
                  </a:schemeClr>
                </a:solidFill>
                <a:latin typeface="Consolas" panose="020B0609020204030204" pitchFamily="49" charset="0"/>
              </a:rPr>
              <a:t> e)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e.printStackTrace</a:t>
            </a:r>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a:t>
            </a:r>
          </a:p>
          <a:p>
            <a:pPr algn="just"/>
            <a:endParaRPr lang="en-GB" sz="1400" b="1" dirty="0">
              <a:solidFill>
                <a:schemeClr val="accent2">
                  <a:lumMod val="75000"/>
                </a:schemeClr>
              </a:solidFill>
              <a:latin typeface="Consolas" panose="020B0609020204030204" pitchFamily="49" charset="0"/>
            </a:endParaRPr>
          </a:p>
          <a:p>
            <a:pPr marL="342900" indent="-34290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è un ciclo infinito</a:t>
            </a:r>
            <a:endPar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en-GB" sz="1400" b="1" dirty="0">
                <a:solidFill>
                  <a:schemeClr val="accent2">
                    <a:lumMod val="75000"/>
                  </a:schemeClr>
                </a:solidFill>
                <a:latin typeface="Consolas" panose="020B0609020204030204" pitchFamily="49" charset="0"/>
              </a:rPr>
              <a:t> </a:t>
            </a:r>
            <a:endParaRPr lang="it-IT" sz="1400" b="1"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2862187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Configurazione Consumer</a:t>
            </a:r>
            <a:endParaRPr lang="en-GB" sz="3600" dirty="0">
              <a:solidFill>
                <a:schemeClr val="bg1"/>
              </a:solidFill>
            </a:endParaRPr>
          </a:p>
        </p:txBody>
      </p:sp>
    </p:spTree>
    <p:extLst>
      <p:ext uri="{BB962C8B-B14F-4D97-AF65-F5344CB8AC3E}">
        <p14:creationId xmlns:p14="http://schemas.microsoft.com/office/powerpoint/2010/main" val="1186925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Finora ci siamo concentrati sull'apprendimento dell'API consumer, ma abbiamo esaminato solo alcune delle proprietà di configurazione (quelle obbligatorie: solo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bootstrap.servers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group.id,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key.deserializer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value.deserializer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completa configurazione del consumer è descritta nella documentazione di Apache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maggior parte dei parametri presenta valori predefiniti ragionevoli e non richiede modifiche, ma alcuni hanno implicazioni sulle prestazioni e sulla disponibilità dei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Diamo un'occhiata ad alcune delle proprietà più importanti.</a:t>
            </a:r>
          </a:p>
        </p:txBody>
      </p:sp>
    </p:spTree>
    <p:extLst>
      <p:ext uri="{BB962C8B-B14F-4D97-AF65-F5344CB8AC3E}">
        <p14:creationId xmlns:p14="http://schemas.microsoft.com/office/powerpoint/2010/main" val="10454135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err="1"/>
              <a:t>fetch.min.bytes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proprietà consente a un consumer di specificare la quantità minima di dati che desidera ricevere dal broker durante il recupero dei record.</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un broker riceve una richiesta di record da un consumer ma i nuovi record ammontano a meno byte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min.fetch.bytes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il broker attenderà fino a quando non saranno disponibili più messaggi prima di rispedire i record al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riduce il carico sia per il consumer che per il broker in quanto devono gestire un minor numero di messaggi «back-and-</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forth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(avanti e indietro) nei casi in cui gli argomenti non hanno molte nuove attività (o per le ore di attività più basse della giornata).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Bisognerà settare questo parametro su un valore superiore a quello predefinito se il consumer utilizza troppa CPU quando non ci sono molti dati disponibili o riduciamo il carico sui broker quando abbiamo un gran numero di consumer.</a:t>
            </a:r>
          </a:p>
        </p:txBody>
      </p:sp>
    </p:spTree>
    <p:extLst>
      <p:ext uri="{BB962C8B-B14F-4D97-AF65-F5344CB8AC3E}">
        <p14:creationId xmlns:p14="http://schemas.microsoft.com/office/powerpoint/2010/main" val="2293191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a:t>fetch.max.wait.ms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Settando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fetch.min.bytes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diciamo a Kafka di attendere fino a quando non ha abbastanza dati da inviare prima di rispondere al consumer. fetch.max.wait.ms consente di controllare il tempo di attesa. Per impostazione predefinita, Kafka attenderà fino a 500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(corrispondente alla latenza aggiuntiva nel caso in cui non vi siano dati sufficienti  passati dai producer all'argomento Kafka per soddisfare la quantità minima di dati da restituire alla nostra richiesta).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si desidera limitare la latenza potenziale (in genere a causa degli SLA che controllano la latenza massima dell'applicazione), è possibile impostare fetch.max.wait.ms su un valore inferiore.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settiamo fetch.max.wait.ms su 100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fetch.min.bytes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 1 MB, Kafka riceverà una richiesta di recupero dal consumer e risponderà con i dati quando ha 1 MB di dati da restituire o dopo 100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qualunque cosa accada per prima.</a:t>
            </a:r>
          </a:p>
        </p:txBody>
      </p:sp>
    </p:spTree>
    <p:extLst>
      <p:ext uri="{BB962C8B-B14F-4D97-AF65-F5344CB8AC3E}">
        <p14:creationId xmlns:p14="http://schemas.microsoft.com/office/powerpoint/2010/main" val="20883633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err="1"/>
              <a:t>max.partition.fetch.bytes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proprietà controlla il numero massimo di byte che il server restituirà per partizione. Il valore predefinito è 1 MB, il che significa che quando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KafkaConsumer.poll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restituisce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ConsumerRecords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l'oggetto record utilizzerà al massimo n byte (quelli indicati in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max.partition.fetch.bytes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partizione assegnata al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Quindi, se un argomento ha 20 partizioni e vi sono 5 consumer, ogni consumer dovrà avere a disposizione 4 MB di memoria per Consumer Records.</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pratica, andremo ad allocare più memoria poiché ogni consumer dovrà gestire più partizioni se altri consumer nel gruppo falliscono.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max.partition.fetch.bytes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deve essere maggiore del messaggio più grande che un broker accetterà (determinato dalla proprietà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max.message.size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nella configurazione del broker) oppure il broker potrebbe contenere messaggi che il consumer non sarà in grado di consumare, in tal caso il consumer si bloccherà nel tentativo di leggerli.</a:t>
            </a:r>
          </a:p>
        </p:txBody>
      </p:sp>
    </p:spTree>
    <p:extLst>
      <p:ext uri="{BB962C8B-B14F-4D97-AF65-F5344CB8AC3E}">
        <p14:creationId xmlns:p14="http://schemas.microsoft.com/office/powerpoint/2010/main" val="11440455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err="1"/>
              <a:t>max.partition.fetch.bytes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Un'altra considerazione importante quando si imposta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max.partition.fetch.bytes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la quantità di tempo impiegata dal consumer per elaborare i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Come ricorderete, il consumer deve chiamare poll() abbastanza frequentemente per evitare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della sessione e il successivo riequilibrio.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la quantità di dati restituiti da un singolo poll() è molto elevata, l'elaborazione del consumer potrebbe richiedere più tempo, il che significa che non arriverà alla successiva iterazione di poll loop in tempo per evitare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della sessione.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questo caso, le due opzioni consentono di ridurre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max.partition.fetch.bytes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 di aumentare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della sessione</a:t>
            </a:r>
          </a:p>
        </p:txBody>
      </p:sp>
    </p:spTree>
    <p:extLst>
      <p:ext uri="{BB962C8B-B14F-4D97-AF65-F5344CB8AC3E}">
        <p14:creationId xmlns:p14="http://schemas.microsoft.com/office/powerpoint/2010/main" val="42031063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a:t>session.timeout.ms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periodo di tempo in cui un consumer può rimanere in contatto con i broker mentre è ancora considerato attivo è, per default, pari a 3 secondi.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più di session.timeout.ms passano senza che il consumer invii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al coordinatore del gruppo, viene considerato inattivo e il coordinatore del gruppo attiverà un riequilibrio del gruppo di consumer per allocare le partizioni dal consumer inattivo agli altri consumer del gruppo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proprietà è strettamente correlata a heartbeat.interval.ms il quale controlla la frequenza con cui il metodo poll()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KafkaConsumer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invierà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al coordinatore del gruppo, mentre session.timeout.ms controlla quanto tempo può trascorrere un consumer senza inviare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22089126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a:t>session.timeout.ms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Pertanto, queste due proprietà vengono in genere modificate insieme: heatbeat.interval.ms deve essere inferiore a session.timeout.ms e di solito è impostato su un terzo del valore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Quindi se session.timeout.ms è di 3 secondi, heartbeat.interval.ms dovrebbe essere di 1 secondo.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L'impostazione di session.timeout.ms su un valore inferiore a quello predefinito consentirà ai gruppi di consumer di rilevare e recuperare un guasto prima, ma può anche causare riequilibri indesiderati a causa del tempo impiegato dai consumer per completare il ciclo di polling o la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garbage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collection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settings alto di session.timeout.ms ridurrà le possibilità di ribilanciamento accidentale, ma significa anche che occorrerà più tempo per rilevare un errore reale.</a:t>
            </a:r>
          </a:p>
        </p:txBody>
      </p:sp>
    </p:spTree>
    <p:extLst>
      <p:ext uri="{BB962C8B-B14F-4D97-AF65-F5344CB8AC3E}">
        <p14:creationId xmlns:p14="http://schemas.microsoft.com/office/powerpoint/2010/main" val="1510299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Ovviamente è necessario ridimensionare il consumo in base agli argomenti.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Proprio come più producer possono scrivere sullo stesso argomento, dobbiamo consentire a più consumer di leggere dallo stesso argomento, suddividendo i dati tra loro.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consumer di Kafka fanno generalmente parte di un gruppo di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più consumer sono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subscribed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 un argomento e appartengono allo stesso gruppo di consumer, ogni consumer nel gruppo riceverà messaggi da un sottoinsieme diverso delle partizioni nell'argomento.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6949194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err="1"/>
              <a:t>auto.offset.reset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proprietà controlla il comportamento del consumer quando inizia a leggere una partizione per la quale non ha un offset impegnato o se lo offset inviato non è valido (di solito perché il consumer è stato giù per così tanto tempo che il record con tale offset è scaduto per il broker).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valore predefinito è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latest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il che significa che in mancanza di un offset valido, il consumer inizierà a leggere dai record più recenti (record che sono stati scritti dopo che il consumer è stato avviato).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L'alternativa è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earliest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significa che senza un offset valido, il consumer leggerà tutti i dati nella partizione, a partire dall'inizio.</a:t>
            </a:r>
          </a:p>
        </p:txBody>
      </p:sp>
    </p:spTree>
    <p:extLst>
      <p:ext uri="{BB962C8B-B14F-4D97-AF65-F5344CB8AC3E}">
        <p14:creationId xmlns:p14="http://schemas.microsoft.com/office/powerpoint/2010/main" val="24218078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err="1"/>
              <a:t>enable.auto.commit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parametro controlla se il consumer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committerà</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automaticamente gli offset; il valore predefinito è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true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Possiamo settarlo su false se si preferisce controllare quando vengono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committati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offset, il che è necessario per ridurre al minimo i duplicati ed evitare la perdita di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si imposta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enable.auto.commit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true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possibile che si desideri controllare anche la frequenza con cui verranno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committati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gli offset utilizzando auto.commit.interval.ms.</a:t>
            </a:r>
          </a:p>
        </p:txBody>
      </p:sp>
    </p:spTree>
    <p:extLst>
      <p:ext uri="{BB962C8B-B14F-4D97-AF65-F5344CB8AC3E}">
        <p14:creationId xmlns:p14="http://schemas.microsoft.com/office/powerpoint/2010/main" val="30289811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err="1"/>
              <a:t>partition.assignment.strategy</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Abbiamo appreso che le partizioni sono assegnate ai consumer in un gruppo di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PartitionAssignor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una classe che, dati i consumer e gli argomenti a cui si sono sottoscritti, decide quali partizioni verranno assegnate a quale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impostazione predefinita, Kafka ha due strategie di assegnazione: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Range</a:t>
            </a:r>
          </a:p>
          <a:p>
            <a:pPr marL="742950" lvl="1" indent="-285750" algn="just">
              <a:buFont typeface="Arial" panose="020B0604020202020204" pitchFamily="34" charset="0"/>
              <a:buChar char="•"/>
            </a:pPr>
            <a:r>
              <a:rPr lang="en-GB"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RoundRobin</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41163435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err="1"/>
              <a:t>partition.assignment.strategy</a:t>
            </a:r>
            <a:r>
              <a:rPr lang="en-GB" dirty="0"/>
              <a:t> </a:t>
            </a:r>
            <a:r>
              <a:rPr lang="en-GB" dirty="0">
                <a:sym typeface="Wingdings" panose="05000000000000000000" pitchFamily="2" charset="2"/>
              </a:rPr>
              <a:t> Range</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Assegna a ciascun consumer un sottoinsieme consecutivo di partizioni da ciascun argomento a cui si sottoscrive.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Quindi se i consumer C1 e C2 sono iscritti a due argomenti, T1 e T2, e ciascuno degli argomenti ha tre partizioni,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 C1 verranno assegnate le partizioni 0 e 1 dagli argomenti T1 e T2</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 C2 verrà assegnata la partizione 2.</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Poiché ogni argomento ha un numero irregolare di partizioni e l'assegnazione viene eseguita per ogni argomento in modo indipendente, il primo consumer finisce con più partizioni rispetto al secondo.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accade ogni volta che viene utilizzata l'assegnazione Range; il numero di consumer non divide in modo ordinato il numero di partizioni in ciascun argomento.</a:t>
            </a:r>
          </a:p>
        </p:txBody>
      </p:sp>
    </p:spTree>
    <p:extLst>
      <p:ext uri="{BB962C8B-B14F-4D97-AF65-F5344CB8AC3E}">
        <p14:creationId xmlns:p14="http://schemas.microsoft.com/office/powerpoint/2010/main" val="31538425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err="1"/>
              <a:t>partition.assignment.strategy</a:t>
            </a:r>
            <a:r>
              <a:rPr lang="en-GB" dirty="0"/>
              <a:t> </a:t>
            </a:r>
            <a:r>
              <a:rPr lang="en-GB" dirty="0">
                <a:sym typeface="Wingdings" panose="05000000000000000000" pitchFamily="2" charset="2"/>
              </a:rPr>
              <a:t> </a:t>
            </a:r>
            <a:r>
              <a:rPr lang="en-GB" dirty="0" err="1">
                <a:sym typeface="Wingdings" panose="05000000000000000000" pitchFamily="2" charset="2"/>
              </a:rPr>
              <a:t>RoundRobin</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Prende tutte le partizioni da tutti gli argomenti sottoscritti e le assegna ai consumer in sequenza, una per una.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Rifacendosi all’esempio precedente portato per il caso «range» se C1 e C2 sono in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RoundRobin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C1 avrebbe partizioni 0 e 2 dall'argomento T1 e partizione 1 dall'argomento T2.</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C2 avrebbe partizione 1 dall'argomento T1 e partizioni 0 e 2 dall'argomento T2.</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generale, se tutti i consumer sono iscritti agli stessi argomenti (uno scenario molto comune), l'assegnazione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RoundRobin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fara</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sì che tutti i consumer abbiano lo stesso numero di partizioni (o al massimo 1 differenza di partizione – ovviamente per gestire il caso di nr partizioni totali dispare </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sym typeface="Wingdings" panose="05000000000000000000" pitchFamily="2" charset="2"/>
              </a:rPr>
              <a:t> </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4626557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err="1"/>
              <a:t>partition.assignment.strategy</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partition.assignment.strategy</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consente di scegliere una strategia di assegnazione delle partizioni.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L'impostazione predefinita è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org.apache.kafka.clients.consumer.RangeAssignor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implementa la strategia di intervallo sopra descritta.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 può sostituire con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org.apache.kafka.clients.consumer.RoundRobinAssignor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Un'opzione più avanzata è quella di implementare la propria strategia di assegnazione, nel qual caso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partition.assignment.strategy</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dovrebbe puntare al nome della tua classe.</a:t>
            </a:r>
          </a:p>
        </p:txBody>
      </p:sp>
    </p:spTree>
    <p:extLst>
      <p:ext uri="{BB962C8B-B14F-4D97-AF65-F5344CB8AC3E}">
        <p14:creationId xmlns:p14="http://schemas.microsoft.com/office/powerpoint/2010/main" val="30459627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a:t>client.id</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Può trattarsi di qualsiasi stringa e verrà utilizzata dai broker per identificare i messaggi inviati dal client.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Viene utilizzato per:</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log</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le metriche</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le quote.</a:t>
            </a:r>
          </a:p>
        </p:txBody>
      </p:sp>
    </p:spTree>
    <p:extLst>
      <p:ext uri="{BB962C8B-B14F-4D97-AF65-F5344CB8AC3E}">
        <p14:creationId xmlns:p14="http://schemas.microsoft.com/office/powerpoint/2010/main" val="38030289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err="1"/>
              <a:t>max.poll.records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Controlla il numero massimo di record restituiti da una singola chiamata al poll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è utile per controllare la quantità di dati che l'applicazione dovrà elaborare nel ciclo di polling.</a:t>
            </a:r>
          </a:p>
        </p:txBody>
      </p:sp>
    </p:spTree>
    <p:extLst>
      <p:ext uri="{BB962C8B-B14F-4D97-AF65-F5344CB8AC3E}">
        <p14:creationId xmlns:p14="http://schemas.microsoft.com/office/powerpoint/2010/main" val="14717484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Configurazione Consumer: </a:t>
            </a:r>
            <a:r>
              <a:rPr lang="en-GB" dirty="0" err="1"/>
              <a:t>receive.buffer.bytes</a:t>
            </a:r>
            <a:r>
              <a:rPr lang="en-GB" dirty="0"/>
              <a:t> e </a:t>
            </a:r>
            <a:r>
              <a:rPr lang="en-GB" dirty="0" err="1"/>
              <a:t>send.buffer.bytes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 questi parametri si indicano le dimensioni dei buffer di invio e ricezione TCP utilizzati dai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socket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durante la scrittura e la lettura dei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sono settati su -1, verranno utilizzati i valori predefiniti del sistema operativo.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Può essere una buona idea aumentarli quando i producer o i consumer comunicano con i broker in un centro dati diverso, poiché tali collegamenti di rete hanno generalmente una latenza più elevata e una larghezza di banda inferiore.</a:t>
            </a:r>
          </a:p>
        </p:txBody>
      </p:sp>
    </p:spTree>
    <p:extLst>
      <p:ext uri="{BB962C8B-B14F-4D97-AF65-F5344CB8AC3E}">
        <p14:creationId xmlns:p14="http://schemas.microsoft.com/office/powerpoint/2010/main" val="22802878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477294"/>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err="1">
                <a:solidFill>
                  <a:schemeClr val="bg1"/>
                </a:solidFill>
              </a:rPr>
              <a:t>Commits</a:t>
            </a:r>
            <a:r>
              <a:rPr lang="it-IT" sz="3600" dirty="0">
                <a:solidFill>
                  <a:schemeClr val="bg1"/>
                </a:solidFill>
              </a:rPr>
              <a:t> e </a:t>
            </a:r>
            <a:r>
              <a:rPr lang="it-IT" sz="3600" dirty="0" err="1">
                <a:solidFill>
                  <a:schemeClr val="bg1"/>
                </a:solidFill>
              </a:rPr>
              <a:t>Offsets</a:t>
            </a:r>
            <a:endParaRPr lang="en-GB" sz="3600" dirty="0">
              <a:solidFill>
                <a:schemeClr val="bg1"/>
              </a:solidFill>
            </a:endParaRPr>
          </a:p>
        </p:txBody>
      </p:sp>
    </p:spTree>
    <p:extLst>
      <p:ext uri="{BB962C8B-B14F-4D97-AF65-F5344CB8AC3E}">
        <p14:creationId xmlns:p14="http://schemas.microsoft.com/office/powerpoint/2010/main" val="1747899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Prendiamo l'argomento T1 con quattro partizioni. Supponiamo ora di aver creato un nuovo consumer C1 (unico consumer del gruppo G1) e di usarlo per iscriversi all'argomento T1. Il consumer C1 riceverà tutti i messaggi da tutte e quattro le partizioni t1.</a:t>
            </a:r>
          </a:p>
        </p:txBody>
      </p:sp>
      <p:pic>
        <p:nvPicPr>
          <p:cNvPr id="3" name="Picture 2">
            <a:extLst>
              <a:ext uri="{FF2B5EF4-FFF2-40B4-BE49-F238E27FC236}">
                <a16:creationId xmlns:a16="http://schemas.microsoft.com/office/drawing/2014/main" id="{8FA4F18A-1C0A-4F9B-B88D-7D335A0E17B2}"/>
              </a:ext>
            </a:extLst>
          </p:cNvPr>
          <p:cNvPicPr>
            <a:picLocks noChangeAspect="1"/>
          </p:cNvPicPr>
          <p:nvPr/>
        </p:nvPicPr>
        <p:blipFill>
          <a:blip r:embed="rId3"/>
          <a:stretch>
            <a:fillRect/>
          </a:stretch>
        </p:blipFill>
        <p:spPr>
          <a:xfrm>
            <a:off x="3284306" y="2184537"/>
            <a:ext cx="5067300" cy="3609975"/>
          </a:xfrm>
          <a:prstGeom prst="rect">
            <a:avLst/>
          </a:prstGeom>
        </p:spPr>
      </p:pic>
    </p:spTree>
    <p:extLst>
      <p:ext uri="{BB962C8B-B14F-4D97-AF65-F5344CB8AC3E}">
        <p14:creationId xmlns:p14="http://schemas.microsoft.com/office/powerpoint/2010/main" val="19121022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Ogni volta che chiamiamo poll() questi restituisce i record scritti su Kafka che i consumer del nostro gruppo non hanno ancora letto.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abbiamo un modo per rintracciare quali record sono stati letti da un consumer del gruppo.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Come discusso in precedenza, una delle caratteristiche uniche di Kafka è che non tiene traccia dei riconoscimenti dei consumer come fanno molte code JMS.</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Consente però ai consumer di utilizzare Kafka per tenere traccia della loro posizione (offset) in ciascuna partizione.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Chiamiamo l'azione di aggiornamento della posizione corrente nella partizione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28947314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che modo un consumer esegue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un offset?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cosumer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produce un messaggio su Kafka passando un argomento speciale «__</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consumer_offsets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 l'offset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committato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ogni partizione.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Finché tutti i consumer sono attivi, girano e «fanno cose», ciò non avrà alcun impatto.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se un consumer si arresta in modo anomalo o un nuovo consumer si unisce al gruppo di consumer, ciò determinerà un riequilibrio.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Dopo un ribilanciamento, a ciascun consumer può essere assegnato un nuovo set di partizioni rispetto a quello elaborato in precedenza.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42546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 fine di sapere dove riprendere il lavoro, il consumer leggerà l'ultimo offset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committato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ogni partizione per ripartire da lì.</a:t>
            </a:r>
          </a:p>
        </p:txBody>
      </p:sp>
      <p:pic>
        <p:nvPicPr>
          <p:cNvPr id="3" name="Picture 2">
            <a:extLst>
              <a:ext uri="{FF2B5EF4-FFF2-40B4-BE49-F238E27FC236}">
                <a16:creationId xmlns:a16="http://schemas.microsoft.com/office/drawing/2014/main" id="{3B683813-B072-4667-87D4-DAD37152B4C5}"/>
              </a:ext>
            </a:extLst>
          </p:cNvPr>
          <p:cNvPicPr>
            <a:picLocks noChangeAspect="1"/>
          </p:cNvPicPr>
          <p:nvPr/>
        </p:nvPicPr>
        <p:blipFill>
          <a:blip r:embed="rId3"/>
          <a:stretch>
            <a:fillRect/>
          </a:stretch>
        </p:blipFill>
        <p:spPr>
          <a:xfrm>
            <a:off x="2253904" y="2840106"/>
            <a:ext cx="7286625" cy="3086100"/>
          </a:xfrm>
          <a:prstGeom prst="rect">
            <a:avLst/>
          </a:prstGeom>
        </p:spPr>
      </p:pic>
    </p:spTree>
    <p:extLst>
      <p:ext uri="{BB962C8B-B14F-4D97-AF65-F5344CB8AC3E}">
        <p14:creationId xmlns:p14="http://schemas.microsoft.com/office/powerpoint/2010/main" val="2085099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l’offset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committato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maggiore dell’offset dell’ultimo messaggio processato dal client, tutti i messaggi tra l'ultimo offset elaborato e l'offset del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verranno persi dal gruppo di consumer.</a:t>
            </a:r>
          </a:p>
        </p:txBody>
      </p:sp>
      <p:pic>
        <p:nvPicPr>
          <p:cNvPr id="5" name="Picture 4">
            <a:extLst>
              <a:ext uri="{FF2B5EF4-FFF2-40B4-BE49-F238E27FC236}">
                <a16:creationId xmlns:a16="http://schemas.microsoft.com/office/drawing/2014/main" id="{9C43FC9D-239D-4063-A09C-C4FC6BF4F059}"/>
              </a:ext>
            </a:extLst>
          </p:cNvPr>
          <p:cNvPicPr>
            <a:picLocks noChangeAspect="1"/>
          </p:cNvPicPr>
          <p:nvPr/>
        </p:nvPicPr>
        <p:blipFill>
          <a:blip r:embed="rId3"/>
          <a:stretch>
            <a:fillRect/>
          </a:stretch>
        </p:blipFill>
        <p:spPr>
          <a:xfrm>
            <a:off x="2174643" y="2138362"/>
            <a:ext cx="7286625" cy="3495675"/>
          </a:xfrm>
          <a:prstGeom prst="rect">
            <a:avLst/>
          </a:prstGeom>
        </p:spPr>
      </p:pic>
    </p:spTree>
    <p:extLst>
      <p:ext uri="{BB962C8B-B14F-4D97-AF65-F5344CB8AC3E}">
        <p14:creationId xmlns:p14="http://schemas.microsoft.com/office/powerpoint/2010/main" val="33101212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Chiaramente, la gestione degli offset ha un grande impatto sull'applicazione client.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L'API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KafkaConsumer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offre diversi modi per eseguire gli offset: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Automatic Commit</a:t>
            </a:r>
          </a:p>
          <a:p>
            <a:pPr marL="742950" lvl="1" indent="-285750" algn="just">
              <a:buFont typeface="Arial" panose="020B0604020202020204" pitchFamily="34" charset="0"/>
              <a:buChar char="•"/>
            </a:pP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 Current Offset</a:t>
            </a:r>
          </a:p>
          <a:p>
            <a:pPr marL="742950" lvl="1" indent="-285750" algn="just">
              <a:buFont typeface="Arial" panose="020B0604020202020204" pitchFamily="34" charset="0"/>
              <a:buChar char="•"/>
            </a:pP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Asynchronous Commit</a:t>
            </a:r>
          </a:p>
          <a:p>
            <a:pPr marL="742950" lvl="1" indent="-285750" algn="just">
              <a:buFont typeface="Arial" panose="020B0604020202020204" pitchFamily="34" charset="0"/>
              <a:buChar char="•"/>
            </a:pPr>
            <a:r>
              <a:rPr lang="en-GB"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Combinazione</a:t>
            </a: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Synchronous e Asynchronous Commits</a:t>
            </a:r>
          </a:p>
          <a:p>
            <a:pPr marL="742950" lvl="1" indent="-285750" algn="just">
              <a:buFont typeface="Arial" panose="020B0604020202020204" pitchFamily="34" charset="0"/>
              <a:buChar char="•"/>
            </a:pP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 Specified Offset</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4704897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Automatic Commit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modo più semplice per eseguire gli offset è consentire al consumer di farlo per noi.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si configura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enable.auto.commit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true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ogni cinque secondi il consumer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committerà</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l'offset maggiore ricevuto dal client dal pool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L'intervallo di cinque secondi è l'impostazione predefinita ed è controllato impostando auto.commit.interval.ms.</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Proprio come tutto il resto nel consumer,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automatici sono guidati pool loop.</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Ogni volta che esegui il polling, il consumer verifica se è il momento di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in caso affermativo,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committerà</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gli offset restituiti nell'ultimo polling.</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Prima di utilizzare questa utile opzione, tuttavia, è importante comprendere le conseguenze.</a:t>
            </a:r>
          </a:p>
        </p:txBody>
      </p:sp>
    </p:spTree>
    <p:extLst>
      <p:ext uri="{BB962C8B-B14F-4D97-AF65-F5344CB8AC3E}">
        <p14:creationId xmlns:p14="http://schemas.microsoft.com/office/powerpoint/2010/main" val="29265303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Automatic Commit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Consideriamo che, per impostazione predefinita,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automatici avvengono ogni 5 secondi.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che siamo 3 secondi dopo l'attivazione più recente e che venga attivato un riequilibrio.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Dopo il riequilibrio, tutti i consumer inizieranno a consumare dall'ultimo offset impegnato.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questo caso, per l'offset sono già trascorsi  3 secondi, quindi tutti gli eventi arrivati in quei tre secondi verranno elaborati due volte.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possibile configurare l'intervallo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più frequentemente e ridurre la finestra in cui verranno duplicati i record, ma è impossibile eliminarli completamente.</a:t>
            </a:r>
          </a:p>
        </p:txBody>
      </p:sp>
    </p:spTree>
    <p:extLst>
      <p:ext uri="{BB962C8B-B14F-4D97-AF65-F5344CB8AC3E}">
        <p14:creationId xmlns:p14="http://schemas.microsoft.com/office/powerpoint/2010/main" val="40962487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Automatic Commit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autocommit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abilitato, una chiamata al pool impegnerà sempre l'ultimo offset restituito dal pool precedente.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sa quali eventi sono stati effettivamente elaborati, quindi è fondamentale elaborare sempre tutti gli eventi restituiti da poll () prima di chiamare nuovamente poll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Proprio come poll (),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close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automaticamente gli offset.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 solito ciò non è un problema, ma bisogna fare attenzione quando gestiamo le eccezioni o chiudiamo prematuramente il ciclo di polling.</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automatici sono convenienti, ma non offrono agli sviluppatori un controllo sufficiente per evitare messaggi duplicati.</a:t>
            </a:r>
          </a:p>
        </p:txBody>
      </p:sp>
    </p:spTree>
    <p:extLst>
      <p:ext uri="{BB962C8B-B14F-4D97-AF65-F5344CB8AC3E}">
        <p14:creationId xmlns:p14="http://schemas.microsoft.com/office/powerpoint/2010/main" val="37908652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Commit Current Offset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711105"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Molti sviluppatori esercitano un maggiore controllo sul momento in cui vengono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committati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gli offset (per eliminare la possibilità di messaggi mancanti e ridurre il numero di messaggi duplicati durante il riequilibrio).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L'API consumer ha la possibilità di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dell'offset corrente in un punto sensato per lo sviluppatore piuttosto che basato su un timer.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Impostando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auto.commit.offset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false, gli offset verranno impegnati solo quando l'applicazione decide esplicitamente di farlo.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più semplice e affidabile delle API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API eseguirà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dell'ultimo offset restituito da poll () e effettuerà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return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solo dopo aver eseguito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dell'offset (generando un'eccezione se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fallisce per qualche motivo).</a:t>
            </a:r>
          </a:p>
        </p:txBody>
      </p:sp>
    </p:spTree>
    <p:extLst>
      <p:ext uri="{BB962C8B-B14F-4D97-AF65-F5344CB8AC3E}">
        <p14:creationId xmlns:p14="http://schemas.microsoft.com/office/powerpoint/2010/main" val="25896466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Commit Current Offset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711105"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importante ricordare che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eseguirà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dell'ultimo offset restituito da poll (), quindi è necessario assicurarsi di chiamare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dopo aver terminato l'elaborazione di tutti i record della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collection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restituita o si rischia di perdere messaggi così come descritto in precedenza.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viene attivato il ribilanciamento, tutti i messaggi dall'inizio del batch più recente fino al momento del riequilibrio verranno elaborati due volte.</a:t>
            </a:r>
          </a:p>
        </p:txBody>
      </p:sp>
    </p:spTree>
    <p:extLst>
      <p:ext uri="{BB962C8B-B14F-4D97-AF65-F5344CB8AC3E}">
        <p14:creationId xmlns:p14="http://schemas.microsoft.com/office/powerpoint/2010/main" val="2946869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aggiungiamo un altro consumer, C2, al gruppo G1, ogni consumer riceverà solo messaggi da due partizioni. Forse i messaggi dalle partizioni 0 e 2 vanno a C1 e i messaggi dalle partizioni 1 e 3 vanno al consumer C2.</a:t>
            </a:r>
          </a:p>
        </p:txBody>
      </p:sp>
      <p:pic>
        <p:nvPicPr>
          <p:cNvPr id="5" name="Picture 4">
            <a:extLst>
              <a:ext uri="{FF2B5EF4-FFF2-40B4-BE49-F238E27FC236}">
                <a16:creationId xmlns:a16="http://schemas.microsoft.com/office/drawing/2014/main" id="{D77A0505-F8F8-4464-9DE9-7A677817A845}"/>
              </a:ext>
            </a:extLst>
          </p:cNvPr>
          <p:cNvPicPr>
            <a:picLocks noChangeAspect="1"/>
          </p:cNvPicPr>
          <p:nvPr/>
        </p:nvPicPr>
        <p:blipFill>
          <a:blip r:embed="rId3"/>
          <a:stretch>
            <a:fillRect/>
          </a:stretch>
        </p:blipFill>
        <p:spPr>
          <a:xfrm>
            <a:off x="3576515" y="2120554"/>
            <a:ext cx="5067300" cy="3590925"/>
          </a:xfrm>
          <a:prstGeom prst="rect">
            <a:avLst/>
          </a:prstGeom>
        </p:spPr>
      </p:pic>
    </p:spTree>
    <p:extLst>
      <p:ext uri="{BB962C8B-B14F-4D97-AF65-F5344CB8AC3E}">
        <p14:creationId xmlns:p14="http://schemas.microsoft.com/office/powerpoint/2010/main" val="13859024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Commit Current Offset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711105"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Ecco come utilizzare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degli offset dopo aver terminato l'elaborazione dell'ultimo batch di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it-IT" sz="1400" b="1" dirty="0" err="1">
                <a:solidFill>
                  <a:schemeClr val="accent2">
                    <a:lumMod val="75000"/>
                  </a:schemeClr>
                </a:solidFill>
                <a:latin typeface="Consolas" panose="020B0609020204030204" pitchFamily="49" charset="0"/>
              </a:rPr>
              <a:t>While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ConsumerRecords</a:t>
            </a:r>
            <a:r>
              <a:rPr lang="it-IT" sz="1400" b="1" dirty="0">
                <a:solidFill>
                  <a:schemeClr val="accent2">
                    <a:lumMod val="75000"/>
                  </a:schemeClr>
                </a:solidFill>
                <a:latin typeface="Consolas" panose="020B0609020204030204" pitchFamily="49" charset="0"/>
              </a:rPr>
              <a:t>&lt;</a:t>
            </a:r>
            <a:r>
              <a:rPr lang="it-IT" sz="1400" b="1" dirty="0" err="1">
                <a:solidFill>
                  <a:schemeClr val="accent2">
                    <a:lumMod val="75000"/>
                  </a:schemeClr>
                </a:solidFill>
                <a:latin typeface="Consolas" panose="020B0609020204030204" pitchFamily="49" charset="0"/>
              </a:rPr>
              <a:t>String,String</a:t>
            </a:r>
            <a:r>
              <a:rPr lang="it-IT" sz="1400" b="1" dirty="0">
                <a:solidFill>
                  <a:schemeClr val="accent2">
                    <a:lumMod val="75000"/>
                  </a:schemeClr>
                </a:solidFill>
                <a:latin typeface="Consolas" panose="020B0609020204030204" pitchFamily="49" charset="0"/>
              </a:rPr>
              <a:t>&gt;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consumer.poll</a:t>
            </a:r>
            <a:r>
              <a:rPr lang="it-IT" sz="1400" b="1" dirty="0">
                <a:solidFill>
                  <a:schemeClr val="accent2">
                    <a:lumMod val="75000"/>
                  </a:schemeClr>
                </a:solidFill>
                <a:latin typeface="Consolas" panose="020B0609020204030204" pitchFamily="49" charset="0"/>
              </a:rPr>
              <a:t>(100);</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ConsumerRecord</a:t>
            </a:r>
            <a:r>
              <a:rPr lang="it-IT" sz="1400" b="1" dirty="0">
                <a:solidFill>
                  <a:schemeClr val="accent2">
                    <a:lumMod val="75000"/>
                  </a:schemeClr>
                </a:solidFill>
                <a:latin typeface="Consolas" panose="020B0609020204030204" pitchFamily="49" charset="0"/>
              </a:rPr>
              <a:t>&lt;</a:t>
            </a:r>
            <a:r>
              <a:rPr lang="it-IT" sz="1400" b="1" dirty="0" err="1">
                <a:solidFill>
                  <a:schemeClr val="accent2">
                    <a:lumMod val="75000"/>
                  </a:schemeClr>
                </a:solidFill>
                <a:latin typeface="Consolas" panose="020B0609020204030204" pitchFamily="49" charset="0"/>
              </a:rPr>
              <a:t>String,String</a:t>
            </a:r>
            <a:r>
              <a:rPr lang="it-IT" sz="1400" b="1" dirty="0">
                <a:solidFill>
                  <a:schemeClr val="accent2">
                    <a:lumMod val="75000"/>
                  </a:schemeClr>
                </a:solidFill>
                <a:latin typeface="Consolas" panose="020B0609020204030204" pitchFamily="49" charset="0"/>
              </a:rPr>
              <a:t> &gt; record: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System.out.printf</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 %s, </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 = %s, offset = %d, customer = %s, country = %s\n",</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record.topic</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record.offset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record.key</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record.value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try</a:t>
            </a:r>
            <a:r>
              <a:rPr lang="it-IT" sz="1400" b="1" dirty="0">
                <a:solidFill>
                  <a:schemeClr val="accent2">
                    <a:lumMod val="75000"/>
                  </a:schemeClr>
                </a:solidFill>
                <a:latin typeface="Consolas" panose="020B0609020204030204" pitchFamily="49" charset="0"/>
              </a:rPr>
              <a:t> {</a:t>
            </a:r>
          </a:p>
          <a:p>
            <a:pPr algn="just"/>
            <a:r>
              <a:rPr lang="it-IT" sz="2000" b="1" dirty="0">
                <a:solidFill>
                  <a:srgbClr val="FF0000"/>
                </a:solidFill>
                <a:latin typeface="Consolas" panose="020B0609020204030204" pitchFamily="49" charset="0"/>
              </a:rPr>
              <a:t>        </a:t>
            </a:r>
            <a:r>
              <a:rPr lang="it-IT" sz="2000" b="1" dirty="0" err="1">
                <a:solidFill>
                  <a:srgbClr val="FF0000"/>
                </a:solidFill>
                <a:latin typeface="Consolas" panose="020B0609020204030204" pitchFamily="49" charset="0"/>
              </a:rPr>
              <a:t>consumer.commitSync</a:t>
            </a:r>
            <a:r>
              <a:rPr lang="it-IT" sz="2000" b="1" dirty="0">
                <a:solidFill>
                  <a:srgbClr val="FF0000"/>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 catch (</a:t>
            </a:r>
            <a:r>
              <a:rPr lang="it-IT" sz="1400" b="1" dirty="0" err="1">
                <a:solidFill>
                  <a:schemeClr val="accent2">
                    <a:lumMod val="75000"/>
                  </a:schemeClr>
                </a:solidFill>
                <a:latin typeface="Consolas" panose="020B0609020204030204" pitchFamily="49" charset="0"/>
              </a:rPr>
              <a:t>CommitFailedException</a:t>
            </a:r>
            <a:r>
              <a:rPr lang="it-IT" sz="1400" b="1" dirty="0">
                <a:solidFill>
                  <a:schemeClr val="accent2">
                    <a:lumMod val="75000"/>
                  </a:schemeClr>
                </a:solidFill>
                <a:latin typeface="Consolas" panose="020B0609020204030204" pitchFamily="49" charset="0"/>
              </a:rPr>
              <a:t> e)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log.error</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commit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failed</a:t>
            </a:r>
            <a:r>
              <a:rPr lang="it-IT" sz="1400" b="1" dirty="0">
                <a:solidFill>
                  <a:schemeClr val="accent2">
                    <a:lumMod val="75000"/>
                  </a:schemeClr>
                </a:solidFill>
                <a:latin typeface="Consolas" panose="020B0609020204030204" pitchFamily="49" charset="0"/>
              </a:rPr>
              <a:t>", e)</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23029738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Commit Current Offset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711105"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che stampando il contenuto di un record, abbiamo finito di elaborarlo.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Probabilmente l'applicazione farà molto di più con i record: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Modificarli</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Arricchirli</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Aggregarli</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Visualizzarli su una dashboard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Notificare agli utenti eventi importanti</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Etc. Etc.</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Bisogna determinare, in funzione del caso d’uso quando il processo di un messaggio può essere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considerao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Done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19825498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Commit Current Offset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711105"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volta terminata l'elaborazione di tutti i record nel batch corrente, chiamiamo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dell'ultimo offset nel batch, prima di eseguire il polling per ulteriori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riprova a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 condizione che non vi siano errori che non possono essere recuperati.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ciò accade ovvero viene riscontrato un errore, non c'è molto che possiamo fare tranne che terne conto dell’errore stesso tracciandolo da qualche parte.</a:t>
            </a:r>
          </a:p>
        </p:txBody>
      </p:sp>
    </p:spTree>
    <p:extLst>
      <p:ext uri="{BB962C8B-B14F-4D97-AF65-F5344CB8AC3E}">
        <p14:creationId xmlns:p14="http://schemas.microsoft.com/office/powerpoint/2010/main" val="19816477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Asynchronous Commit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711105"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Uno svantaggio del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manuale è che l'applicazione viene bloccata fino a quando il broker non risponde alla richiesta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limiterà il throughput dell'applicazione.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rendimento può essere migliorato impegnandosi meno frequentemente, ma poi stiamo aumentando il numero di potenziali duplicati che creerà un eventuale riequilibrio.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Un'altra opzione è l'API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asincrono. </a:t>
            </a:r>
          </a:p>
        </p:txBody>
      </p:sp>
    </p:spTree>
    <p:extLst>
      <p:ext uri="{BB962C8B-B14F-4D97-AF65-F5344CB8AC3E}">
        <p14:creationId xmlns:p14="http://schemas.microsoft.com/office/powerpoint/2010/main" val="28411863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Asynchronous Commit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711105"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Invece di attendere che il broker risponda a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inviamo semplicemente la richiesta: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it-IT" sz="1400" b="1" dirty="0" err="1">
                <a:solidFill>
                  <a:schemeClr val="accent2">
                    <a:lumMod val="75000"/>
                  </a:schemeClr>
                </a:solidFill>
                <a:latin typeface="Consolas" panose="020B0609020204030204" pitchFamily="49" charset="0"/>
              </a:rPr>
              <a:t>while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ConsumerRecords</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consumer.poll</a:t>
            </a:r>
            <a:r>
              <a:rPr lang="it-IT" sz="1400" b="1" dirty="0">
                <a:solidFill>
                  <a:schemeClr val="accent2">
                    <a:lumMod val="75000"/>
                  </a:schemeClr>
                </a:solidFill>
                <a:latin typeface="Consolas" panose="020B0609020204030204" pitchFamily="49" charset="0"/>
              </a:rPr>
              <a:t>(100);</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ConsumerRecord</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&gt; record: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System.out.printf</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 %s, </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 = %s, offset = %d, customer = %s, country = %s\n",</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record.topic</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record.offset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record.key</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record.value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2400" b="1" dirty="0" err="1">
                <a:solidFill>
                  <a:srgbClr val="FF0000"/>
                </a:solidFill>
                <a:latin typeface="Consolas" panose="020B0609020204030204" pitchFamily="49" charset="0"/>
              </a:rPr>
              <a:t>consumer.commitAsync</a:t>
            </a:r>
            <a:r>
              <a:rPr lang="it-IT" sz="2400" b="1" dirty="0">
                <a:solidFill>
                  <a:srgbClr val="FF0000"/>
                </a:solidFill>
                <a:latin typeface="Consolas" panose="020B0609020204030204" pitchFamily="49" charset="0"/>
              </a:rPr>
              <a:t>();</a:t>
            </a:r>
            <a:endParaRPr lang="it-IT" sz="1400" b="1" dirty="0">
              <a:solidFill>
                <a:srgbClr val="FF0000"/>
              </a:solidFill>
              <a:latin typeface="Consolas" panose="020B0609020204030204" pitchFamily="49" charset="0"/>
            </a:endParaRPr>
          </a:p>
          <a:p>
            <a:pPr algn="just"/>
            <a:r>
              <a:rPr lang="it-IT" sz="1400" b="1" dirty="0">
                <a:solidFill>
                  <a:schemeClr val="accent2">
                    <a:lumMod val="75000"/>
                  </a:schemeClr>
                </a:solidFill>
                <a:latin typeface="Consolas" panose="020B0609020204030204" pitchFamily="49"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pratica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committiamo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l'ultimo offset e poi proseguiamo con le restanti attività.</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 svantaggio è che mentre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riproverà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fino a quando non avrà esito positivo o non incontrerà un errore irreversibile,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non effettuerà ulteriori.</a:t>
            </a:r>
          </a:p>
        </p:txBody>
      </p:sp>
    </p:spTree>
    <p:extLst>
      <p:ext uri="{BB962C8B-B14F-4D97-AF65-F5344CB8AC3E}">
        <p14:creationId xmlns:p14="http://schemas.microsoft.com/office/powerpoint/2010/main" val="27160208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Asynchronous Commit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711105"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ragione per cui non riprova è che al momento in cui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riceve una risposta dal server, potrebbe esservi stato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successivo che aveva già avuto esito positivo.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Immaginiamo di aver inviato una richiesta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offset 2000. C'è un problema di comunicazione temporanea, quindi il broker non riceve mai la richiesta e quindi non risponde mai.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 frattempo, abbiamo elaborato un altro batch e abbiamo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committato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correttamente l'offset 3000.</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ora riprova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precedentemente fallito, potrebbe riuscire a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dell'offset 2000 dopo che l'offset 3000 è già stato elaborato e sottoposto 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 caso di un riequilibrio, ciò causerà più duplicati.</a:t>
            </a:r>
          </a:p>
        </p:txBody>
      </p:sp>
    </p:spTree>
    <p:extLst>
      <p:ext uri="{BB962C8B-B14F-4D97-AF65-F5344CB8AC3E}">
        <p14:creationId xmlns:p14="http://schemas.microsoft.com/office/powerpoint/2010/main" val="13393879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Asynchronous Commit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Evidenziamo questa complicazione e l'importanza del corretto ordine dei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perché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dà anche un'opzione per passare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callback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verrà attivato quando il broker risponde. È comune utilizzare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callback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registrare gli errori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 contarli in una metrica, ma se si desidera utilizzare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callback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i tentativi, è necessario essere consapevoli del problema con l'ordine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algn="just"/>
            <a:r>
              <a:rPr lang="it-IT" sz="1400" b="1" dirty="0" err="1">
                <a:solidFill>
                  <a:schemeClr val="accent2">
                    <a:lumMod val="75000"/>
                  </a:schemeClr>
                </a:solidFill>
                <a:latin typeface="Consolas" panose="020B0609020204030204" pitchFamily="49" charset="0"/>
              </a:rPr>
              <a:t>while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ConsumerRecords</a:t>
            </a:r>
            <a:r>
              <a:rPr lang="it-IT" sz="1400" b="1" dirty="0">
                <a:solidFill>
                  <a:schemeClr val="accent2">
                    <a:lumMod val="75000"/>
                  </a:schemeClr>
                </a:solidFill>
                <a:latin typeface="Consolas" panose="020B0609020204030204" pitchFamily="49" charset="0"/>
              </a:rPr>
              <a:t>&lt;</a:t>
            </a:r>
            <a:r>
              <a:rPr lang="it-IT" sz="1400" b="1" dirty="0" err="1">
                <a:solidFill>
                  <a:schemeClr val="accent2">
                    <a:lumMod val="75000"/>
                  </a:schemeClr>
                </a:solidFill>
                <a:latin typeface="Consolas" panose="020B0609020204030204" pitchFamily="49" charset="0"/>
              </a:rPr>
              <a:t>String,String</a:t>
            </a:r>
            <a:r>
              <a:rPr lang="it-IT" sz="1400" b="1" dirty="0">
                <a:solidFill>
                  <a:schemeClr val="accent2">
                    <a:lumMod val="75000"/>
                  </a:schemeClr>
                </a:solidFill>
                <a:latin typeface="Consolas" panose="020B0609020204030204" pitchFamily="49" charset="0"/>
              </a:rPr>
              <a:t>&gt;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consumer.poll</a:t>
            </a:r>
            <a:r>
              <a:rPr lang="it-IT" sz="1400" b="1" dirty="0">
                <a:solidFill>
                  <a:schemeClr val="accent2">
                    <a:lumMod val="75000"/>
                  </a:schemeClr>
                </a:solidFill>
                <a:latin typeface="Consolas" panose="020B0609020204030204" pitchFamily="49" charset="0"/>
              </a:rPr>
              <a:t>(100);</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ConsumerRecord</a:t>
            </a:r>
            <a:r>
              <a:rPr lang="it-IT" sz="1400" b="1" dirty="0">
                <a:solidFill>
                  <a:schemeClr val="accent2">
                    <a:lumMod val="75000"/>
                  </a:schemeClr>
                </a:solidFill>
                <a:latin typeface="Consolas" panose="020B0609020204030204" pitchFamily="49" charset="0"/>
              </a:rPr>
              <a:t>&lt;</a:t>
            </a:r>
            <a:r>
              <a:rPr lang="it-IT" sz="1400" b="1" dirty="0" err="1">
                <a:solidFill>
                  <a:schemeClr val="accent2">
                    <a:lumMod val="75000"/>
                  </a:schemeClr>
                </a:solidFill>
                <a:latin typeface="Consolas" panose="020B0609020204030204" pitchFamily="49" charset="0"/>
              </a:rPr>
              <a:t>String,String</a:t>
            </a:r>
            <a:r>
              <a:rPr lang="it-IT" sz="1400" b="1" dirty="0">
                <a:solidFill>
                  <a:schemeClr val="accent2">
                    <a:lumMod val="75000"/>
                  </a:schemeClr>
                </a:solidFill>
                <a:latin typeface="Consolas" panose="020B0609020204030204" pitchFamily="49" charset="0"/>
              </a:rPr>
              <a:t>&gt; record :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System.out.printf</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 %s, </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 = %s, offset = %d, customer = %s, country = %s\n",</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record.topic</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record.offset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record.key</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record.value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consumer.commitAsync</a:t>
            </a:r>
            <a:r>
              <a:rPr lang="it-IT" sz="1400" b="1" dirty="0">
                <a:solidFill>
                  <a:schemeClr val="accent2">
                    <a:lumMod val="75000"/>
                  </a:schemeClr>
                </a:solidFill>
                <a:latin typeface="Consolas" panose="020B0609020204030204" pitchFamily="49" charset="0"/>
              </a:rPr>
              <a:t>(new </a:t>
            </a:r>
            <a:r>
              <a:rPr lang="it-IT" sz="1400" b="1" dirty="0" err="1">
                <a:solidFill>
                  <a:schemeClr val="accent2">
                    <a:lumMod val="75000"/>
                  </a:schemeClr>
                </a:solidFill>
                <a:latin typeface="Consolas" panose="020B0609020204030204" pitchFamily="49" charset="0"/>
              </a:rPr>
              <a:t>OffsetCommitCallback</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void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onComplete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Map</a:t>
            </a:r>
            <a:r>
              <a:rPr lang="it-IT" sz="1400" b="1" dirty="0">
                <a:solidFill>
                  <a:schemeClr val="accent2">
                    <a:lumMod val="75000"/>
                  </a:schemeClr>
                </a:solidFill>
                <a:latin typeface="Consolas" panose="020B0609020204030204" pitchFamily="49" charset="0"/>
              </a:rPr>
              <a:t>&lt;</a:t>
            </a:r>
            <a:r>
              <a:rPr lang="it-IT" sz="1400" b="1" dirty="0" err="1">
                <a:solidFill>
                  <a:schemeClr val="accent2">
                    <a:lumMod val="75000"/>
                  </a:schemeClr>
                </a:solidFill>
                <a:latin typeface="Consolas" panose="020B0609020204030204" pitchFamily="49" charset="0"/>
              </a:rPr>
              <a:t>TopicPartition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OffsetAndMetadata</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offsets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Exception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exception</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if</a:t>
            </a:r>
            <a:r>
              <a:rPr lang="it-IT" sz="1400" b="1" dirty="0">
                <a:solidFill>
                  <a:schemeClr val="accent2">
                    <a:lumMod val="75000"/>
                  </a:schemeClr>
                </a:solidFill>
                <a:latin typeface="Consolas" panose="020B0609020204030204" pitchFamily="49" charset="0"/>
              </a:rPr>
              <a:t> (e !=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log.error</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Commit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failed</a:t>
            </a:r>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offsets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offsets</a:t>
            </a:r>
            <a:r>
              <a:rPr lang="it-IT" sz="1400" b="1" dirty="0">
                <a:solidFill>
                  <a:schemeClr val="accent2">
                    <a:lumMod val="75000"/>
                  </a:schemeClr>
                </a:solidFill>
                <a:latin typeface="Consolas" panose="020B0609020204030204" pitchFamily="49" charset="0"/>
              </a:rPr>
              <a:t>, e);</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a:p>
            <a:pPr algn="just"/>
            <a:endParaRPr lang="it-IT" sz="1400" b="1" dirty="0">
              <a:solidFill>
                <a:schemeClr val="accent2">
                  <a:lumMod val="75000"/>
                </a:schemeClr>
              </a:solidFill>
              <a:latin typeface="Consolas" panose="020B0609020204030204" pitchFamily="49" charset="0"/>
            </a:endParaRPr>
          </a:p>
          <a:p>
            <a:pPr marL="342900" indent="-34290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Inviamo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proseguiamo, ma se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fallisce, l'errore e gli offset verranno registrati.</a:t>
            </a:r>
          </a:p>
          <a:p>
            <a:pPr algn="just"/>
            <a:endParaRPr lang="it-IT" sz="1400" b="1" dirty="0">
              <a:solidFill>
                <a:schemeClr val="accent2">
                  <a:lumMod val="75000"/>
                </a:schemeClr>
              </a:solidFill>
              <a:latin typeface="Consolas" panose="020B0609020204030204" pitchFamily="49"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9332814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Asynchronous Commit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modello semplice per ottenere l'ordine di commit corretto per i tentativi asincroni consiste nell'utilizzare un numero progressivo monotonicamente crescente.</a:t>
            </a:r>
          </a:p>
          <a:p>
            <a:pPr marL="285750" indent="-285750" algn="just">
              <a:buFont typeface="Arial" panose="020B0604020202020204" pitchFamily="34" charset="0"/>
              <a:buChar char="•"/>
            </a:pPr>
            <a:endPar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Aumenta il numero di sequenza ogni volta che esegui il commit e aggiungi il numero di sequenza al momento del commit nel callback commitAsync.</a:t>
            </a:r>
          </a:p>
          <a:p>
            <a:pPr marL="285750" indent="-285750" algn="just">
              <a:buFont typeface="Arial" panose="020B0604020202020204" pitchFamily="34" charset="0"/>
              <a:buChar char="•"/>
            </a:pPr>
            <a:endPar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ti stai preparando a inviare un nuovo tentativo, controlla se il numero di sequenza di commit ottenuto dal callback è uguale alla variabile di istanza;</a:t>
            </a:r>
          </a:p>
          <a:p>
            <a:pPr marL="285750" indent="-285750" algn="just">
              <a:buFont typeface="Arial" panose="020B0604020202020204" pitchFamily="34" charset="0"/>
              <a:buChar char="•"/>
            </a:pPr>
            <a:endPar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lo è, non è stato eseguito un commit più recente ed è possibile riprovare in modo sicuro.</a:t>
            </a:r>
          </a:p>
          <a:p>
            <a:pPr marL="285750" indent="-285750" algn="just">
              <a:buFont typeface="Arial" panose="020B0604020202020204" pitchFamily="34" charset="0"/>
              <a:buChar char="•"/>
            </a:pPr>
            <a:endPar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il numero di sequenza dell'istanza è superiore, non riprovare perché è già stato inviato un nuovo commit.</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6340015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err="1"/>
              <a:t>Combinazione</a:t>
            </a:r>
            <a:r>
              <a:rPr lang="en-GB" dirty="0"/>
              <a:t> Synchronous e Asynchronous Commits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Normalmente, gli errori occasionali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senza ulteriori tentativi non sono un grosso problema perché se il problema è temporaneo, il seguente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avrà esito positivo.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 se sappiamo che questo è l'ultimo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prima di chiudere il consumer, o prima di un riequilibrio, vogliamo assicurarci che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abbia successo.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Pertanto, un modello comune è quello di combinare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con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appena prima dell'arresto.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1101783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err="1"/>
              <a:t>Combinazione</a:t>
            </a:r>
            <a:r>
              <a:rPr lang="en-GB" dirty="0"/>
              <a:t> Synchronous e Asynchronous Commits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536713"/>
            <a:ext cx="11985953" cy="5814391"/>
          </a:xfrm>
          <a:prstGeom prst="rect">
            <a:avLst/>
          </a:prstGeom>
          <a:noFill/>
        </p:spPr>
        <p:txBody>
          <a:bodyPr wrap="square" rtlCol="0">
            <a:noAutofit/>
          </a:bodyPr>
          <a:lstStyle/>
          <a:p>
            <a:pPr algn="just"/>
            <a:r>
              <a:rPr lang="it-IT" sz="1400" b="1" dirty="0" err="1">
                <a:solidFill>
                  <a:schemeClr val="accent2">
                    <a:lumMod val="75000"/>
                  </a:schemeClr>
                </a:solidFill>
                <a:latin typeface="Consolas" panose="020B0609020204030204" pitchFamily="49" charset="0"/>
              </a:rPr>
              <a:t>try</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while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ConsumerRecords</a:t>
            </a:r>
            <a:r>
              <a:rPr lang="it-IT" sz="1400" b="1" dirty="0">
                <a:solidFill>
                  <a:schemeClr val="accent2">
                    <a:lumMod val="75000"/>
                  </a:schemeClr>
                </a:solidFill>
                <a:latin typeface="Consolas" panose="020B0609020204030204" pitchFamily="49" charset="0"/>
              </a:rPr>
              <a:t>&lt;</a:t>
            </a:r>
            <a:r>
              <a:rPr lang="it-IT" sz="1400" b="1" dirty="0" err="1">
                <a:solidFill>
                  <a:schemeClr val="accent2">
                    <a:lumMod val="75000"/>
                  </a:schemeClr>
                </a:solidFill>
                <a:latin typeface="Consolas" panose="020B0609020204030204" pitchFamily="49" charset="0"/>
              </a:rPr>
              <a:t>String,String</a:t>
            </a:r>
            <a:r>
              <a:rPr lang="it-IT" sz="1400" b="1" dirty="0">
                <a:solidFill>
                  <a:schemeClr val="accent2">
                    <a:lumMod val="75000"/>
                  </a:schemeClr>
                </a:solidFill>
                <a:latin typeface="Consolas" panose="020B0609020204030204" pitchFamily="49" charset="0"/>
              </a:rPr>
              <a:t>&gt;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consumer.poll</a:t>
            </a:r>
            <a:r>
              <a:rPr lang="it-IT" sz="1400" b="1" dirty="0">
                <a:solidFill>
                  <a:schemeClr val="accent2">
                    <a:lumMod val="75000"/>
                  </a:schemeClr>
                </a:solidFill>
                <a:latin typeface="Consolas" panose="020B0609020204030204" pitchFamily="49" charset="0"/>
              </a:rPr>
              <a:t>(100);</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ConsumerRecord</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&gt; record: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System.out.printf</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 %s, </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 = %s, offset = %d, customer = %s, country = %s\n",</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record.topic</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record.offset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record.key</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record.value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consumer.commitAsync</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catch (</a:t>
            </a:r>
            <a:r>
              <a:rPr lang="it-IT" sz="1400" b="1" dirty="0" err="1">
                <a:solidFill>
                  <a:schemeClr val="accent2">
                    <a:lumMod val="75000"/>
                  </a:schemeClr>
                </a:solidFill>
                <a:latin typeface="Consolas" panose="020B0609020204030204" pitchFamily="49" charset="0"/>
              </a:rPr>
              <a:t>Exception</a:t>
            </a:r>
            <a:r>
              <a:rPr lang="it-IT" sz="1400" b="1" dirty="0">
                <a:solidFill>
                  <a:schemeClr val="accent2">
                    <a:lumMod val="75000"/>
                  </a:schemeClr>
                </a:solidFill>
                <a:latin typeface="Consolas" panose="020B0609020204030204" pitchFamily="49" charset="0"/>
              </a:rPr>
              <a:t> e)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log.error</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Unexpected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error</a:t>
            </a:r>
            <a:r>
              <a:rPr lang="it-IT" sz="1400" b="1" dirty="0">
                <a:solidFill>
                  <a:schemeClr val="accent2">
                    <a:lumMod val="75000"/>
                  </a:schemeClr>
                </a:solidFill>
                <a:latin typeface="Consolas" panose="020B0609020204030204" pitchFamily="49" charset="0"/>
              </a:rPr>
              <a:t>", e);</a:t>
            </a:r>
          </a:p>
          <a:p>
            <a:pPr algn="just"/>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finally</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try</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consumer.commitSync</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finally</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consumer.close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a:p>
            <a:pPr algn="just"/>
            <a:endParaRPr lang="it-IT" sz="1400" b="1" dirty="0">
              <a:solidFill>
                <a:schemeClr val="accent2">
                  <a:lumMod val="75000"/>
                </a:schemeClr>
              </a:solidFill>
              <a:latin typeface="Consolas" panose="020B0609020204030204" pitchFamily="49" charset="0"/>
            </a:endParaRPr>
          </a:p>
          <a:p>
            <a:pPr marL="342900" indent="-34290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Eseguiamo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perché è più veloce e se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fallisce,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successivo fungerà da nuovo tentativo. Ma se stiamo chiudendo la connessione, non vi sarà il «prossimo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 questo punto chiamiamo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perché riproverà fino a quando avrà successo o subirà un errore irreversibile assicurandoci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tutto ciò che è in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pending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3827995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G1 ha quattro utenti, ognuno leggerà i messaggi da una singola partizione.</a:t>
            </a:r>
          </a:p>
        </p:txBody>
      </p:sp>
      <p:pic>
        <p:nvPicPr>
          <p:cNvPr id="3" name="Picture 2">
            <a:extLst>
              <a:ext uri="{FF2B5EF4-FFF2-40B4-BE49-F238E27FC236}">
                <a16:creationId xmlns:a16="http://schemas.microsoft.com/office/drawing/2014/main" id="{9CF44C48-6FF8-438E-A4A7-D00BE3F38356}"/>
              </a:ext>
            </a:extLst>
          </p:cNvPr>
          <p:cNvPicPr>
            <a:picLocks noChangeAspect="1"/>
          </p:cNvPicPr>
          <p:nvPr/>
        </p:nvPicPr>
        <p:blipFill>
          <a:blip r:embed="rId3"/>
          <a:stretch>
            <a:fillRect/>
          </a:stretch>
        </p:blipFill>
        <p:spPr>
          <a:xfrm>
            <a:off x="3595979" y="2080383"/>
            <a:ext cx="5048250" cy="3571875"/>
          </a:xfrm>
          <a:prstGeom prst="rect">
            <a:avLst/>
          </a:prstGeom>
        </p:spPr>
      </p:pic>
    </p:spTree>
    <p:extLst>
      <p:ext uri="{BB962C8B-B14F-4D97-AF65-F5344CB8AC3E}">
        <p14:creationId xmlns:p14="http://schemas.microsoft.com/office/powerpoint/2010/main" val="26204473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Commit Specified Offset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dell'offset più recente consente di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solo ogni volta che si completa l'elaborazione dei batch.</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 se volessimo effettuare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più frequenti di così?</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Che cosa succede se poll () restituisce un batch enorme e si desidera eseguire degli offset nel mezzo del batch per evitare di dover elaborare nuovamente tutte quelle righe mentre si verifica un ribilanciamento?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possiamo semplicemente chiamare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poiché impegnerà l'ultimo offset restituito che non abbiamo ancora elaborato.</a:t>
            </a:r>
          </a:p>
        </p:txBody>
      </p:sp>
    </p:spTree>
    <p:extLst>
      <p:ext uri="{BB962C8B-B14F-4D97-AF65-F5344CB8AC3E}">
        <p14:creationId xmlns:p14="http://schemas.microsoft.com/office/powerpoint/2010/main" val="3085674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Commit Specified Offset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Fortunatamente, l'API consumer consente di chiamare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e passare una mappa delle partizioni e degli offset di cui si desidera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si sta elaborando un batch di record e l'ultimo messaggio ricevuto dalla partizione 3 nell'argomento «clienti» che ha offset 5000, è possibile chiamare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per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dell'offset 5000 per la partizione 3 nell'argomento "clienti".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Poiché il consumer potrebbe consumare più di una singola partizione, sarà necessario tenere traccia degli offset su tutti, il che aumenta la complessità del codice.</a:t>
            </a:r>
          </a:p>
        </p:txBody>
      </p:sp>
    </p:spTree>
    <p:extLst>
      <p:ext uri="{BB962C8B-B14F-4D97-AF65-F5344CB8AC3E}">
        <p14:creationId xmlns:p14="http://schemas.microsoft.com/office/powerpoint/2010/main" val="26435805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Commit Specified Offset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algn="just"/>
            <a:r>
              <a:rPr lang="it-IT" sz="1400" b="1" dirty="0">
                <a:solidFill>
                  <a:schemeClr val="accent2">
                    <a:lumMod val="75000"/>
                  </a:schemeClr>
                </a:solidFill>
                <a:latin typeface="Consolas" panose="020B0609020204030204" pitchFamily="49" charset="0"/>
              </a:rPr>
              <a:t>private </a:t>
            </a:r>
            <a:r>
              <a:rPr lang="it-IT" sz="1400" b="1" dirty="0" err="1">
                <a:solidFill>
                  <a:schemeClr val="accent2">
                    <a:lumMod val="75000"/>
                  </a:schemeClr>
                </a:solidFill>
                <a:latin typeface="Consolas" panose="020B0609020204030204" pitchFamily="49" charset="0"/>
              </a:rPr>
              <a:t>Map</a:t>
            </a:r>
            <a:r>
              <a:rPr lang="it-IT" sz="1400" b="1" dirty="0">
                <a:solidFill>
                  <a:schemeClr val="accent2">
                    <a:lumMod val="75000"/>
                  </a:schemeClr>
                </a:solidFill>
                <a:latin typeface="Consolas" panose="020B0609020204030204" pitchFamily="49" charset="0"/>
              </a:rPr>
              <a:t>&lt;</a:t>
            </a:r>
            <a:r>
              <a:rPr lang="it-IT" sz="1400" b="1" dirty="0" err="1">
                <a:solidFill>
                  <a:schemeClr val="accent2">
                    <a:lumMod val="75000"/>
                  </a:schemeClr>
                </a:solidFill>
                <a:latin typeface="Consolas" panose="020B0609020204030204" pitchFamily="49" charset="0"/>
              </a:rPr>
              <a:t>TopicPartition,OffsetAndMetadata</a:t>
            </a:r>
            <a:r>
              <a:rPr lang="it-IT" sz="1400" b="1" dirty="0">
                <a:solidFill>
                  <a:schemeClr val="accent2">
                    <a:lumMod val="75000"/>
                  </a:schemeClr>
                </a:solidFill>
                <a:latin typeface="Consolas" panose="020B0609020204030204" pitchFamily="49" charset="0"/>
              </a:rPr>
              <a:t>&gt; </a:t>
            </a:r>
            <a:r>
              <a:rPr lang="it-IT" sz="1400" b="1" dirty="0" err="1">
                <a:solidFill>
                  <a:schemeClr val="accent2">
                    <a:lumMod val="75000"/>
                  </a:schemeClr>
                </a:solidFill>
                <a:latin typeface="Consolas" panose="020B0609020204030204" pitchFamily="49" charset="0"/>
              </a:rPr>
              <a:t>currentOffsets</a:t>
            </a:r>
            <a:r>
              <a:rPr lang="it-IT" sz="1400" b="1" dirty="0">
                <a:solidFill>
                  <a:schemeClr val="accent2">
                    <a:lumMod val="75000"/>
                  </a:schemeClr>
                </a:solidFill>
                <a:latin typeface="Consolas" panose="020B0609020204030204" pitchFamily="49" charset="0"/>
              </a:rPr>
              <a:t> = new </a:t>
            </a:r>
            <a:r>
              <a:rPr lang="it-IT" sz="1400" b="1" dirty="0" err="1">
                <a:solidFill>
                  <a:schemeClr val="accent2">
                    <a:lumMod val="75000"/>
                  </a:schemeClr>
                </a:solidFill>
                <a:latin typeface="Consolas" panose="020B0609020204030204" pitchFamily="49" charset="0"/>
              </a:rPr>
              <a:t>HashMap</a:t>
            </a:r>
            <a:r>
              <a:rPr lang="it-IT" sz="1400" b="1" dirty="0">
                <a:solidFill>
                  <a:schemeClr val="accent2">
                    <a:lumMod val="75000"/>
                  </a:schemeClr>
                </a:solidFill>
                <a:latin typeface="Consolas" panose="020B0609020204030204" pitchFamily="49" charset="0"/>
              </a:rPr>
              <a:t> &lt;  &gt; ();</a:t>
            </a:r>
          </a:p>
          <a:p>
            <a:pPr algn="just"/>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count</a:t>
            </a:r>
            <a:r>
              <a:rPr lang="it-IT" sz="1400" b="1" dirty="0">
                <a:solidFill>
                  <a:schemeClr val="accent2">
                    <a:lumMod val="75000"/>
                  </a:schemeClr>
                </a:solidFill>
                <a:latin typeface="Consolas" panose="020B0609020204030204" pitchFamily="49" charset="0"/>
              </a:rPr>
              <a:t> = 0;</a:t>
            </a:r>
          </a:p>
          <a:p>
            <a:pPr algn="just"/>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while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ConsumerRecords</a:t>
            </a:r>
            <a:r>
              <a:rPr lang="it-IT" sz="1400" b="1" dirty="0">
                <a:solidFill>
                  <a:schemeClr val="accent2">
                    <a:lumMod val="75000"/>
                  </a:schemeClr>
                </a:solidFill>
                <a:latin typeface="Consolas" panose="020B0609020204030204" pitchFamily="49" charset="0"/>
              </a:rPr>
              <a:t>&lt;</a:t>
            </a:r>
            <a:r>
              <a:rPr lang="it-IT" sz="1400" b="1" dirty="0" err="1">
                <a:solidFill>
                  <a:schemeClr val="accent2">
                    <a:lumMod val="75000"/>
                  </a:schemeClr>
                </a:solidFill>
                <a:latin typeface="Consolas" panose="020B0609020204030204" pitchFamily="49" charset="0"/>
              </a:rPr>
              <a:t>String,String</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consumer.poll</a:t>
            </a:r>
            <a:r>
              <a:rPr lang="it-IT" sz="1400" b="1" dirty="0">
                <a:solidFill>
                  <a:schemeClr val="accent2">
                    <a:lumMod val="75000"/>
                  </a:schemeClr>
                </a:solidFill>
                <a:latin typeface="Consolas" panose="020B0609020204030204" pitchFamily="49" charset="0"/>
              </a:rPr>
              <a:t>(100);</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ConsumerRecord</a:t>
            </a:r>
            <a:r>
              <a:rPr lang="it-IT" sz="1400" b="1" dirty="0">
                <a:solidFill>
                  <a:schemeClr val="accent2">
                    <a:lumMod val="75000"/>
                  </a:schemeClr>
                </a:solidFill>
                <a:latin typeface="Consolas" panose="020B0609020204030204" pitchFamily="49" charset="0"/>
              </a:rPr>
              <a:t>&lt;</a:t>
            </a:r>
            <a:r>
              <a:rPr lang="it-IT" sz="1400" b="1" dirty="0" err="1">
                <a:solidFill>
                  <a:schemeClr val="accent2">
                    <a:lumMod val="75000"/>
                  </a:schemeClr>
                </a:solidFill>
                <a:latin typeface="Consolas" panose="020B0609020204030204" pitchFamily="49" charset="0"/>
              </a:rPr>
              <a:t>String,String</a:t>
            </a:r>
            <a:r>
              <a:rPr lang="it-IT" sz="1400" b="1" dirty="0">
                <a:solidFill>
                  <a:schemeClr val="accent2">
                    <a:lumMod val="75000"/>
                  </a:schemeClr>
                </a:solidFill>
                <a:latin typeface="Consolas" panose="020B0609020204030204" pitchFamily="49" charset="0"/>
              </a:rPr>
              <a:t> &gt; record :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System.out.printf</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 %s, </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 = %s, offset = %d, customer = %s, country = %s\n",</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record.topic</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record.offset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record.key</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record.value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currentOffsets.put</a:t>
            </a:r>
            <a:r>
              <a:rPr lang="it-IT" sz="1400" b="1" dirty="0">
                <a:solidFill>
                  <a:schemeClr val="accent2">
                    <a:lumMod val="75000"/>
                  </a:schemeClr>
                </a:solidFill>
                <a:latin typeface="Consolas" panose="020B0609020204030204" pitchFamily="49" charset="0"/>
              </a:rPr>
              <a:t>(new </a:t>
            </a:r>
            <a:r>
              <a:rPr lang="it-IT" sz="1400" b="1" dirty="0" err="1">
                <a:solidFill>
                  <a:schemeClr val="accent2">
                    <a:lumMod val="75000"/>
                  </a:schemeClr>
                </a:solidFill>
                <a:latin typeface="Consolas" panose="020B0609020204030204" pitchFamily="49" charset="0"/>
              </a:rPr>
              <a:t>TopicPartition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record.topic</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record.partition</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new </a:t>
            </a:r>
            <a:r>
              <a:rPr lang="it-IT" sz="1400" b="1" dirty="0" err="1">
                <a:solidFill>
                  <a:schemeClr val="accent2">
                    <a:lumMod val="75000"/>
                  </a:schemeClr>
                </a:solidFill>
                <a:latin typeface="Consolas" panose="020B0609020204030204" pitchFamily="49" charset="0"/>
              </a:rPr>
              <a:t>OffsetAndMetadata</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record.offset</a:t>
            </a:r>
            <a:r>
              <a:rPr lang="it-IT" sz="1400" b="1" dirty="0">
                <a:solidFill>
                  <a:schemeClr val="accent2">
                    <a:lumMod val="75000"/>
                  </a:schemeClr>
                </a:solidFill>
                <a:latin typeface="Consolas" panose="020B0609020204030204" pitchFamily="49" charset="0"/>
              </a:rPr>
              <a:t>() + 1, "no metadata"));</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if</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count</a:t>
            </a:r>
            <a:r>
              <a:rPr lang="it-IT" sz="1400" b="1" dirty="0">
                <a:solidFill>
                  <a:schemeClr val="accent2">
                    <a:lumMod val="75000"/>
                  </a:schemeClr>
                </a:solidFill>
                <a:latin typeface="Consolas" panose="020B0609020204030204" pitchFamily="49" charset="0"/>
              </a:rPr>
              <a:t> % 1000 == 0)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consumer.commitAsync</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currentOffsets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count</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a:p>
            <a:pPr algn="just"/>
            <a:endParaRPr lang="it-IT" sz="1400" b="1" dirty="0">
              <a:solidFill>
                <a:schemeClr val="accent2">
                  <a:lumMod val="75000"/>
                </a:schemeClr>
              </a:solidFill>
              <a:latin typeface="Consolas" panose="020B0609020204030204" pitchFamily="49" charset="0"/>
            </a:endParaRPr>
          </a:p>
          <a:p>
            <a:pPr algn="just"/>
            <a:endParaRPr lang="it-IT" sz="1400" b="1"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383734369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Commit Specified Offset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Dopo aver letto ogni record, aggiorniamo la mappa degli offset con l'offset del messaggio successivo che prevediamo di elaborare. È da qui che inizieremo a leggere al prossimo avvio.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 decidiamo di impegnare gli offset correnti ogni 1.000 record.</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Nella tua applicazione, puoi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base al tempo o forse al contenuto dei record.</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Abbiamo chiamato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ma può anche essere usato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Naturalmente, quando si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committano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offset specifici, è comunque necessario eseguire tutta la gestione degli errori che abbiamo visto nelle slide precedenti.</a:t>
            </a:r>
          </a:p>
        </p:txBody>
      </p:sp>
    </p:spTree>
    <p:extLst>
      <p:ext uri="{BB962C8B-B14F-4D97-AF65-F5344CB8AC3E}">
        <p14:creationId xmlns:p14="http://schemas.microsoft.com/office/powerpoint/2010/main" val="32091716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Rebalance Listeners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consumer vorrà fare un lavoro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Cleanup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prima di uscire e anche prima del riequilibrio delle partizioni.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stiamo chiudendo la connessione (e quindi il consumer sta per perdere la proprietà di una partizione) vorremmo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offset dell'ultimo evento che abbiamo elaborato.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il consumer ha gestito un buffer con eventi che elabora solo occasionalmente vorremmo elaborare gli eventi accumulati prima di perdere la proprietà della partizione.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dobbiamo svolgere attività nostre come chiudere handle di file, connessioni al database e così via l'API consumer consente di eseguire il proprio codice quando le partizioni vengono aggiunte o rimosse dal consumer passando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ConsumerRebalanceListener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quando chiamiamo il metodo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subscribe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321290965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Rebalance Listeners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ConsumerRebalance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Listener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ha due metodi che possiamo implementare: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en-GB" sz="1400" b="1" dirty="0">
                <a:solidFill>
                  <a:schemeClr val="accent2">
                    <a:lumMod val="75000"/>
                  </a:schemeClr>
                </a:solidFill>
                <a:latin typeface="Consolas" panose="020B0609020204030204" pitchFamily="49" charset="0"/>
              </a:rPr>
              <a:t>public void </a:t>
            </a:r>
            <a:r>
              <a:rPr lang="en-GB" sz="1400" b="1" dirty="0" err="1">
                <a:solidFill>
                  <a:schemeClr val="accent2">
                    <a:lumMod val="75000"/>
                  </a:schemeClr>
                </a:solidFill>
                <a:latin typeface="Consolas" panose="020B0609020204030204" pitchFamily="49" charset="0"/>
              </a:rPr>
              <a:t>onPartitionsRevoked</a:t>
            </a:r>
            <a:r>
              <a:rPr lang="en-GB" sz="1400" b="1" dirty="0">
                <a:solidFill>
                  <a:schemeClr val="accent2">
                    <a:lumMod val="75000"/>
                  </a:schemeClr>
                </a:solidFill>
                <a:latin typeface="Consolas" panose="020B0609020204030204" pitchFamily="49" charset="0"/>
              </a:rPr>
              <a:t>(Collection&lt;</a:t>
            </a:r>
            <a:r>
              <a:rPr lang="en-GB" sz="1400" b="1" dirty="0" err="1">
                <a:solidFill>
                  <a:schemeClr val="accent2">
                    <a:lumMod val="75000"/>
                  </a:schemeClr>
                </a:solidFill>
                <a:latin typeface="Consolas" panose="020B0609020204030204" pitchFamily="49" charset="0"/>
              </a:rPr>
              <a:t>TopicPartition</a:t>
            </a:r>
            <a:r>
              <a:rPr lang="en-GB" sz="1400" b="1" dirty="0">
                <a:solidFill>
                  <a:schemeClr val="accent2">
                    <a:lumMod val="75000"/>
                  </a:schemeClr>
                </a:solidFill>
                <a:latin typeface="Consolas" panose="020B0609020204030204" pitchFamily="49" charset="0"/>
              </a:rPr>
              <a:t>&gt; partitions)</a:t>
            </a: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Chiamato prima dell'inizio del riequilibrio e dopo che il consumer ha smesso di consumare i messaggi. È qui che vuoi eseguire l'offset, quindi chiunque ottenga questa partizione successiva saprà da dove iniziare.</a:t>
            </a:r>
            <a:endPar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endPar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fr-FR" sz="1400" b="1" dirty="0">
                <a:solidFill>
                  <a:schemeClr val="accent2">
                    <a:lumMod val="75000"/>
                  </a:schemeClr>
                </a:solidFill>
                <a:latin typeface="Consolas" panose="020B0609020204030204" pitchFamily="49" charset="0"/>
              </a:rPr>
              <a:t>public </a:t>
            </a:r>
            <a:r>
              <a:rPr lang="fr-FR" sz="1400" b="1" dirty="0" err="1">
                <a:solidFill>
                  <a:schemeClr val="accent2">
                    <a:lumMod val="75000"/>
                  </a:schemeClr>
                </a:solidFill>
                <a:latin typeface="Consolas" panose="020B0609020204030204" pitchFamily="49" charset="0"/>
              </a:rPr>
              <a:t>void</a:t>
            </a:r>
            <a:r>
              <a:rPr lang="fr-FR" sz="1400" b="1" dirty="0">
                <a:solidFill>
                  <a:schemeClr val="accent2">
                    <a:lumMod val="75000"/>
                  </a:schemeClr>
                </a:solidFill>
                <a:latin typeface="Consolas" panose="020B0609020204030204" pitchFamily="49" charset="0"/>
              </a:rPr>
              <a:t> </a:t>
            </a:r>
            <a:r>
              <a:rPr lang="fr-FR" sz="1400" b="1" dirty="0" err="1">
                <a:solidFill>
                  <a:schemeClr val="accent2">
                    <a:lumMod val="75000"/>
                  </a:schemeClr>
                </a:solidFill>
                <a:latin typeface="Consolas" panose="020B0609020204030204" pitchFamily="49" charset="0"/>
              </a:rPr>
              <a:t>onPartitionsAssigned</a:t>
            </a:r>
            <a:r>
              <a:rPr lang="fr-FR" sz="1400" b="1" dirty="0">
                <a:solidFill>
                  <a:schemeClr val="accent2">
                    <a:lumMod val="75000"/>
                  </a:schemeClr>
                </a:solidFill>
                <a:latin typeface="Consolas" panose="020B0609020204030204" pitchFamily="49" charset="0"/>
              </a:rPr>
              <a:t>(Collection&lt;</a:t>
            </a:r>
            <a:r>
              <a:rPr lang="fr-FR" sz="1400" b="1" dirty="0" err="1">
                <a:solidFill>
                  <a:schemeClr val="accent2">
                    <a:lumMod val="75000"/>
                  </a:schemeClr>
                </a:solidFill>
                <a:latin typeface="Consolas" panose="020B0609020204030204" pitchFamily="49" charset="0"/>
              </a:rPr>
              <a:t>TopicPartition</a:t>
            </a:r>
            <a:r>
              <a:rPr lang="fr-FR" sz="1400" b="1" dirty="0">
                <a:solidFill>
                  <a:schemeClr val="accent2">
                    <a:lumMod val="75000"/>
                  </a:schemeClr>
                </a:solidFill>
                <a:latin typeface="Consolas" panose="020B0609020204030204" pitchFamily="49" charset="0"/>
              </a:rPr>
              <a:t>&gt; partitions)</a:t>
            </a: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Chiamato dopo che le partizioni sono state riassegnate al broker, ma prima che il consumer inizi a consumare i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 seguito un esempio che mostrerà come utilizzare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onPartitionsRevoked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per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degli offset prima di perdere la proprietà di una partizione. </a:t>
            </a:r>
          </a:p>
        </p:txBody>
      </p:sp>
    </p:spTree>
    <p:extLst>
      <p:ext uri="{BB962C8B-B14F-4D97-AF65-F5344CB8AC3E}">
        <p14:creationId xmlns:p14="http://schemas.microsoft.com/office/powerpoint/2010/main" val="36563073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Rebalance Listeners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526774"/>
            <a:ext cx="11985953" cy="5824330"/>
          </a:xfrm>
          <a:prstGeom prst="rect">
            <a:avLst/>
          </a:prstGeom>
          <a:noFill/>
        </p:spPr>
        <p:txBody>
          <a:bodyPr wrap="square" rtlCol="0">
            <a:noAutofit/>
          </a:bodyPr>
          <a:lstStyle/>
          <a:p>
            <a:pPr algn="just"/>
            <a:r>
              <a:rPr lang="en-GB" sz="1400" b="1" dirty="0">
                <a:solidFill>
                  <a:schemeClr val="accent2">
                    <a:lumMod val="75000"/>
                  </a:schemeClr>
                </a:solidFill>
                <a:latin typeface="Consolas" panose="020B0609020204030204" pitchFamily="49" charset="0"/>
              </a:rPr>
              <a:t>private Map &lt; </a:t>
            </a:r>
            <a:r>
              <a:rPr lang="en-GB" sz="1400" b="1" dirty="0" err="1">
                <a:solidFill>
                  <a:schemeClr val="accent2">
                    <a:lumMod val="75000"/>
                  </a:schemeClr>
                </a:solidFill>
                <a:latin typeface="Consolas" panose="020B0609020204030204" pitchFamily="49" charset="0"/>
              </a:rPr>
              <a:t>TopicPartition</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OffsetAndMetadata</a:t>
            </a:r>
            <a:r>
              <a:rPr lang="en-GB" sz="1400" b="1" dirty="0">
                <a:solidFill>
                  <a:schemeClr val="accent2">
                    <a:lumMod val="75000"/>
                  </a:schemeClr>
                </a:solidFill>
                <a:latin typeface="Consolas" panose="020B0609020204030204" pitchFamily="49" charset="0"/>
              </a:rPr>
              <a:t> &gt; </a:t>
            </a:r>
            <a:r>
              <a:rPr lang="en-GB" sz="1400" b="1" dirty="0" err="1">
                <a:solidFill>
                  <a:schemeClr val="accent2">
                    <a:lumMod val="75000"/>
                  </a:schemeClr>
                </a:solidFill>
                <a:latin typeface="Consolas" panose="020B0609020204030204" pitchFamily="49" charset="0"/>
              </a:rPr>
              <a:t>currentOffsets</a:t>
            </a:r>
            <a:r>
              <a:rPr lang="en-GB" sz="1400" b="1" dirty="0">
                <a:solidFill>
                  <a:schemeClr val="accent2">
                    <a:lumMod val="75000"/>
                  </a:schemeClr>
                </a:solidFill>
                <a:latin typeface="Consolas" panose="020B0609020204030204" pitchFamily="49" charset="0"/>
              </a:rPr>
              <a:t> = new HashMap &lt;  &gt; ();</a:t>
            </a:r>
          </a:p>
          <a:p>
            <a:pPr algn="just"/>
            <a:r>
              <a:rPr lang="en-GB" sz="1400" b="1" dirty="0">
                <a:solidFill>
                  <a:schemeClr val="accent2">
                    <a:lumMod val="75000"/>
                  </a:schemeClr>
                </a:solidFill>
                <a:latin typeface="Consolas" panose="020B0609020204030204" pitchFamily="49" charset="0"/>
              </a:rPr>
              <a:t>private class </a:t>
            </a:r>
            <a:r>
              <a:rPr lang="en-GB" sz="1400" b="1" dirty="0" err="1">
                <a:solidFill>
                  <a:schemeClr val="accent2">
                    <a:lumMod val="75000"/>
                  </a:schemeClr>
                </a:solidFill>
                <a:latin typeface="Consolas" panose="020B0609020204030204" pitchFamily="49" charset="0"/>
              </a:rPr>
              <a:t>HandleRebalance</a:t>
            </a:r>
            <a:r>
              <a:rPr lang="en-GB" sz="1400" b="1" dirty="0">
                <a:solidFill>
                  <a:schemeClr val="accent2">
                    <a:lumMod val="75000"/>
                  </a:schemeClr>
                </a:solidFill>
                <a:latin typeface="Consolas" panose="020B0609020204030204" pitchFamily="49" charset="0"/>
              </a:rPr>
              <a:t> implements </a:t>
            </a:r>
            <a:r>
              <a:rPr lang="en-GB" sz="1400" b="1" dirty="0" err="1">
                <a:solidFill>
                  <a:schemeClr val="accent2">
                    <a:lumMod val="75000"/>
                  </a:schemeClr>
                </a:solidFill>
                <a:latin typeface="Consolas" panose="020B0609020204030204" pitchFamily="49" charset="0"/>
              </a:rPr>
              <a:t>ConsumerRebalanceListener</a:t>
            </a:r>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    public void </a:t>
            </a:r>
            <a:r>
              <a:rPr lang="en-GB" sz="1400" b="1" dirty="0" err="1">
                <a:solidFill>
                  <a:schemeClr val="accent2">
                    <a:lumMod val="75000"/>
                  </a:schemeClr>
                </a:solidFill>
                <a:latin typeface="Consolas" panose="020B0609020204030204" pitchFamily="49" charset="0"/>
              </a:rPr>
              <a:t>onPartitionsAssigned</a:t>
            </a:r>
            <a:r>
              <a:rPr lang="en-GB" sz="1400" b="1" dirty="0">
                <a:solidFill>
                  <a:schemeClr val="accent2">
                    <a:lumMod val="75000"/>
                  </a:schemeClr>
                </a:solidFill>
                <a:latin typeface="Consolas" panose="020B0609020204030204" pitchFamily="49" charset="0"/>
              </a:rPr>
              <a:t>(Collection &lt; </a:t>
            </a:r>
            <a:r>
              <a:rPr lang="en-GB" sz="1400" b="1" dirty="0" err="1">
                <a:solidFill>
                  <a:schemeClr val="accent2">
                    <a:lumMod val="75000"/>
                  </a:schemeClr>
                </a:solidFill>
                <a:latin typeface="Consolas" panose="020B0609020204030204" pitchFamily="49" charset="0"/>
              </a:rPr>
              <a:t>TopicPartition</a:t>
            </a:r>
            <a:r>
              <a:rPr lang="en-GB" sz="1400" b="1" dirty="0">
                <a:solidFill>
                  <a:schemeClr val="accent2">
                    <a:lumMod val="75000"/>
                  </a:schemeClr>
                </a:solidFill>
                <a:latin typeface="Consolas" panose="020B0609020204030204" pitchFamily="49" charset="0"/>
              </a:rPr>
              <a:t> &gt; partitions) {}</a:t>
            </a:r>
          </a:p>
          <a:p>
            <a:pPr algn="just"/>
            <a:r>
              <a:rPr lang="en-GB" sz="1400" b="1" dirty="0">
                <a:solidFill>
                  <a:schemeClr val="accent2">
                    <a:lumMod val="75000"/>
                  </a:schemeClr>
                </a:solidFill>
                <a:latin typeface="Consolas" panose="020B0609020204030204" pitchFamily="49" charset="0"/>
              </a:rPr>
              <a:t>    public void </a:t>
            </a:r>
            <a:r>
              <a:rPr lang="en-GB" sz="1400" b="1" dirty="0" err="1">
                <a:solidFill>
                  <a:schemeClr val="accent2">
                    <a:lumMod val="75000"/>
                  </a:schemeClr>
                </a:solidFill>
                <a:latin typeface="Consolas" panose="020B0609020204030204" pitchFamily="49" charset="0"/>
              </a:rPr>
              <a:t>onPartitionsRevoked</a:t>
            </a:r>
            <a:r>
              <a:rPr lang="en-GB" sz="1400" b="1" dirty="0">
                <a:solidFill>
                  <a:schemeClr val="accent2">
                    <a:lumMod val="75000"/>
                  </a:schemeClr>
                </a:solidFill>
                <a:latin typeface="Consolas" panose="020B0609020204030204" pitchFamily="49" charset="0"/>
              </a:rPr>
              <a:t>(Collection &lt; </a:t>
            </a:r>
            <a:r>
              <a:rPr lang="en-GB" sz="1400" b="1" dirty="0" err="1">
                <a:solidFill>
                  <a:schemeClr val="accent2">
                    <a:lumMod val="75000"/>
                  </a:schemeClr>
                </a:solidFill>
                <a:latin typeface="Consolas" panose="020B0609020204030204" pitchFamily="49" charset="0"/>
              </a:rPr>
              <a:t>TopicPartition</a:t>
            </a:r>
            <a:r>
              <a:rPr lang="en-GB" sz="1400" b="1" dirty="0">
                <a:solidFill>
                  <a:schemeClr val="accent2">
                    <a:lumMod val="75000"/>
                  </a:schemeClr>
                </a:solidFill>
                <a:latin typeface="Consolas" panose="020B0609020204030204" pitchFamily="49" charset="0"/>
              </a:rPr>
              <a:t> &gt; partitions)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System.out.println</a:t>
            </a:r>
            <a:r>
              <a:rPr lang="en-GB" sz="1400" b="1" dirty="0">
                <a:solidFill>
                  <a:schemeClr val="accent2">
                    <a:lumMod val="75000"/>
                  </a:schemeClr>
                </a:solidFill>
                <a:latin typeface="Consolas" panose="020B0609020204030204" pitchFamily="49" charset="0"/>
              </a:rPr>
              <a:t>("Lost partitions in rebalance. Committing current offsets:" + </a:t>
            </a:r>
            <a:r>
              <a:rPr lang="en-GB" sz="1400" b="1" dirty="0" err="1">
                <a:solidFill>
                  <a:schemeClr val="accent2">
                    <a:lumMod val="75000"/>
                  </a:schemeClr>
                </a:solidFill>
                <a:latin typeface="Consolas" panose="020B0609020204030204" pitchFamily="49" charset="0"/>
              </a:rPr>
              <a:t>currentOffsets</a:t>
            </a:r>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consumer.commitSync</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currentOffsets</a:t>
            </a:r>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try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consumer.subscribe</a:t>
            </a:r>
            <a:r>
              <a:rPr lang="en-GB" sz="1400" b="1" dirty="0">
                <a:solidFill>
                  <a:schemeClr val="accent2">
                    <a:lumMod val="75000"/>
                  </a:schemeClr>
                </a:solidFill>
                <a:latin typeface="Consolas" panose="020B0609020204030204" pitchFamily="49" charset="0"/>
              </a:rPr>
              <a:t>(topics, new </a:t>
            </a:r>
            <a:r>
              <a:rPr lang="en-GB" sz="1400" b="1" dirty="0" err="1">
                <a:solidFill>
                  <a:schemeClr val="accent2">
                    <a:lumMod val="75000"/>
                  </a:schemeClr>
                </a:solidFill>
                <a:latin typeface="Consolas" panose="020B0609020204030204" pitchFamily="49" charset="0"/>
              </a:rPr>
              <a:t>HandleRebalance</a:t>
            </a:r>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    while (true)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ConsumerRecords</a:t>
            </a:r>
            <a:r>
              <a:rPr lang="en-GB" sz="1400" b="1" dirty="0">
                <a:solidFill>
                  <a:schemeClr val="accent2">
                    <a:lumMod val="75000"/>
                  </a:schemeClr>
                </a:solidFill>
                <a:latin typeface="Consolas" panose="020B0609020204030204" pitchFamily="49" charset="0"/>
              </a:rPr>
              <a:t> &lt; String, String &gt; records = </a:t>
            </a:r>
            <a:r>
              <a:rPr lang="en-GB" sz="1400" b="1" dirty="0" err="1">
                <a:solidFill>
                  <a:schemeClr val="accent2">
                    <a:lumMod val="75000"/>
                  </a:schemeClr>
                </a:solidFill>
                <a:latin typeface="Consolas" panose="020B0609020204030204" pitchFamily="49" charset="0"/>
              </a:rPr>
              <a:t>consumer.poll</a:t>
            </a:r>
            <a:r>
              <a:rPr lang="en-GB" sz="1400" b="1" dirty="0">
                <a:solidFill>
                  <a:schemeClr val="accent2">
                    <a:lumMod val="75000"/>
                  </a:schemeClr>
                </a:solidFill>
                <a:latin typeface="Consolas" panose="020B0609020204030204" pitchFamily="49" charset="0"/>
              </a:rPr>
              <a:t>(100);</a:t>
            </a:r>
          </a:p>
          <a:p>
            <a:pPr algn="just"/>
            <a:r>
              <a:rPr lang="en-GB" sz="1400" b="1" dirty="0">
                <a:solidFill>
                  <a:schemeClr val="accent2">
                    <a:lumMod val="75000"/>
                  </a:schemeClr>
                </a:solidFill>
                <a:latin typeface="Consolas" panose="020B0609020204030204" pitchFamily="49" charset="0"/>
              </a:rPr>
              <a:t>        for (</a:t>
            </a:r>
            <a:r>
              <a:rPr lang="en-GB" sz="1400" b="1" dirty="0" err="1">
                <a:solidFill>
                  <a:schemeClr val="accent2">
                    <a:lumMod val="75000"/>
                  </a:schemeClr>
                </a:solidFill>
                <a:latin typeface="Consolas" panose="020B0609020204030204" pitchFamily="49" charset="0"/>
              </a:rPr>
              <a:t>ConsumerRecord</a:t>
            </a:r>
            <a:r>
              <a:rPr lang="en-GB" sz="1400" b="1" dirty="0">
                <a:solidFill>
                  <a:schemeClr val="accent2">
                    <a:lumMod val="75000"/>
                  </a:schemeClr>
                </a:solidFill>
                <a:latin typeface="Consolas" panose="020B0609020204030204" pitchFamily="49" charset="0"/>
              </a:rPr>
              <a:t> &lt; String, String &gt; record: records)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System.out.printf</a:t>
            </a:r>
            <a:r>
              <a:rPr lang="en-GB" sz="1400" b="1" dirty="0">
                <a:solidFill>
                  <a:schemeClr val="accent2">
                    <a:lumMod val="75000"/>
                  </a:schemeClr>
                </a:solidFill>
                <a:latin typeface="Consolas" panose="020B0609020204030204" pitchFamily="49" charset="0"/>
              </a:rPr>
              <a:t>("topic = %s, partition = %s, offset = %d, customer = %s, country = %s\n",</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record.topic</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record.partition</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record.offset</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record.key</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record.value</a:t>
            </a:r>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currentOffsets.put</a:t>
            </a:r>
            <a:r>
              <a:rPr lang="en-GB" sz="1400" b="1" dirty="0">
                <a:solidFill>
                  <a:schemeClr val="accent2">
                    <a:lumMod val="75000"/>
                  </a:schemeClr>
                </a:solidFill>
                <a:latin typeface="Consolas" panose="020B0609020204030204" pitchFamily="49" charset="0"/>
              </a:rPr>
              <a:t>(new </a:t>
            </a:r>
            <a:r>
              <a:rPr lang="en-GB" sz="1400" b="1" dirty="0" err="1">
                <a:solidFill>
                  <a:schemeClr val="accent2">
                    <a:lumMod val="75000"/>
                  </a:schemeClr>
                </a:solidFill>
                <a:latin typeface="Consolas" panose="020B0609020204030204" pitchFamily="49" charset="0"/>
              </a:rPr>
              <a:t>TopicPartition</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record.topic</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record.partition</a:t>
            </a:r>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			new </a:t>
            </a:r>
            <a:r>
              <a:rPr lang="en-GB" sz="1400" b="1" dirty="0" err="1">
                <a:solidFill>
                  <a:schemeClr val="accent2">
                    <a:lumMod val="75000"/>
                  </a:schemeClr>
                </a:solidFill>
                <a:latin typeface="Consolas" panose="020B0609020204030204" pitchFamily="49" charset="0"/>
              </a:rPr>
              <a:t>OffsetAndMetadata</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record.offset</a:t>
            </a:r>
            <a:r>
              <a:rPr lang="en-GB" sz="1400" b="1" dirty="0">
                <a:solidFill>
                  <a:schemeClr val="accent2">
                    <a:lumMod val="75000"/>
                  </a:schemeClr>
                </a:solidFill>
                <a:latin typeface="Consolas" panose="020B0609020204030204" pitchFamily="49" charset="0"/>
              </a:rPr>
              <a:t>() + 1, "no metadata"));</a:t>
            </a:r>
          </a:p>
          <a:p>
            <a:pPr algn="just"/>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consumer.commitAsync</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currentOffsets</a:t>
            </a:r>
            <a:r>
              <a:rPr lang="en-GB" sz="1400" b="1" dirty="0">
                <a:solidFill>
                  <a:schemeClr val="accent2">
                    <a:lumMod val="75000"/>
                  </a:schemeClr>
                </a:solidFill>
                <a:latin typeface="Consolas" panose="020B0609020204030204" pitchFamily="49" charset="0"/>
              </a:rPr>
              <a:t>, null);</a:t>
            </a:r>
          </a:p>
          <a:p>
            <a:pPr algn="just"/>
            <a:r>
              <a:rPr lang="en-GB" sz="1400" b="1" dirty="0">
                <a:solidFill>
                  <a:schemeClr val="accent2">
                    <a:lumMod val="75000"/>
                  </a:schemeClr>
                </a:solidFill>
                <a:latin typeface="Consolas" panose="020B0609020204030204" pitchFamily="49" charset="0"/>
              </a:rPr>
              <a:t>    }</a:t>
            </a:r>
          </a:p>
          <a:p>
            <a:pPr algn="just"/>
            <a:r>
              <a:rPr lang="en-GB" sz="1400" b="1" dirty="0">
                <a:solidFill>
                  <a:schemeClr val="accent2">
                    <a:lumMod val="75000"/>
                  </a:schemeClr>
                </a:solidFill>
                <a:latin typeface="Consolas" panose="020B0609020204030204" pitchFamily="49" charset="0"/>
              </a:rPr>
              <a:t>} catch (</a:t>
            </a:r>
            <a:r>
              <a:rPr lang="en-GB" sz="1400" b="1" dirty="0" err="1">
                <a:solidFill>
                  <a:schemeClr val="accent2">
                    <a:lumMod val="75000"/>
                  </a:schemeClr>
                </a:solidFill>
                <a:latin typeface="Consolas" panose="020B0609020204030204" pitchFamily="49" charset="0"/>
              </a:rPr>
              <a:t>WakeupException</a:t>
            </a:r>
            <a:r>
              <a:rPr lang="en-GB" sz="1400" b="1" dirty="0">
                <a:solidFill>
                  <a:schemeClr val="accent2">
                    <a:lumMod val="75000"/>
                  </a:schemeClr>
                </a:solidFill>
                <a:latin typeface="Consolas" panose="020B0609020204030204" pitchFamily="49" charset="0"/>
              </a:rPr>
              <a:t> e) { // ignore, we're closing</a:t>
            </a:r>
          </a:p>
          <a:p>
            <a:pPr algn="just"/>
            <a:r>
              <a:rPr lang="en-GB" sz="1400" b="1" dirty="0">
                <a:solidFill>
                  <a:schemeClr val="accent2">
                    <a:lumMod val="75000"/>
                  </a:schemeClr>
                </a:solidFill>
                <a:latin typeface="Consolas" panose="020B0609020204030204" pitchFamily="49" charset="0"/>
              </a:rPr>
              <a:t>}</a:t>
            </a:r>
          </a:p>
          <a:p>
            <a:pPr algn="just"/>
            <a:r>
              <a:rPr lang="en-GB" sz="1400" b="1" dirty="0">
                <a:solidFill>
                  <a:schemeClr val="accent2">
                    <a:lumMod val="75000"/>
                  </a:schemeClr>
                </a:solidFill>
                <a:latin typeface="Consolas" panose="020B0609020204030204" pitchFamily="49" charset="0"/>
              </a:rPr>
              <a:t>catch (Exception e) { </a:t>
            </a:r>
            <a:r>
              <a:rPr lang="en-GB" sz="1400" b="1" dirty="0" err="1">
                <a:solidFill>
                  <a:schemeClr val="accent2">
                    <a:lumMod val="75000"/>
                  </a:schemeClr>
                </a:solidFill>
                <a:latin typeface="Consolas" panose="020B0609020204030204" pitchFamily="49" charset="0"/>
              </a:rPr>
              <a:t>log.error</a:t>
            </a:r>
            <a:r>
              <a:rPr lang="en-GB" sz="1400" b="1" dirty="0">
                <a:solidFill>
                  <a:schemeClr val="accent2">
                    <a:lumMod val="75000"/>
                  </a:schemeClr>
                </a:solidFill>
                <a:latin typeface="Consolas" panose="020B0609020204030204" pitchFamily="49" charset="0"/>
              </a:rPr>
              <a:t>("Unexpected error", e); }</a:t>
            </a:r>
          </a:p>
          <a:p>
            <a:pPr algn="just"/>
            <a:r>
              <a:rPr lang="en-GB" sz="1400" b="1" dirty="0">
                <a:solidFill>
                  <a:schemeClr val="accent2">
                    <a:lumMod val="75000"/>
                  </a:schemeClr>
                </a:solidFill>
                <a:latin typeface="Consolas" panose="020B0609020204030204" pitchFamily="49" charset="0"/>
              </a:rPr>
              <a:t>finally {</a:t>
            </a:r>
          </a:p>
          <a:p>
            <a:pPr algn="just"/>
            <a:r>
              <a:rPr lang="en-GB" sz="1400" b="1" dirty="0">
                <a:solidFill>
                  <a:schemeClr val="accent2">
                    <a:lumMod val="75000"/>
                  </a:schemeClr>
                </a:solidFill>
                <a:latin typeface="Consolas" panose="020B0609020204030204" pitchFamily="49" charset="0"/>
              </a:rPr>
              <a:t>    try { </a:t>
            </a:r>
            <a:r>
              <a:rPr lang="en-GB" sz="1400" b="1" dirty="0" err="1">
                <a:solidFill>
                  <a:schemeClr val="accent2">
                    <a:lumMod val="75000"/>
                  </a:schemeClr>
                </a:solidFill>
                <a:latin typeface="Consolas" panose="020B0609020204030204" pitchFamily="49" charset="0"/>
              </a:rPr>
              <a:t>consumer.commitSync</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currentOffsets</a:t>
            </a:r>
            <a:r>
              <a:rPr lang="en-GB" sz="1400" b="1" dirty="0">
                <a:solidFill>
                  <a:schemeClr val="accent2">
                    <a:lumMod val="75000"/>
                  </a:schemeClr>
                </a:solidFill>
                <a:latin typeface="Consolas" panose="020B0609020204030204" pitchFamily="49" charset="0"/>
              </a:rPr>
              <a:t>); } finally { </a:t>
            </a:r>
            <a:r>
              <a:rPr lang="en-GB" sz="1400" b="1" dirty="0" err="1">
                <a:solidFill>
                  <a:schemeClr val="accent2">
                    <a:lumMod val="75000"/>
                  </a:schemeClr>
                </a:solidFill>
                <a:latin typeface="Consolas" panose="020B0609020204030204" pitchFamily="49" charset="0"/>
              </a:rPr>
              <a:t>consumer.close</a:t>
            </a:r>
            <a:r>
              <a:rPr lang="en-GB" sz="1400" b="1" dirty="0">
                <a:solidFill>
                  <a:schemeClr val="accent2">
                    <a:lumMod val="75000"/>
                  </a:schemeClr>
                </a:solidFill>
                <a:latin typeface="Consolas" panose="020B0609020204030204" pitchFamily="49" charset="0"/>
              </a:rPr>
              <a:t>();</a:t>
            </a:r>
          </a:p>
          <a:p>
            <a:pPr algn="just"/>
            <a:r>
              <a:rPr lang="en-GB" sz="1400" b="1" dirty="0" err="1">
                <a:solidFill>
                  <a:schemeClr val="accent2">
                    <a:lumMod val="75000"/>
                  </a:schemeClr>
                </a:solidFill>
                <a:latin typeface="Consolas" panose="020B0609020204030204" pitchFamily="49" charset="0"/>
              </a:rPr>
              <a:t>System.out.println</a:t>
            </a:r>
            <a:r>
              <a:rPr lang="en-GB" sz="1400" b="1" dirty="0">
                <a:solidFill>
                  <a:schemeClr val="accent2">
                    <a:lumMod val="75000"/>
                  </a:schemeClr>
                </a:solidFill>
                <a:latin typeface="Consolas" panose="020B0609020204030204" pitchFamily="49" charset="0"/>
              </a:rPr>
              <a:t>("Closed consumer and we are done");</a:t>
            </a:r>
          </a:p>
          <a:p>
            <a:pPr algn="just"/>
            <a:r>
              <a:rPr lang="en-GB" sz="1400" b="1" dirty="0">
                <a:solidFill>
                  <a:schemeClr val="accent2">
                    <a:lumMod val="75000"/>
                  </a:schemeClr>
                </a:solidFill>
                <a:latin typeface="Consolas" panose="020B0609020204030204" pitchFamily="49" charset="0"/>
              </a:rPr>
              <a:t>}}</a:t>
            </a:r>
          </a:p>
          <a:p>
            <a:pPr algn="just"/>
            <a:endParaRPr lang="en-GB" sz="1400" b="1"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10463032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Rebalance Listeners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questo esempio non è necessario fare nulla quando si ottiene una nuova partizione; inizieremo a consumare messaggi. Tuttavia, quando stiamo per perdere una partizione a causa del ribilanciamento, è necessario commettere offset.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Teniamo presente che stiamo eseguendo gli ultimi offset che abbiamo elaborato, non gli ultimi offset nel batch che stiamo ancora elaborando. Questo perché una partizione potrebbe essere revocata mentre siamo ancora nel mezzo di un batch.</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Stiamo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committando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offset per tutte le partizioni, non solo per quelle che stiamo per perdere: poiché gli offset sono per eventi che sono già stati elaborati, non vi è alcun danno. E stiamo usando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commitSync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per assicurarci che gli offset siano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committati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prima che il riequilibrio proceda.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parte più importante: passare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ConsumerRebalanceListener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al metodo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subscribe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modo che venga invocato dal consumer.</a:t>
            </a:r>
          </a:p>
        </p:txBody>
      </p:sp>
    </p:spTree>
    <p:extLst>
      <p:ext uri="{BB962C8B-B14F-4D97-AF65-F5344CB8AC3E}">
        <p14:creationId xmlns:p14="http://schemas.microsoft.com/office/powerpoint/2010/main" val="22864518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Consuming Records with Specific 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Finora abbiamo visto come utilizzare poll () per iniziare a consumare i messaggi dall'ultimo offset impegnato in ciascuna partizione e procedere nell'elaborazione di tutti i messaggi in sequenza.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a volte si desidera iniziare a leggere con un offset diverso.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vogliamo iniziare a leggere tutti i messaggi dall'inizio della partizione, o vogliamo saltare fino alla fine della partizione e iniziare a consumare solo nuovi messaggi, ci sono API specifiche per questo: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seekToBeginning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TopicPartition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seekToEnd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TopicPartition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38075365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Consuming Records with Specific 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l'API di Kafka ti consente anche di cercare un offset specifico.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abilità può essere usata in vari modi; ad esempio, per tornare indietro di alcuni messaggi o saltare alcuni messaggi (forse un'applicazione sensibile al tempo che sta andando indietro vorrà saltare su messaggi più pertinenti).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caso d'uso più «stimolante» per questa capacità è quando gli offset sono memorizzati in un sistema diverso da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Pensiamoa</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 questo scenario comune: la tua applicazione sta leggendo eventi da Kafka (forse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clickstream</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utenti in un sito Web), elabora i dati (forse rimuove i record che indicano i clic dai programmi automatizzati anziché dagli utenti) e quindi archivia i risultati in un database , Negozio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NoSQL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Hadoop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2615386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Consumer Concepts - Consumers e Consumer Groups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aggiungiamo più consumer a un singolo gruppo con un singolo argomento rispetto alle partizioni, alcuni dei consumer resteranno inattivi e non riceveranno alcun messaggio.</a:t>
            </a:r>
          </a:p>
        </p:txBody>
      </p:sp>
      <p:pic>
        <p:nvPicPr>
          <p:cNvPr id="5" name="Picture 4">
            <a:extLst>
              <a:ext uri="{FF2B5EF4-FFF2-40B4-BE49-F238E27FC236}">
                <a16:creationId xmlns:a16="http://schemas.microsoft.com/office/drawing/2014/main" id="{79936FC8-84CE-4FBB-8FD1-2E6642A0AA7D}"/>
              </a:ext>
            </a:extLst>
          </p:cNvPr>
          <p:cNvPicPr>
            <a:picLocks noChangeAspect="1"/>
          </p:cNvPicPr>
          <p:nvPr/>
        </p:nvPicPr>
        <p:blipFill>
          <a:blip r:embed="rId3"/>
          <a:stretch>
            <a:fillRect/>
          </a:stretch>
        </p:blipFill>
        <p:spPr>
          <a:xfrm>
            <a:off x="3571875" y="1969190"/>
            <a:ext cx="5048250" cy="4171950"/>
          </a:xfrm>
          <a:prstGeom prst="rect">
            <a:avLst/>
          </a:prstGeom>
        </p:spPr>
      </p:pic>
    </p:spTree>
    <p:extLst>
      <p:ext uri="{BB962C8B-B14F-4D97-AF65-F5344CB8AC3E}">
        <p14:creationId xmlns:p14="http://schemas.microsoft.com/office/powerpoint/2010/main" val="28032963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Consuming Records with Specific 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che non vogliamo davvero perdere dati, né vogliamo archiviare gli stessi risultati nel database due volte. In questi casi, il ciclo consumer potrebbe essere così:</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r>
              <a:rPr lang="it-IT" sz="1400" b="1" dirty="0" err="1">
                <a:solidFill>
                  <a:schemeClr val="accent2">
                    <a:lumMod val="75000"/>
                  </a:schemeClr>
                </a:solidFill>
                <a:latin typeface="Consolas" panose="020B0609020204030204" pitchFamily="49" charset="0"/>
              </a:rPr>
              <a:t>while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ConsumerRecords</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consumer.poll</a:t>
            </a:r>
            <a:r>
              <a:rPr lang="it-IT" sz="1400" b="1" dirty="0">
                <a:solidFill>
                  <a:schemeClr val="accent2">
                    <a:lumMod val="75000"/>
                  </a:schemeClr>
                </a:solidFill>
                <a:latin typeface="Consolas" panose="020B0609020204030204" pitchFamily="49" charset="0"/>
              </a:rPr>
              <a:t>(100);</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ConsumerRecord</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&gt; record: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currentOffsets.put</a:t>
            </a:r>
            <a:r>
              <a:rPr lang="it-IT" sz="1400" b="1" dirty="0">
                <a:solidFill>
                  <a:schemeClr val="accent2">
                    <a:lumMod val="75000"/>
                  </a:schemeClr>
                </a:solidFill>
                <a:latin typeface="Consolas" panose="020B0609020204030204" pitchFamily="49" charset="0"/>
              </a:rPr>
              <a:t>(new </a:t>
            </a:r>
            <a:r>
              <a:rPr lang="it-IT" sz="1400" b="1" dirty="0" err="1">
                <a:solidFill>
                  <a:schemeClr val="accent2">
                    <a:lumMod val="75000"/>
                  </a:schemeClr>
                </a:solidFill>
                <a:latin typeface="Consolas" panose="020B0609020204030204" pitchFamily="49" charset="0"/>
              </a:rPr>
              <a:t>TopicPartition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record.topic</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record.offset</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processRecord</a:t>
            </a:r>
            <a:r>
              <a:rPr lang="it-IT" sz="1400" b="1" dirty="0">
                <a:solidFill>
                  <a:schemeClr val="accent2">
                    <a:lumMod val="75000"/>
                  </a:schemeClr>
                </a:solidFill>
                <a:latin typeface="Consolas" panose="020B0609020204030204" pitchFamily="49" charset="0"/>
              </a:rPr>
              <a:t>(record);</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storeRecordInDB</a:t>
            </a:r>
            <a:r>
              <a:rPr lang="it-IT" sz="1400" b="1" dirty="0">
                <a:solidFill>
                  <a:schemeClr val="accent2">
                    <a:lumMod val="75000"/>
                  </a:schemeClr>
                </a:solidFill>
                <a:latin typeface="Consolas" panose="020B0609020204030204" pitchFamily="49" charset="0"/>
              </a:rPr>
              <a:t>(record);</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consumer.commitAsync</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currentOffsets</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a:p>
            <a:pPr algn="just"/>
            <a:endParaRPr lang="it-IT" sz="1400" b="1" dirty="0">
              <a:solidFill>
                <a:schemeClr val="accent2">
                  <a:lumMod val="75000"/>
                </a:schemeClr>
              </a:solidFill>
              <a:latin typeface="Consolas" panose="020B0609020204030204" pitchFamily="49" charset="0"/>
            </a:endParaRPr>
          </a:p>
          <a:p>
            <a:pPr marL="285750" indent="-285750" fontAlgn="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questo esempio, siamo molto «paranoici» per cui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committiamo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offset dopo l'elaborazione di ogni record.</a:t>
            </a:r>
          </a:p>
          <a:p>
            <a:pPr algn="just"/>
            <a:endParaRPr lang="it-IT" sz="1400" b="1" dirty="0">
              <a:solidFill>
                <a:schemeClr val="accent2">
                  <a:lumMod val="75000"/>
                </a:schemeClr>
              </a:solidFill>
              <a:latin typeface="Consolas" panose="020B0609020204030204" pitchFamily="49"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0055814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Consuming Records with Specific 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esiste ancora la possibilità che la nostra applicazione si arresti in modo anomalo dopo che il record è stato archiviato nel database ma prima che abbiamo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committato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degli offset; ciò causa la rielaborazione del record che potrebbe avere come effetto  la creazione di duplicati nel database (se non gestito).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potrebbe essere evitato se esistesse un modo per memorizzare sia il record che l'offset in un'azione atomica. Sia il record che l'offset sono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committati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oppure nessuno dei due è stato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committato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Finché i record sono scritti in un database e gli offset su Kafka, questo è ovviamente impossibile perché gli ambienti sono separati.</a:t>
            </a:r>
          </a:p>
        </p:txBody>
      </p:sp>
    </p:spTree>
    <p:extLst>
      <p:ext uri="{BB962C8B-B14F-4D97-AF65-F5344CB8AC3E}">
        <p14:creationId xmlns:p14="http://schemas.microsoft.com/office/powerpoint/2010/main" val="17122011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Consuming Records with Specific 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 cosa succede se abbiamo scritto sia il record che l'offset nel database, in una transazione?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Quindi sapremo che o abbiamo finito con il record e la compensazione è impegnata oppure non lo siamo e il record verrà rielaborato.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Ora l'unico problema è se il record è archiviato in un database e non in Kafka, come farà il nostro consumer a sapere da dove iniziare a leggere quando gli viene assegnata una partizione?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è esattamente ciò che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seek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ci consente di fare. Quando il consumer inizia o quando vengono assegnate nuove partizioni, può cercare l'offset nel database e effettuare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seek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quella posizione.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Sulla slide successiva un esempio di utilizzo.</a:t>
            </a:r>
          </a:p>
        </p:txBody>
      </p:sp>
    </p:spTree>
    <p:extLst>
      <p:ext uri="{BB962C8B-B14F-4D97-AF65-F5344CB8AC3E}">
        <p14:creationId xmlns:p14="http://schemas.microsoft.com/office/powerpoint/2010/main" val="37616716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Consuming Records with Specific 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algn="just"/>
            <a:r>
              <a:rPr lang="it-IT" sz="1400" b="1" dirty="0">
                <a:solidFill>
                  <a:schemeClr val="accent2">
                    <a:lumMod val="75000"/>
                  </a:schemeClr>
                </a:solidFill>
                <a:latin typeface="Consolas" panose="020B0609020204030204" pitchFamily="49" charset="0"/>
              </a:rPr>
              <a:t>public class </a:t>
            </a:r>
            <a:r>
              <a:rPr lang="it-IT" sz="1400" b="1" dirty="0" err="1">
                <a:solidFill>
                  <a:schemeClr val="accent2">
                    <a:lumMod val="75000"/>
                  </a:schemeClr>
                </a:solidFill>
                <a:latin typeface="Consolas" panose="020B0609020204030204" pitchFamily="49" charset="0"/>
              </a:rPr>
              <a:t>SaveOffsetsOnRebalance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implements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ConsumerRebalanceListener</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void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onPartitionsRevoked</a:t>
            </a:r>
            <a:r>
              <a:rPr lang="it-IT" sz="1400" b="1" dirty="0">
                <a:solidFill>
                  <a:schemeClr val="accent2">
                    <a:lumMod val="75000"/>
                  </a:schemeClr>
                </a:solidFill>
                <a:latin typeface="Consolas" panose="020B0609020204030204" pitchFamily="49" charset="0"/>
              </a:rPr>
              <a:t>(Collection &lt; </a:t>
            </a:r>
            <a:r>
              <a:rPr lang="it-IT" sz="1400" b="1" dirty="0" err="1">
                <a:solidFill>
                  <a:schemeClr val="accent2">
                    <a:lumMod val="75000"/>
                  </a:schemeClr>
                </a:solidFill>
                <a:latin typeface="Consolas" panose="020B0609020204030204" pitchFamily="49" charset="0"/>
              </a:rPr>
              <a:t>TopicPartition</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partitions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commitDBTransaction</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void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onPartitionsAssigned</a:t>
            </a:r>
            <a:r>
              <a:rPr lang="it-IT" sz="1400" b="1" dirty="0">
                <a:solidFill>
                  <a:schemeClr val="accent2">
                    <a:lumMod val="75000"/>
                  </a:schemeClr>
                </a:solidFill>
                <a:latin typeface="Consolas" panose="020B0609020204030204" pitchFamily="49" charset="0"/>
              </a:rPr>
              <a:t>(Collection &lt; </a:t>
            </a:r>
            <a:r>
              <a:rPr lang="it-IT" sz="1400" b="1" dirty="0" err="1">
                <a:solidFill>
                  <a:schemeClr val="accent2">
                    <a:lumMod val="75000"/>
                  </a:schemeClr>
                </a:solidFill>
                <a:latin typeface="Consolas" panose="020B0609020204030204" pitchFamily="49" charset="0"/>
              </a:rPr>
              <a:t>TopicPartition</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partitions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TopicPartition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partitions</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consumer.seek</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getOffsetFromDB</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consumer.subscribe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topics</a:t>
            </a:r>
            <a:r>
              <a:rPr lang="it-IT" sz="1400" b="1" dirty="0">
                <a:solidFill>
                  <a:schemeClr val="accent2">
                    <a:lumMod val="75000"/>
                  </a:schemeClr>
                </a:solidFill>
                <a:latin typeface="Consolas" panose="020B0609020204030204" pitchFamily="49" charset="0"/>
              </a:rPr>
              <a:t>, new </a:t>
            </a:r>
            <a:r>
              <a:rPr lang="it-IT" sz="1400" b="1" dirty="0" err="1">
                <a:solidFill>
                  <a:schemeClr val="accent2">
                    <a:lumMod val="75000"/>
                  </a:schemeClr>
                </a:solidFill>
                <a:latin typeface="Consolas" panose="020B0609020204030204" pitchFamily="49" charset="0"/>
              </a:rPr>
              <a:t>SaveOffsetOnRebalance</a:t>
            </a:r>
            <a:r>
              <a:rPr lang="it-IT" sz="1400" b="1" dirty="0">
                <a:solidFill>
                  <a:schemeClr val="accent2">
                    <a:lumMod val="75000"/>
                  </a:schemeClr>
                </a:solidFill>
                <a:latin typeface="Consolas" panose="020B0609020204030204" pitchFamily="49" charset="0"/>
              </a:rPr>
              <a:t>(consumer));</a:t>
            </a:r>
          </a:p>
          <a:p>
            <a:pPr algn="just"/>
            <a:r>
              <a:rPr lang="it-IT" sz="1400" b="1" dirty="0" err="1">
                <a:solidFill>
                  <a:schemeClr val="accent2">
                    <a:lumMod val="75000"/>
                  </a:schemeClr>
                </a:solidFill>
                <a:latin typeface="Consolas" panose="020B0609020204030204" pitchFamily="49" charset="0"/>
              </a:rPr>
              <a:t>consumer.poll</a:t>
            </a:r>
            <a:r>
              <a:rPr lang="it-IT" sz="1400" b="1" dirty="0">
                <a:solidFill>
                  <a:schemeClr val="accent2">
                    <a:lumMod val="75000"/>
                  </a:schemeClr>
                </a:solidFill>
                <a:latin typeface="Consolas" panose="020B0609020204030204" pitchFamily="49" charset="0"/>
              </a:rPr>
              <a:t>(0);</a:t>
            </a:r>
          </a:p>
          <a:p>
            <a:pPr algn="just"/>
            <a:r>
              <a:rPr lang="it-IT" sz="1400" b="1" dirty="0">
                <a:solidFill>
                  <a:schemeClr val="accent2">
                    <a:lumMod val="75000"/>
                  </a:schemeClr>
                </a:solidFill>
                <a:latin typeface="Consolas" panose="020B0609020204030204" pitchFamily="49" charset="0"/>
              </a:rPr>
              <a:t>for (</a:t>
            </a:r>
            <a:r>
              <a:rPr lang="it-IT" sz="1400" b="1" dirty="0" err="1">
                <a:solidFill>
                  <a:schemeClr val="accent2">
                    <a:lumMod val="75000"/>
                  </a:schemeClr>
                </a:solidFill>
                <a:latin typeface="Consolas" panose="020B0609020204030204" pitchFamily="49" charset="0"/>
              </a:rPr>
              <a:t>TopicPartition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consumer.assignment</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consumer.seek</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getOffsetFromDB</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while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ConsumerRecords</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consumer.poll</a:t>
            </a:r>
            <a:r>
              <a:rPr lang="it-IT" sz="1400" b="1" dirty="0">
                <a:solidFill>
                  <a:schemeClr val="accent2">
                    <a:lumMod val="75000"/>
                  </a:schemeClr>
                </a:solidFill>
                <a:latin typeface="Consolas" panose="020B0609020204030204" pitchFamily="49" charset="0"/>
              </a:rPr>
              <a:t>(100);</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ConsumerRecord</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&gt; record: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processRecord</a:t>
            </a:r>
            <a:r>
              <a:rPr lang="it-IT" sz="1400" b="1" dirty="0">
                <a:solidFill>
                  <a:schemeClr val="accent2">
                    <a:lumMod val="75000"/>
                  </a:schemeClr>
                </a:solidFill>
                <a:latin typeface="Consolas" panose="020B0609020204030204" pitchFamily="49" charset="0"/>
              </a:rPr>
              <a:t>(record);</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storeRecordInDB</a:t>
            </a:r>
            <a:r>
              <a:rPr lang="it-IT" sz="1400" b="1" dirty="0">
                <a:solidFill>
                  <a:schemeClr val="accent2">
                    <a:lumMod val="75000"/>
                  </a:schemeClr>
                </a:solidFill>
                <a:latin typeface="Consolas" panose="020B0609020204030204" pitchFamily="49" charset="0"/>
              </a:rPr>
              <a:t>(record);</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storeOffsetInDB</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record.topic</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record.offset</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commitDBTransaction</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19279118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Consuming Records with Specific 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L'idea è che i record e gli offset del database verranno inseriti nel database mentre elaboriamo i record e dobbiamo solo eseguire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delle transazioni quando stiamo per perdere la partizione per assicurarci che queste informazioni siano persistenti.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Abbiamo anche un metodo immaginario per recuperare gli offset dal database e quindi tramite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seek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cerchiamo  tali record quando acquisiamo la proprietà di nuove partizioni.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il consumer è avviato, dopo la sottoscrizione agli argomenti, chiamiamo poll() una volta per assicurarci di unirci a un gruppo di consumer e ottenere partizioni assegnate, quindi cerchiamo immediatamente con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seek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l'offset corretto nelle partizioni a cui siamo assegnati.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seek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aggiorna solo la posizione da cui stiamo consumando, quindi il prossimo poll () prenderà i messaggi giusti.  Se si è verificato un errore in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seek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(ad esempio, l'offset non esiste), l'eccezione verrà generata da poll ().</a:t>
            </a:r>
          </a:p>
        </p:txBody>
      </p:sp>
    </p:spTree>
    <p:extLst>
      <p:ext uri="{BB962C8B-B14F-4D97-AF65-F5344CB8AC3E}">
        <p14:creationId xmlns:p14="http://schemas.microsoft.com/office/powerpoint/2010/main" val="31125471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Consuming Records with Specific Offsets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Vi sono molti modi diversi per implementare la semantica «</a:t>
            </a: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exactly-once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memorizzando offset e dati in uno store esterno, ma tutti avranno bisogno di utilizzare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ConsumerRebalance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Listener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seek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assicurarsi che gli offset siano memorizzati in tempo e che il consumer cominci a leggere i messaggi dalla posizione corretta.</a:t>
            </a:r>
          </a:p>
        </p:txBody>
      </p:sp>
    </p:spTree>
    <p:extLst>
      <p:ext uri="{BB962C8B-B14F-4D97-AF65-F5344CB8AC3E}">
        <p14:creationId xmlns:p14="http://schemas.microsoft.com/office/powerpoint/2010/main" val="39965384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Ma come </a:t>
            </a:r>
            <a:r>
              <a:rPr lang="en-GB" dirty="0" err="1"/>
              <a:t>possiamo</a:t>
            </a:r>
            <a:r>
              <a:rPr lang="en-GB" dirty="0"/>
              <a:t> </a:t>
            </a:r>
            <a:r>
              <a:rPr lang="en-GB" dirty="0" err="1"/>
              <a:t>uscire</a:t>
            </a:r>
            <a:r>
              <a:rPr lang="en-GB" dirty="0"/>
              <a: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decididiamo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uscire dal ciclo di polling, avremo bisogno di un altro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chiamare con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sumer.wakeup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Se stiamo eseguendo il ciclo consumer nel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principale, possiamo farlo da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ShutdownHook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 noti che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consumer.wakeup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è l'unico metodo consumer che è sicuro chiamare da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diverso.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chiamata 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wakeup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provocherà la chiusura di poll () con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WakeupException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 se è stato chiamato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consumer.wakeup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mentre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non era in attesa di polling; l'eccezione verrà generata alla successiva iterazione quando viene chiamato poll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è necessario gestire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WakeupException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ma prima di uscire dal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necessario chiamare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consumer.close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p>
        </p:txBody>
      </p:sp>
    </p:spTree>
    <p:extLst>
      <p:ext uri="{BB962C8B-B14F-4D97-AF65-F5344CB8AC3E}">
        <p14:creationId xmlns:p14="http://schemas.microsoft.com/office/powerpoint/2010/main" val="19689441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Ma come </a:t>
            </a:r>
            <a:r>
              <a:rPr lang="en-GB" dirty="0" err="1"/>
              <a:t>possiamo</a:t>
            </a:r>
            <a:r>
              <a:rPr lang="en-GB" dirty="0"/>
              <a:t> </a:t>
            </a:r>
            <a:r>
              <a:rPr lang="en-GB" dirty="0" err="1"/>
              <a:t>uscire</a:t>
            </a:r>
            <a:r>
              <a:rPr lang="en-GB" dirty="0"/>
              <a: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chiusura del consumer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committerà</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degli offset (se necessario), e invierà al coordinatore del gruppo un messaggio che il consumer sta lasciando il gruppo.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coordinatore del consumer attiverà immediatamente il riequilibrio e non sarà necessario attendere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della sessione prima che le partizioni del consumer che si sta chiudendo vengano assegnate a un altro consumer del gruppo.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Ecco come apparirà il codice di uscita se il consumer è in esecuzione nel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principale dell'applicazione.</a:t>
            </a:r>
          </a:p>
        </p:txBody>
      </p:sp>
    </p:spTree>
    <p:extLst>
      <p:ext uri="{BB962C8B-B14F-4D97-AF65-F5344CB8AC3E}">
        <p14:creationId xmlns:p14="http://schemas.microsoft.com/office/powerpoint/2010/main" val="34976015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Ma come </a:t>
            </a:r>
            <a:r>
              <a:rPr lang="en-GB" dirty="0" err="1"/>
              <a:t>possiamo</a:t>
            </a:r>
            <a:r>
              <a:rPr lang="en-GB" dirty="0"/>
              <a:t> </a:t>
            </a:r>
            <a:r>
              <a:rPr lang="en-GB" dirty="0" err="1"/>
              <a:t>uscire</a:t>
            </a:r>
            <a:r>
              <a:rPr lang="en-GB" dirty="0"/>
              <a: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algn="just"/>
            <a:r>
              <a:rPr lang="it-IT" sz="1400" b="1" dirty="0" err="1">
                <a:solidFill>
                  <a:schemeClr val="accent2">
                    <a:lumMod val="75000"/>
                  </a:schemeClr>
                </a:solidFill>
                <a:latin typeface="Consolas" panose="020B0609020204030204" pitchFamily="49" charset="0"/>
              </a:rPr>
              <a:t>Runtime.getRuntime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addShutdownHook</a:t>
            </a:r>
            <a:r>
              <a:rPr lang="it-IT" sz="1400" b="1" dirty="0">
                <a:solidFill>
                  <a:schemeClr val="accent2">
                    <a:lumMod val="75000"/>
                  </a:schemeClr>
                </a:solidFill>
                <a:latin typeface="Consolas" panose="020B0609020204030204" pitchFamily="49" charset="0"/>
              </a:rPr>
              <a:t>(new </a:t>
            </a:r>
            <a:r>
              <a:rPr lang="it-IT" sz="1400" b="1" dirty="0" err="1">
                <a:solidFill>
                  <a:schemeClr val="accent2">
                    <a:lumMod val="75000"/>
                  </a:schemeClr>
                </a:solidFill>
                <a:latin typeface="Consolas" panose="020B0609020204030204" pitchFamily="49" charset="0"/>
              </a:rPr>
              <a:t>Thread</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void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run</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System.out.println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Starting</a:t>
            </a:r>
            <a:r>
              <a:rPr lang="it-IT" sz="1400" b="1" dirty="0">
                <a:solidFill>
                  <a:schemeClr val="accent2">
                    <a:lumMod val="75000"/>
                  </a:schemeClr>
                </a:solidFill>
                <a:latin typeface="Consolas" panose="020B0609020204030204" pitchFamily="49" charset="0"/>
              </a:rPr>
              <a:t> exit...");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consumer.wakeup</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try</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mainThread.join</a:t>
            </a:r>
            <a:r>
              <a:rPr lang="it-IT" sz="1400" b="1" dirty="0">
                <a:solidFill>
                  <a:schemeClr val="accent2">
                    <a:lumMod val="75000"/>
                  </a:schemeClr>
                </a:solidFill>
                <a:latin typeface="Consolas" panose="020B0609020204030204" pitchFamily="49" charset="0"/>
              </a:rPr>
              <a:t>(); } catch (</a:t>
            </a:r>
            <a:r>
              <a:rPr lang="it-IT" sz="1400" b="1" dirty="0" err="1">
                <a:solidFill>
                  <a:schemeClr val="accent2">
                    <a:lumMod val="75000"/>
                  </a:schemeClr>
                </a:solidFill>
                <a:latin typeface="Consolas" panose="020B0609020204030204" pitchFamily="49" charset="0"/>
              </a:rPr>
              <a:t>InterruptedException</a:t>
            </a:r>
            <a:r>
              <a:rPr lang="it-IT" sz="1400" b="1" dirty="0">
                <a:solidFill>
                  <a:schemeClr val="accent2">
                    <a:lumMod val="75000"/>
                  </a:schemeClr>
                </a:solidFill>
                <a:latin typeface="Consolas" panose="020B0609020204030204" pitchFamily="49" charset="0"/>
              </a:rPr>
              <a:t> e) { </a:t>
            </a:r>
            <a:r>
              <a:rPr lang="it-IT" sz="1400" b="1" dirty="0" err="1">
                <a:solidFill>
                  <a:schemeClr val="accent2">
                    <a:lumMod val="75000"/>
                  </a:schemeClr>
                </a:solidFill>
                <a:latin typeface="Consolas" panose="020B0609020204030204" pitchFamily="49" charset="0"/>
              </a:rPr>
              <a:t>e.printStackTrace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p>
          <a:p>
            <a:pPr algn="just"/>
            <a:r>
              <a:rPr lang="it-IT" sz="1400" b="1" dirty="0" err="1">
                <a:solidFill>
                  <a:schemeClr val="accent2">
                    <a:lumMod val="75000"/>
                  </a:schemeClr>
                </a:solidFill>
                <a:latin typeface="Consolas" panose="020B0609020204030204" pitchFamily="49" charset="0"/>
              </a:rPr>
              <a:t>try</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 looping </a:t>
            </a:r>
            <a:r>
              <a:rPr lang="it-IT" sz="1400" b="1" dirty="0" err="1">
                <a:solidFill>
                  <a:schemeClr val="accent2">
                    <a:lumMod val="75000"/>
                  </a:schemeClr>
                </a:solidFill>
                <a:latin typeface="Consolas" panose="020B0609020204030204" pitchFamily="49" charset="0"/>
              </a:rPr>
              <a:t>until</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ctrl</a:t>
            </a:r>
            <a:r>
              <a:rPr lang="it-IT" sz="1400" b="1" dirty="0">
                <a:solidFill>
                  <a:schemeClr val="accent2">
                    <a:lumMod val="75000"/>
                  </a:schemeClr>
                </a:solidFill>
                <a:latin typeface="Consolas" panose="020B0609020204030204" pitchFamily="49" charset="0"/>
              </a:rPr>
              <a:t>-c, the </a:t>
            </a:r>
            <a:r>
              <a:rPr lang="it-IT" sz="1400" b="1" dirty="0" err="1">
                <a:solidFill>
                  <a:schemeClr val="accent2">
                    <a:lumMod val="75000"/>
                  </a:schemeClr>
                </a:solidFill>
                <a:latin typeface="Consolas" panose="020B0609020204030204" pitchFamily="49" charset="0"/>
              </a:rPr>
              <a:t>shutdown</a:t>
            </a:r>
            <a:r>
              <a:rPr lang="it-IT" sz="1400" b="1" dirty="0">
                <a:solidFill>
                  <a:schemeClr val="accent2">
                    <a:lumMod val="75000"/>
                  </a:schemeClr>
                </a:solidFill>
                <a:latin typeface="Consolas" panose="020B0609020204030204" pitchFamily="49" charset="0"/>
              </a:rPr>
              <a:t> hook </a:t>
            </a:r>
            <a:r>
              <a:rPr lang="it-IT" sz="1400" b="1" dirty="0" err="1">
                <a:solidFill>
                  <a:schemeClr val="accent2">
                    <a:lumMod val="75000"/>
                  </a:schemeClr>
                </a:solidFill>
                <a:latin typeface="Consolas" panose="020B0609020204030204" pitchFamily="49" charset="0"/>
              </a:rPr>
              <a:t>will</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cleanup</a:t>
            </a:r>
            <a:r>
              <a:rPr lang="it-IT" sz="1400" b="1" dirty="0">
                <a:solidFill>
                  <a:schemeClr val="accent2">
                    <a:lumMod val="75000"/>
                  </a:schemeClr>
                </a:solidFill>
                <a:latin typeface="Consolas" panose="020B0609020204030204" pitchFamily="49" charset="0"/>
              </a:rPr>
              <a:t> on exit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while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ConsumerRecords</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movingAvg.consumer.poll</a:t>
            </a:r>
            <a:r>
              <a:rPr lang="it-IT" sz="1400" b="1" dirty="0">
                <a:solidFill>
                  <a:schemeClr val="accent2">
                    <a:lumMod val="75000"/>
                  </a:schemeClr>
                </a:solidFill>
                <a:latin typeface="Consolas" panose="020B0609020204030204" pitchFamily="49" charset="0"/>
              </a:rPr>
              <a:t>(1000);</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System.out.println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System.currentTimeMillis</a:t>
            </a:r>
            <a:r>
              <a:rPr lang="it-IT" sz="1400" b="1" dirty="0">
                <a:solidFill>
                  <a:schemeClr val="accent2">
                    <a:lumMod val="75000"/>
                  </a:schemeClr>
                </a:solidFill>
                <a:latin typeface="Consolas" panose="020B0609020204030204" pitchFamily="49" charset="0"/>
              </a:rPr>
              <a:t>() + "-- </a:t>
            </a:r>
            <a:r>
              <a:rPr lang="it-IT" sz="1400" b="1" dirty="0" err="1">
                <a:solidFill>
                  <a:schemeClr val="accent2">
                    <a:lumMod val="75000"/>
                  </a:schemeClr>
                </a:solidFill>
                <a:latin typeface="Consolas" panose="020B0609020204030204" pitchFamily="49" charset="0"/>
              </a:rPr>
              <a:t>waiting</a:t>
            </a:r>
            <a:r>
              <a:rPr lang="it-IT" sz="1400" b="1" dirty="0">
                <a:solidFill>
                  <a:schemeClr val="accent2">
                    <a:lumMod val="75000"/>
                  </a:schemeClr>
                </a:solidFill>
                <a:latin typeface="Consolas" panose="020B0609020204030204" pitchFamily="49" charset="0"/>
              </a:rPr>
              <a:t> for data...");</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ConsumerRecord</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&gt; record: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System.out.printf</a:t>
            </a:r>
            <a:r>
              <a:rPr lang="it-IT" sz="1400" b="1" dirty="0">
                <a:solidFill>
                  <a:schemeClr val="accent2">
                    <a:lumMod val="75000"/>
                  </a:schemeClr>
                </a:solidFill>
                <a:latin typeface="Consolas" panose="020B0609020204030204" pitchFamily="49" charset="0"/>
              </a:rPr>
              <a:t>("offset = %d, key = %s, </a:t>
            </a:r>
            <a:r>
              <a:rPr lang="it-IT" sz="1400" b="1" dirty="0" err="1">
                <a:solidFill>
                  <a:schemeClr val="accent2">
                    <a:lumMod val="75000"/>
                  </a:schemeClr>
                </a:solidFill>
                <a:latin typeface="Consolas" panose="020B0609020204030204" pitchFamily="49" charset="0"/>
              </a:rPr>
              <a:t>value</a:t>
            </a:r>
            <a:r>
              <a:rPr lang="it-IT" sz="1400" b="1" dirty="0">
                <a:solidFill>
                  <a:schemeClr val="accent2">
                    <a:lumMod val="75000"/>
                  </a:schemeClr>
                </a:solidFill>
                <a:latin typeface="Consolas" panose="020B0609020204030204" pitchFamily="49" charset="0"/>
              </a:rPr>
              <a:t> = %s\n",</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record.offset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record.key</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record.value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TopicPartition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tp</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consumer.assignment</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System.out.println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Committing</a:t>
            </a:r>
            <a:r>
              <a:rPr lang="it-IT" sz="1400" b="1" dirty="0">
                <a:solidFill>
                  <a:schemeClr val="accent2">
                    <a:lumMod val="75000"/>
                  </a:schemeClr>
                </a:solidFill>
                <a:latin typeface="Consolas" panose="020B0609020204030204" pitchFamily="49" charset="0"/>
              </a:rPr>
              <a:t> offset </a:t>
            </a:r>
            <a:r>
              <a:rPr lang="it-IT" sz="1400" b="1" dirty="0" err="1">
                <a:solidFill>
                  <a:schemeClr val="accent2">
                    <a:lumMod val="75000"/>
                  </a:schemeClr>
                </a:solidFill>
                <a:latin typeface="Consolas" panose="020B0609020204030204" pitchFamily="49" charset="0"/>
              </a:rPr>
              <a:t>at</a:t>
            </a:r>
            <a:r>
              <a:rPr lang="it-IT" sz="1400" b="1" dirty="0">
                <a:solidFill>
                  <a:schemeClr val="accent2">
                    <a:lumMod val="75000"/>
                  </a:schemeClr>
                </a:solidFill>
                <a:latin typeface="Consolas" panose="020B0609020204030204" pitchFamily="49" charset="0"/>
              </a:rPr>
              <a:t> position:" + </a:t>
            </a:r>
            <a:r>
              <a:rPr lang="it-IT" sz="1400" b="1" dirty="0" err="1">
                <a:solidFill>
                  <a:schemeClr val="accent2">
                    <a:lumMod val="75000"/>
                  </a:schemeClr>
                </a:solidFill>
                <a:latin typeface="Consolas" panose="020B0609020204030204" pitchFamily="49" charset="0"/>
              </a:rPr>
              <a:t>consumer.position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tp</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movingAvg.consumer.commitSync</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catch (</a:t>
            </a:r>
            <a:r>
              <a:rPr lang="it-IT" sz="1400" b="1" dirty="0" err="1">
                <a:solidFill>
                  <a:schemeClr val="accent2">
                    <a:lumMod val="75000"/>
                  </a:schemeClr>
                </a:solidFill>
                <a:latin typeface="Consolas" panose="020B0609020204030204" pitchFamily="49" charset="0"/>
              </a:rPr>
              <a:t>WakeupException</a:t>
            </a:r>
            <a:r>
              <a:rPr lang="it-IT" sz="1400" b="1" dirty="0">
                <a:solidFill>
                  <a:schemeClr val="accent2">
                    <a:lumMod val="75000"/>
                  </a:schemeClr>
                </a:solidFill>
                <a:latin typeface="Consolas" panose="020B0609020204030204" pitchFamily="49" charset="0"/>
              </a:rPr>
              <a:t> e) { // </a:t>
            </a:r>
            <a:r>
              <a:rPr lang="it-IT" sz="1400" b="1" dirty="0" err="1">
                <a:solidFill>
                  <a:schemeClr val="accent2">
                    <a:lumMod val="75000"/>
                  </a:schemeClr>
                </a:solidFill>
                <a:latin typeface="Consolas" panose="020B0609020204030204" pitchFamily="49" charset="0"/>
              </a:rPr>
              <a:t>ignore</a:t>
            </a:r>
            <a:r>
              <a:rPr lang="it-IT" sz="1400" b="1" dirty="0">
                <a:solidFill>
                  <a:schemeClr val="accent2">
                    <a:lumMod val="75000"/>
                  </a:schemeClr>
                </a:solidFill>
                <a:latin typeface="Consolas" panose="020B0609020204030204" pitchFamily="49" charset="0"/>
              </a:rPr>
              <a:t> for </a:t>
            </a:r>
            <a:r>
              <a:rPr lang="it-IT" sz="1400" b="1" dirty="0" err="1">
                <a:solidFill>
                  <a:schemeClr val="accent2">
                    <a:lumMod val="75000"/>
                  </a:schemeClr>
                </a:solidFill>
                <a:latin typeface="Consolas" panose="020B0609020204030204" pitchFamily="49" charset="0"/>
              </a:rPr>
              <a:t>shutdown</a:t>
            </a:r>
            <a:endParaRPr lang="it-IT" sz="1400" b="1" dirty="0">
              <a:solidFill>
                <a:schemeClr val="accent2">
                  <a:lumMod val="75000"/>
                </a:schemeClr>
              </a:solidFill>
              <a:latin typeface="Consolas" panose="020B0609020204030204" pitchFamily="49" charset="0"/>
            </a:endParaRPr>
          </a:p>
          <a:p>
            <a:pPr algn="just"/>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finally</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consumer.close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System.out.println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Closed</a:t>
            </a:r>
            <a:r>
              <a:rPr lang="it-IT" sz="1400" b="1" dirty="0">
                <a:solidFill>
                  <a:schemeClr val="accent2">
                    <a:lumMod val="75000"/>
                  </a:schemeClr>
                </a:solidFill>
                <a:latin typeface="Consolas" panose="020B0609020204030204" pitchFamily="49" charset="0"/>
              </a:rPr>
              <a:t> consumer and </a:t>
            </a:r>
            <a:r>
              <a:rPr lang="it-IT" sz="1400" b="1" dirty="0" err="1">
                <a:solidFill>
                  <a:schemeClr val="accent2">
                    <a:lumMod val="75000"/>
                  </a:schemeClr>
                </a:solidFill>
                <a:latin typeface="Consolas" panose="020B0609020204030204" pitchFamily="49" charset="0"/>
              </a:rPr>
              <a:t>we</a:t>
            </a:r>
            <a:r>
              <a:rPr lang="it-IT" sz="1400" b="1" dirty="0">
                <a:solidFill>
                  <a:schemeClr val="accent2">
                    <a:lumMod val="75000"/>
                  </a:schemeClr>
                </a:solidFill>
                <a:latin typeface="Consolas" panose="020B0609020204030204" pitchFamily="49" charset="0"/>
              </a:rPr>
              <a:t> are </a:t>
            </a:r>
            <a:r>
              <a:rPr lang="it-IT" sz="1400" b="1" dirty="0" err="1">
                <a:solidFill>
                  <a:schemeClr val="accent2">
                    <a:lumMod val="75000"/>
                  </a:schemeClr>
                </a:solidFill>
                <a:latin typeface="Consolas" panose="020B0609020204030204" pitchFamily="49" charset="0"/>
              </a:rPr>
              <a:t>done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10296171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Commits</a:t>
            </a:r>
            <a:r>
              <a:rPr lang="it-IT" dirty="0"/>
              <a:t> e </a:t>
            </a:r>
            <a:r>
              <a:rPr lang="it-IT" dirty="0" err="1"/>
              <a:t>Offsets</a:t>
            </a:r>
            <a:r>
              <a:rPr lang="it-IT" dirty="0"/>
              <a:t> – </a:t>
            </a:r>
            <a:r>
              <a:rPr lang="en-GB" dirty="0"/>
              <a:t>Ma come </a:t>
            </a:r>
            <a:r>
              <a:rPr lang="en-GB" dirty="0" err="1"/>
              <a:t>possiamo</a:t>
            </a:r>
            <a:r>
              <a:rPr lang="en-GB" dirty="0"/>
              <a:t> </a:t>
            </a:r>
            <a:r>
              <a:rPr lang="en-GB" dirty="0" err="1"/>
              <a:t>uscire</a:t>
            </a:r>
            <a:r>
              <a:rPr lang="en-GB" dirty="0"/>
              <a:t>?</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0" y="634478"/>
            <a:ext cx="11985953"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ShutdownHook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viene eseguito in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separato, quindi l'unica azione sicura che possiamo intraprendere è chiamare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wakeup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uscire dal ciclo di polling.</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altro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chiama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wakeup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provocherà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WakeupException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 consigliabile catturare l'eccezione per assicurare che la tua applicazione non venga chiusa in modo imprevisto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Prima di uscire dal consumer, assicurati di chiuderlo in modo pulito.</a:t>
            </a:r>
          </a:p>
        </p:txBody>
      </p:sp>
    </p:spTree>
    <p:extLst>
      <p:ext uri="{BB962C8B-B14F-4D97-AF65-F5344CB8AC3E}">
        <p14:creationId xmlns:p14="http://schemas.microsoft.com/office/powerpoint/2010/main" val="1553344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10406</TotalTime>
  <Words>12191</Words>
  <Application>Microsoft Office PowerPoint</Application>
  <PresentationFormat>Widescreen</PresentationFormat>
  <Paragraphs>1136</Paragraphs>
  <Slides>116</Slides>
  <Notes>107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116</vt:i4>
      </vt:variant>
    </vt:vector>
  </HeadingPairs>
  <TitlesOfParts>
    <vt:vector size="122" baseType="lpstr">
      <vt:lpstr>Arial</vt:lpstr>
      <vt:lpstr>Calibri</vt:lpstr>
      <vt:lpstr>Calibri Light</vt:lpstr>
      <vt:lpstr>Consolas</vt:lpstr>
      <vt:lpstr>Lucida Sans</vt:lpstr>
      <vt:lpstr>Office Theme</vt:lpstr>
      <vt:lpstr>PowerPoint Presentation</vt:lpstr>
      <vt:lpstr>PowerPoint Presentation</vt:lpstr>
      <vt:lpstr>Consumers</vt:lpstr>
      <vt:lpstr>Kafka Consumer Concepts - Consumers e Consumer Groups</vt:lpstr>
      <vt:lpstr>Kafka Consumer Concepts - Consumers e Consumer Groups</vt:lpstr>
      <vt:lpstr>Kafka Consumer Concepts - Consumers e Consumer Groups</vt:lpstr>
      <vt:lpstr>Kafka Consumer Concepts - Consumers e Consumer Groups</vt:lpstr>
      <vt:lpstr>Kafka Consumer Concepts - Consumers e Consumer Groups</vt:lpstr>
      <vt:lpstr>Kafka Consumer Concepts - Consumers e Consumer Groups</vt:lpstr>
      <vt:lpstr>Kafka Consumer Concepts - Consumers e Consumer Groups</vt:lpstr>
      <vt:lpstr>Kafka Consumer Concepts - Consumers e Consumer Groups</vt:lpstr>
      <vt:lpstr>Kafka Consumer Concepts - Consumers e Consumer Groups</vt:lpstr>
      <vt:lpstr>Kafka Consumer Concepts - Consumers e Consumer Groups</vt:lpstr>
      <vt:lpstr>Kafka Consumer Concepts - Consumers e Consumer Groups</vt:lpstr>
      <vt:lpstr>Kafka Consumer Concepts - Consumers e Consumer Groups</vt:lpstr>
      <vt:lpstr>Kafka Consumer Concepts - Consumer Groups and Partition Rebalance</vt:lpstr>
      <vt:lpstr>Kafka Consumer Concepts - Consumer Groups and Partition Rebalance</vt:lpstr>
      <vt:lpstr>Kafka Consumer Concepts - Consumer Groups and Partition Rebalance</vt:lpstr>
      <vt:lpstr>Kafka Consumer Concepts - Consumer Groups and Partition Rebalance</vt:lpstr>
      <vt:lpstr>Modifiche al comportamento del «ping» nelle recenti versioni di Kafka</vt:lpstr>
      <vt:lpstr>Modifiche al comportamento del «ping» nelle recenti versioni di Kafka</vt:lpstr>
      <vt:lpstr>Come funziona il processo di assegnazione delle partizioni ai broker?</vt:lpstr>
      <vt:lpstr>Come funziona il processo di assegnazione delle partizioni ai broker?</vt:lpstr>
      <vt:lpstr>PowerPoint Presentation</vt:lpstr>
      <vt:lpstr>Creare Kafka Consumers</vt:lpstr>
      <vt:lpstr>Creare Kafka Consumers</vt:lpstr>
      <vt:lpstr>Creare Kafka Consumers</vt:lpstr>
      <vt:lpstr>Creare Kafka Consumers</vt:lpstr>
      <vt:lpstr>Creare Kafka Consumers</vt:lpstr>
      <vt:lpstr>PowerPoint Presentation</vt:lpstr>
      <vt:lpstr>Iscrizione agli argomenti</vt:lpstr>
      <vt:lpstr>Iscrizione agli argomenti</vt:lpstr>
      <vt:lpstr>PowerPoint Presentation</vt:lpstr>
      <vt:lpstr>Il «Poll Loop»</vt:lpstr>
      <vt:lpstr>Il «Poll Loop»</vt:lpstr>
      <vt:lpstr>Il «Poll Loop»</vt:lpstr>
      <vt:lpstr>Il «Poll Loop»</vt:lpstr>
      <vt:lpstr>Il «Poll Loop»</vt:lpstr>
      <vt:lpstr>Il «Poll Loop»</vt:lpstr>
      <vt:lpstr>Il «Poll Loop» - Thread Safety</vt:lpstr>
      <vt:lpstr>Il «Poll Loop» - Thread Safety</vt:lpstr>
      <vt:lpstr>PowerPoint Presentation</vt:lpstr>
      <vt:lpstr>Configurazione Consumer</vt:lpstr>
      <vt:lpstr>Configurazione Consumer: fetch.min.bytes</vt:lpstr>
      <vt:lpstr>Configurazione Consumer: fetch.max.wait.ms</vt:lpstr>
      <vt:lpstr>Configurazione Consumer: max.partition.fetch.bytes</vt:lpstr>
      <vt:lpstr>Configurazione Consumer: max.partition.fetch.bytes</vt:lpstr>
      <vt:lpstr>Configurazione Consumer: session.timeout.ms</vt:lpstr>
      <vt:lpstr>Configurazione Consumer: session.timeout.ms</vt:lpstr>
      <vt:lpstr>Configurazione Consumer: auto.offset.reset</vt:lpstr>
      <vt:lpstr>Configurazione Consumer: enable.auto.commit</vt:lpstr>
      <vt:lpstr>Configurazione Consumer: partition.assignment.strategy</vt:lpstr>
      <vt:lpstr>Configurazione Consumer: partition.assignment.strategy  Range</vt:lpstr>
      <vt:lpstr>Configurazione Consumer: partition.assignment.strategy  RoundRobin</vt:lpstr>
      <vt:lpstr>Configurazione Consumer: partition.assignment.strategy</vt:lpstr>
      <vt:lpstr>Configurazione Consumer: client.id</vt:lpstr>
      <vt:lpstr>Configurazione Consumer: max.poll.records</vt:lpstr>
      <vt:lpstr>Configurazione Consumer: receive.buffer.bytes e send.buffer.bytes</vt:lpstr>
      <vt:lpstr>PowerPoint Presentation</vt:lpstr>
      <vt:lpstr>Commits e Offsets</vt:lpstr>
      <vt:lpstr>Commits e Offsets</vt:lpstr>
      <vt:lpstr>Commits e Offsets</vt:lpstr>
      <vt:lpstr>Commits e Offsets</vt:lpstr>
      <vt:lpstr>Commits e Offsets</vt:lpstr>
      <vt:lpstr>Commits e Offsets - Automatic Commit</vt:lpstr>
      <vt:lpstr>Commits e Offsets - Automatic Commit</vt:lpstr>
      <vt:lpstr>Commits e Offsets - Automatic Commit</vt:lpstr>
      <vt:lpstr>Commits e Offsets - Commit Current Offset</vt:lpstr>
      <vt:lpstr>Commits e Offsets - Commit Current Offset</vt:lpstr>
      <vt:lpstr>Commits e Offsets - Commit Current Offset</vt:lpstr>
      <vt:lpstr>Commits e Offsets - Commit Current Offset</vt:lpstr>
      <vt:lpstr>Commits e Offsets - Commit Current Offset</vt:lpstr>
      <vt:lpstr>Commits e Offsets - Asynchronous Commit</vt:lpstr>
      <vt:lpstr>Commits e Offsets - Asynchronous Commit</vt:lpstr>
      <vt:lpstr>Commits e Offsets - Asynchronous Commit</vt:lpstr>
      <vt:lpstr>Commits e Offsets - Asynchronous Commit</vt:lpstr>
      <vt:lpstr>Commits e Offsets - Asynchronous Commit</vt:lpstr>
      <vt:lpstr>Commits e Offsets – Combinazione Synchronous e Asynchronous Commits</vt:lpstr>
      <vt:lpstr>Commits e Offsets – Combinazione Synchronous e Asynchronous Commits</vt:lpstr>
      <vt:lpstr>Commits e Offsets – Commit Specified Offset</vt:lpstr>
      <vt:lpstr>Commits e Offsets – Commit Specified Offset</vt:lpstr>
      <vt:lpstr>Commits e Offsets – Commit Specified Offset</vt:lpstr>
      <vt:lpstr>Commits e Offsets – Commit Specified Offset</vt:lpstr>
      <vt:lpstr>Commits e Offsets – Rebalance Listeners</vt:lpstr>
      <vt:lpstr>Commits e Offsets – Rebalance Listeners</vt:lpstr>
      <vt:lpstr>Commits e Offsets – Rebalance Listeners</vt:lpstr>
      <vt:lpstr>Commits e Offsets – Rebalance Listeners</vt:lpstr>
      <vt:lpstr>Commits e Offsets – Consuming Records with Specific Offsets</vt:lpstr>
      <vt:lpstr>Commits e Offsets – Consuming Records with Specific Offsets</vt:lpstr>
      <vt:lpstr>Commits e Offsets – Consuming Records with Specific Offsets</vt:lpstr>
      <vt:lpstr>Commits e Offsets – Consuming Records with Specific Offsets</vt:lpstr>
      <vt:lpstr>Commits e Offsets – Consuming Records with Specific Offsets</vt:lpstr>
      <vt:lpstr>Commits e Offsets – Consuming Records with Specific Offsets</vt:lpstr>
      <vt:lpstr>Commits e Offsets – Consuming Records with Specific Offsets</vt:lpstr>
      <vt:lpstr>Commits e Offsets – Consuming Records with Specific Offsets</vt:lpstr>
      <vt:lpstr>Commits e Offsets – Ma come possiamo uscire?</vt:lpstr>
      <vt:lpstr>Commits e Offsets – Ma come possiamo uscire?</vt:lpstr>
      <vt:lpstr>Commits e Offsets – Ma come possiamo uscire?</vt:lpstr>
      <vt:lpstr>Commits e Offsets – Ma come possiamo uscire?</vt:lpstr>
      <vt:lpstr>PowerPoint Presentation</vt:lpstr>
      <vt:lpstr>Deserializzazione</vt:lpstr>
      <vt:lpstr>Deserializzazione</vt:lpstr>
      <vt:lpstr>Deserializzazione</vt:lpstr>
      <vt:lpstr>Deserializzazione</vt:lpstr>
      <vt:lpstr>Deserializzazione</vt:lpstr>
      <vt:lpstr>Deserializzazione</vt:lpstr>
      <vt:lpstr>PowerPoint Presentation</vt:lpstr>
      <vt:lpstr>Deserializzazione Avro</vt:lpstr>
      <vt:lpstr>Deserializzazione Avro</vt:lpstr>
      <vt:lpstr>PowerPoint Presentation</vt:lpstr>
      <vt:lpstr>Standalone Consumer</vt:lpstr>
      <vt:lpstr>Standalone Consumer</vt:lpstr>
      <vt:lpstr>Standalone Consumer</vt:lpstr>
      <vt:lpstr>Standalone Consumer</vt:lpstr>
      <vt:lpstr>Standalone Consumer</vt:lpstr>
      <vt:lpstr>Standalone Consumer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dc:creator>
  <cp:lastModifiedBy>Antonio Minelli</cp:lastModifiedBy>
  <cp:revision>637</cp:revision>
  <dcterms:created xsi:type="dcterms:W3CDTF">2018-12-02T17:40:17Z</dcterms:created>
  <dcterms:modified xsi:type="dcterms:W3CDTF">2020-04-16T19:43:48Z</dcterms:modified>
</cp:coreProperties>
</file>