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8" r:id="rId2"/>
    <p:sldId id="308" r:id="rId3"/>
    <p:sldId id="309" r:id="rId4"/>
    <p:sldId id="349" r:id="rId5"/>
    <p:sldId id="354" r:id="rId6"/>
    <p:sldId id="310" r:id="rId7"/>
    <p:sldId id="350" r:id="rId8"/>
    <p:sldId id="351" r:id="rId9"/>
    <p:sldId id="353" r:id="rId10"/>
    <p:sldId id="311" r:id="rId11"/>
    <p:sldId id="312" r:id="rId12"/>
    <p:sldId id="355" r:id="rId13"/>
    <p:sldId id="313" r:id="rId14"/>
    <p:sldId id="314" r:id="rId15"/>
    <p:sldId id="315" r:id="rId16"/>
    <p:sldId id="356" r:id="rId17"/>
    <p:sldId id="316" r:id="rId18"/>
    <p:sldId id="317" r:id="rId19"/>
    <p:sldId id="357" r:id="rId20"/>
    <p:sldId id="359" r:id="rId21"/>
    <p:sldId id="358" r:id="rId22"/>
    <p:sldId id="360" r:id="rId23"/>
    <p:sldId id="318" r:id="rId24"/>
    <p:sldId id="319" r:id="rId25"/>
    <p:sldId id="320" r:id="rId26"/>
    <p:sldId id="321" r:id="rId27"/>
    <p:sldId id="322" r:id="rId28"/>
    <p:sldId id="361" r:id="rId29"/>
    <p:sldId id="323" r:id="rId30"/>
    <p:sldId id="324" r:id="rId31"/>
    <p:sldId id="362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42" r:id="rId41"/>
    <p:sldId id="348" r:id="rId42"/>
    <p:sldId id="364" r:id="rId43"/>
    <p:sldId id="366" r:id="rId44"/>
    <p:sldId id="374" r:id="rId45"/>
    <p:sldId id="376" r:id="rId46"/>
    <p:sldId id="377" r:id="rId47"/>
    <p:sldId id="375" r:id="rId48"/>
    <p:sldId id="365" r:id="rId49"/>
    <p:sldId id="373" r:id="rId50"/>
    <p:sldId id="368" r:id="rId51"/>
    <p:sldId id="367" r:id="rId52"/>
    <p:sldId id="369" r:id="rId53"/>
    <p:sldId id="370" r:id="rId54"/>
    <p:sldId id="371" r:id="rId55"/>
    <p:sldId id="372" r:id="rId56"/>
    <p:sldId id="333" r:id="rId57"/>
    <p:sldId id="335" r:id="rId58"/>
    <p:sldId id="334" r:id="rId59"/>
    <p:sldId id="336" r:id="rId60"/>
    <p:sldId id="337" r:id="rId61"/>
    <p:sldId id="338" r:id="rId62"/>
    <p:sldId id="339" r:id="rId63"/>
    <p:sldId id="340" r:id="rId64"/>
    <p:sldId id="341" r:id="rId65"/>
    <p:sldId id="363" r:id="rId66"/>
    <p:sldId id="343" r:id="rId67"/>
    <p:sldId id="344" r:id="rId68"/>
    <p:sldId id="345" r:id="rId69"/>
    <p:sldId id="346" r:id="rId70"/>
    <p:sldId id="347" r:id="rId71"/>
  </p:sldIdLst>
  <p:sldSz cx="12192000" cy="6858000"/>
  <p:notesSz cx="6858000" cy="9144000"/>
  <p:embeddedFontLst>
    <p:embeddedFont>
      <p:font typeface="Poppins" panose="00000500000000000000" pitchFamily="2" charset="0"/>
      <p:regular r:id="rId74"/>
      <p:bold r:id="rId75"/>
      <p:italic r:id="rId76"/>
      <p:boldItalic r:id="rId77"/>
    </p:embeddedFont>
    <p:embeddedFont>
      <p:font typeface="Poppins SemiBold" panose="00000700000000000000" pitchFamily="2" charset="0"/>
      <p:bold r:id="rId78"/>
      <p:boldItalic r:id="rId7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afka Logo" id="{ACFF8FC7-F21E-4F05-813F-EE307422511D}">
          <p14:sldIdLst>
            <p14:sldId id="258"/>
            <p14:sldId id="308"/>
            <p14:sldId id="309"/>
            <p14:sldId id="349"/>
            <p14:sldId id="354"/>
            <p14:sldId id="310"/>
            <p14:sldId id="350"/>
            <p14:sldId id="351"/>
            <p14:sldId id="353"/>
            <p14:sldId id="311"/>
            <p14:sldId id="312"/>
            <p14:sldId id="355"/>
            <p14:sldId id="313"/>
            <p14:sldId id="314"/>
            <p14:sldId id="315"/>
            <p14:sldId id="356"/>
            <p14:sldId id="316"/>
            <p14:sldId id="317"/>
            <p14:sldId id="357"/>
            <p14:sldId id="359"/>
            <p14:sldId id="358"/>
            <p14:sldId id="360"/>
            <p14:sldId id="318"/>
            <p14:sldId id="319"/>
            <p14:sldId id="320"/>
            <p14:sldId id="321"/>
            <p14:sldId id="322"/>
            <p14:sldId id="361"/>
            <p14:sldId id="323"/>
            <p14:sldId id="324"/>
            <p14:sldId id="362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42"/>
            <p14:sldId id="348"/>
            <p14:sldId id="364"/>
            <p14:sldId id="366"/>
            <p14:sldId id="374"/>
            <p14:sldId id="376"/>
            <p14:sldId id="377"/>
            <p14:sldId id="375"/>
            <p14:sldId id="365"/>
            <p14:sldId id="373"/>
            <p14:sldId id="368"/>
            <p14:sldId id="367"/>
            <p14:sldId id="369"/>
            <p14:sldId id="370"/>
            <p14:sldId id="371"/>
            <p14:sldId id="37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1"/>
            <p14:sldId id="363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8B1"/>
    <a:srgbClr val="F6B43D"/>
    <a:srgbClr val="F8C76D"/>
    <a:srgbClr val="3E4690"/>
    <a:srgbClr val="4F55A2"/>
    <a:srgbClr val="477294"/>
    <a:srgbClr val="35546D"/>
    <a:srgbClr val="192733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6163" autoAdjust="0"/>
  </p:normalViewPr>
  <p:slideViewPr>
    <p:cSldViewPr snapToGrid="0">
      <p:cViewPr varScale="1">
        <p:scale>
          <a:sx n="159" d="100"/>
          <a:sy n="159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font" Target="fonts/font5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0F5C7-B3AC-FB2B-41C6-E27556E39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C45EB-C9D1-3B4B-FE19-0CE689E771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148AE-9F21-4FF8-9376-49496273CE2A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7B85A-20CE-FE8F-6E43-CB3308A32B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258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CE080-0F70-4E27-808A-B1320CBEF9FF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0F7B0-F994-4BB2-BD8A-8B9CE00EB08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18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Telecomunicazioni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t.wikipedia.org/wiki/Informazione" TargetMode="External"/><Relationship Id="rId4" Type="http://schemas.openxmlformats.org/officeDocument/2006/relationships/hyperlink" Target="https://it.wikipedia.org/wiki/Trasmissione_(telecomunicazioni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Interfaccia_a_riga_di_comando" TargetMode="External"/><Relationship Id="rId3" Type="http://schemas.openxmlformats.org/officeDocument/2006/relationships/hyperlink" Target="https://it.wikipedia.org/wiki/Informatica" TargetMode="External"/><Relationship Id="rId7" Type="http://schemas.openxmlformats.org/officeDocument/2006/relationships/hyperlink" Target="https://it.wikipedia.org/wiki/Dato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Esecuzione_(informatica)" TargetMode="External"/><Relationship Id="rId5" Type="http://schemas.openxmlformats.org/officeDocument/2006/relationships/hyperlink" Target="https://it.wikipedia.org/wiki/Software" TargetMode="External"/><Relationship Id="rId10" Type="http://schemas.openxmlformats.org/officeDocument/2006/relationships/hyperlink" Target="https://it.wikipedia.org/wiki/File_batch" TargetMode="External"/><Relationship Id="rId4" Type="http://schemas.openxmlformats.org/officeDocument/2006/relationships/hyperlink" Target="https://it.wikipedia.org/wiki/Interattivit%C3%A0" TargetMode="External"/><Relationship Id="rId9" Type="http://schemas.openxmlformats.org/officeDocument/2006/relationships/hyperlink" Target="https://it.wikipedia.org/wiki/Script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3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44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34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15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48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986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7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063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55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54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15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043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705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27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43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19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462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553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27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145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4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440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661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01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122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46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94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5970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988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511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elecomunicazioni"/>
              </a:rPr>
              <a:t>telecomunicazioni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 </a:t>
            </a: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broadcasting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(corrispondenti alle espressioni italiane: </a:t>
            </a: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radioaudizione circolare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oppure </a:t>
            </a: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radiodiffusione circolare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si intende la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Trasmissione (telecomunicazioni)"/>
              </a:rPr>
              <a:t>trasmissione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Informazione"/>
              </a:rPr>
              <a:t>informazioni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 un sistema trasmittente ad un insieme di sistemi riceventi non definito a priori.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6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7416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9379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1200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548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799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383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0825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3413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3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72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752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5817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633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990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24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689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0174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3328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664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3251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68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6245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263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4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42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Roundtrip</a:t>
            </a:r>
            <a:r>
              <a:rPr lang="en-GB" dirty="0"/>
              <a:t>: </a:t>
            </a:r>
            <a:r>
              <a:rPr lang="en-GB" dirty="0" err="1"/>
              <a:t>Andata</a:t>
            </a:r>
            <a:r>
              <a:rPr lang="en-GB" dirty="0"/>
              <a:t> e </a:t>
            </a:r>
            <a:r>
              <a:rPr lang="en-GB" dirty="0" err="1"/>
              <a:t>Ritorno</a:t>
            </a:r>
            <a:endParaRPr lang="en-GB" dirty="0"/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formatica"/>
              </a:rPr>
              <a:t>informatica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 termine </a:t>
            </a:r>
            <a:r>
              <a:rPr lang="it-IT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viene utilizzato con significati specifici, tipicamente riferite a uno o più dei seguenti aspetti del </a:t>
            </a:r>
            <a:r>
              <a:rPr lang="it-IT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processing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non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rattività"/>
              </a:rPr>
              <a:t>interattività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dei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Software"/>
              </a:rPr>
              <a:t>programmi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secuzione (informatica)"/>
              </a:rPr>
              <a:t>esecuzione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"accorpata" di più programmi;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l'esecuzione non immediata, ma rimandata nel tempo dei programmi;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modifica di più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ato"/>
              </a:rPr>
              <a:t>dati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contemporaneamente.</a:t>
            </a:r>
          </a:p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L'uso più diffuso del termine è probabilmente quello riferito a un insieme di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nterfaccia a riga di comando"/>
              </a:rPr>
              <a:t>comandi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programmi, tipicamente non interattivi, aggregati per l'esecuzione, come in uno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Script"/>
              </a:rPr>
              <a:t>script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un 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File batch"/>
              </a:rPr>
              <a:t>comando batch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97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70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09DF-1805-42D8-84C0-D01C89A619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764" y="657224"/>
            <a:ext cx="12042709" cy="5676901"/>
          </a:xfrm>
        </p:spPr>
        <p:txBody>
          <a:bodyPr>
            <a:noAutofit/>
          </a:bodyPr>
          <a:lstStyle>
            <a:lvl1pPr marL="0" indent="0" algn="just">
              <a:buNone/>
              <a:defRPr sz="2000" b="0">
                <a:solidFill>
                  <a:srgbClr val="4E58B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A0589-911A-4020-AC0A-1D435D5A5905}"/>
              </a:ext>
            </a:extLst>
          </p:cNvPr>
          <p:cNvSpPr/>
          <p:nvPr userDrawn="1"/>
        </p:nvSpPr>
        <p:spPr>
          <a:xfrm>
            <a:off x="-1" y="0"/>
            <a:ext cx="12192000" cy="457200"/>
          </a:xfrm>
          <a:prstGeom prst="rect">
            <a:avLst/>
          </a:prstGeom>
          <a:gradFill>
            <a:gsLst>
              <a:gs pos="0">
                <a:srgbClr val="4E58B1"/>
              </a:gs>
              <a:gs pos="100000">
                <a:srgbClr val="3E469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8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67D0B-2755-49C4-BA28-31A70D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73" y="63066"/>
            <a:ext cx="11544200" cy="31591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368F56-43D7-407D-B15C-ED19E5C822E6}"/>
              </a:ext>
            </a:extLst>
          </p:cNvPr>
          <p:cNvSpPr/>
          <p:nvPr userDrawn="1"/>
        </p:nvSpPr>
        <p:spPr>
          <a:xfrm>
            <a:off x="-2" y="6490418"/>
            <a:ext cx="12192000" cy="367581"/>
          </a:xfrm>
          <a:prstGeom prst="rect">
            <a:avLst/>
          </a:prstGeom>
          <a:gradFill>
            <a:gsLst>
              <a:gs pos="100000">
                <a:srgbClr val="3E4690"/>
              </a:gs>
              <a:gs pos="0">
                <a:srgbClr val="4E58B1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Copyright Antonio Minelli – Tutti i diritti Riservati</a:t>
            </a:r>
            <a:endParaRPr lang="en-GB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5958F8C-AF08-E177-257A-C8F539114B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1" y="2420584"/>
            <a:ext cx="7704306" cy="1674543"/>
          </a:xfrm>
          <a:prstGeom prst="rect">
            <a:avLst/>
          </a:prstGeom>
        </p:spPr>
      </p:pic>
      <p:pic>
        <p:nvPicPr>
          <p:cNvPr id="8" name="Immagine 7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AD0D9F3E-ED53-6A08-D953-33CFFCC07D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7" y="63066"/>
            <a:ext cx="315912" cy="3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ECC2A-0440-2E34-E401-4EE01B0E0B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764" y="657224"/>
            <a:ext cx="12042709" cy="5676901"/>
          </a:xfrm>
        </p:spPr>
        <p:txBody>
          <a:bodyPr>
            <a:noAutofit/>
          </a:bodyPr>
          <a:lstStyle>
            <a:lvl1pPr marL="0" indent="0" algn="just">
              <a:buNone/>
              <a:defRPr sz="2000" b="0">
                <a:solidFill>
                  <a:srgbClr val="4E58B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EDB48-6EA1-A931-5AFD-B1404D50916E}"/>
              </a:ext>
            </a:extLst>
          </p:cNvPr>
          <p:cNvSpPr/>
          <p:nvPr userDrawn="1"/>
        </p:nvSpPr>
        <p:spPr>
          <a:xfrm>
            <a:off x="-1" y="0"/>
            <a:ext cx="12192000" cy="457200"/>
          </a:xfrm>
          <a:prstGeom prst="rect">
            <a:avLst/>
          </a:prstGeom>
          <a:gradFill>
            <a:gsLst>
              <a:gs pos="0">
                <a:srgbClr val="4E58B1"/>
              </a:gs>
              <a:gs pos="100000">
                <a:srgbClr val="3E469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8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C3E99F-EF2A-684E-C87E-7275F269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73" y="63066"/>
            <a:ext cx="11544200" cy="31591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460D4-072D-4CED-5AC0-E43C6BA5E57A}"/>
              </a:ext>
            </a:extLst>
          </p:cNvPr>
          <p:cNvSpPr/>
          <p:nvPr userDrawn="1"/>
        </p:nvSpPr>
        <p:spPr>
          <a:xfrm>
            <a:off x="-2" y="6490418"/>
            <a:ext cx="12192000" cy="367581"/>
          </a:xfrm>
          <a:prstGeom prst="rect">
            <a:avLst/>
          </a:prstGeom>
          <a:gradFill>
            <a:gsLst>
              <a:gs pos="100000">
                <a:srgbClr val="3E4690"/>
              </a:gs>
              <a:gs pos="0">
                <a:srgbClr val="4E58B1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Copyright Antonio Minelli – Tutti i diritti Riservati</a:t>
            </a:r>
            <a:endParaRPr lang="en-GB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A9B9C74-AD36-8CE3-147C-BFA9ACCE74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1" y="2420584"/>
            <a:ext cx="7704306" cy="167454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4FA7155-5D21-294D-EA50-1252B1DF94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" y="75699"/>
            <a:ext cx="410012" cy="3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100000">
              <a:srgbClr val="3E4690"/>
            </a:gs>
            <a:gs pos="0">
              <a:srgbClr val="4E58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0842-28D2-FFA0-660F-D5F21149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27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318CC-CCB0-497C-817A-DA6A8270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D001-70F6-46BF-9CFB-DF6DBAE4538A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F6CFD-5B12-4275-976E-F198D2C8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F8F1-997C-426D-9882-B0A20F41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593-399A-43EC-9168-2A87B1E1D5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7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FB87-0FC2-4186-A26D-7B0E0EC0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EC3B-1DC9-4184-8BEA-5B26EC68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BB7B-181F-4141-A3B0-B437FC9B5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7DC6D001-70F6-46BF-9CFB-DF6DBAE4538A}" type="datetimeFigureOut">
              <a:rPr lang="en-GB" smtClean="0"/>
              <a:pPr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8B3A-A916-4285-815C-AFA93B05A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F9C2-6F3D-41EB-A309-B189092D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12CD0593-399A-43EC-9168-2A87B1E1D5B9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3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Carattere, Elementi grafici, logo, testo&#10;&#10;Descrizione generata automaticamente">
            <a:extLst>
              <a:ext uri="{FF2B5EF4-FFF2-40B4-BE49-F238E27FC236}">
                <a16:creationId xmlns:a16="http://schemas.microsoft.com/office/drawing/2014/main" id="{A09FA55D-6E74-605B-375F-A7647A04A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92" y="1246914"/>
            <a:ext cx="7753016" cy="43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Le chiavi vengono utilizzate quando i messaggi devono essere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scritti su partizioni in modo più controllato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 schema più semplice è generare un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hash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coerente della chiave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quindi concatenare il numero di partizione per quel messaggio con il risultato del modulo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hash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 il numero totale di partizioni nell'argomento.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Ciò assicura che i messaggi con la stessa chiave vengano sempre scritti nella stessa partizione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9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Batches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 efficienza, i messaggi vengono scritti in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modalità batch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batch è solo una raccolta di messaggi, tutti prodotti nello stesso argomento e medesima partizione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singolo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roundtrip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attraverso la rete per ciascun messaggio comporterebbe un sovraccarico eccessivo;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l’uso del batch lo riduce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Naturalmente si tratta di un compromesso tra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latenza e velocità effettiva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 più grandi sono i batch, più messaggi possono essere gestiti per unità di tempo, ma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più tempo impiega un singolo messaggio a propagarsi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Anche i batch sono generalmente compressi, fornendo un trasferimento e una memorizzazione dei dati più efficienti a scapito della potenza di elaborazione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16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16407-1810-4467-903F-FCFE09AA8099}"/>
              </a:ext>
            </a:extLst>
          </p:cNvPr>
          <p:cNvSpPr txBox="1"/>
          <p:nvPr/>
        </p:nvSpPr>
        <p:spPr>
          <a:xfrm>
            <a:off x="0" y="5598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UNIT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0" y="29795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Message </a:t>
            </a:r>
            <a:r>
              <a:rPr lang="it-IT" sz="3600" dirty="0" err="1">
                <a:solidFill>
                  <a:schemeClr val="bg1"/>
                </a:solidFill>
              </a:rPr>
              <a:t>Schemas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3ACE620-9065-67D9-114E-6AEC6056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3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Schemas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Poiché i messaggi sono solo array di byte per Kafka,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 consiglia di imporre una struttura aggiuntiva o uno </a:t>
            </a:r>
            <a:r>
              <a:rPr lang="it-IT" sz="2400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schema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al contenuto del messaggio in modo che possa essere facilmente compreso.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Esistono molte opzioni disponibili per lo schema dei messaggi, a seconda delle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esigenze individuali delle applicazioni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coinvolte.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Schemi come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JSON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Javascript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Object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Notation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XML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Extensible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Markup Language), sono facili da usare e leggibili per l’uomo ma mancano di funzionalità come la gestione affidabile dei tipi e la compatibilità tra le versioni dello schema.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6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Schemas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0" y="634478"/>
            <a:ext cx="11442749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Molti sviluppatori di Kafka preferiscono l'uso di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Apache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Avro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Avro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è un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framework di serializzazione originariamente sviluppato per </a:t>
            </a:r>
            <a:r>
              <a:rPr lang="it-IT" sz="2400" u="sng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Hadoop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Avro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fornisce: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formato di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serializzazione compatto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schemi </a:t>
            </a:r>
            <a:r>
              <a:rPr lang="it-IT" sz="2400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separati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dai payload dei messaggi che non richiedono la generazione di codice quando cambiano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forte </a:t>
            </a:r>
            <a:r>
              <a:rPr lang="it-IT" sz="2400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tipizzazione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dei dati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evoluzione dello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schema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con compatibilità sia all'indietro che in avanti.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3D3BFE-4A7F-466D-B44C-26A03F225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26" y="5055268"/>
            <a:ext cx="3758730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4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Schemas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formato di dati coerente è importante in Kafka, in quanto consente di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disaccoppiare la scrittura e la lettura dei messaggi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Quando queste attività sono strettamente associate, le applicazioni che si «iscrivono» ai messaggi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devono essere aggiornate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per gestire il nuovo formato di dati, parallelamente al vecchio formato.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Solo così le applicazioni che pubblicano i messaggi possono essere aggiornate per utilizzare il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nuovo formato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Usando schemi ben definiti e memorizzandoli in un repository comune, </a:t>
            </a:r>
            <a:r>
              <a:rPr lang="it-IT" sz="2400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messaggi in Kafka possono essere compresi (da parte dei consumer) senza coordinamento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riducendo al minimo o sforzo implementativo delle applicazioni.</a:t>
            </a:r>
          </a:p>
        </p:txBody>
      </p:sp>
    </p:spTree>
    <p:extLst>
      <p:ext uri="{BB962C8B-B14F-4D97-AF65-F5344CB8AC3E}">
        <p14:creationId xmlns:p14="http://schemas.microsoft.com/office/powerpoint/2010/main" val="426363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16407-1810-4467-903F-FCFE09AA8099}"/>
              </a:ext>
            </a:extLst>
          </p:cNvPr>
          <p:cNvSpPr txBox="1"/>
          <p:nvPr/>
        </p:nvSpPr>
        <p:spPr>
          <a:xfrm>
            <a:off x="0" y="5598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UNIT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0" y="29795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>
                <a:solidFill>
                  <a:schemeClr val="bg1"/>
                </a:solidFill>
              </a:rPr>
              <a:t>Topics</a:t>
            </a:r>
            <a:r>
              <a:rPr lang="it-IT" sz="3600" dirty="0">
                <a:solidFill>
                  <a:schemeClr val="bg1"/>
                </a:solidFill>
              </a:rPr>
              <a:t> And </a:t>
            </a:r>
            <a:r>
              <a:rPr lang="it-IT" sz="3600" dirty="0" err="1">
                <a:solidFill>
                  <a:schemeClr val="bg1"/>
                </a:solidFill>
              </a:rPr>
              <a:t>Partitions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BBA8A9F-CDB5-A46C-6FFA-11C561E8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Topics</a:t>
            </a:r>
            <a:r>
              <a:rPr lang="it-IT" dirty="0"/>
              <a:t> And </a:t>
            </a:r>
            <a:r>
              <a:rPr lang="it-IT" dirty="0" err="1"/>
              <a:t>Partitions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messaggi in Kafka sono classificati in </a:t>
            </a:r>
            <a:r>
              <a:rPr lang="it-IT" sz="2400" b="1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Topic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(argomenti); le analogie più vicine per un argomento sono una tabella di database o una cartella in un filesystem.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Gli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argomenti sono inoltre suddivisi in diverse partizioni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; tornando alla descrizione del «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commit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log»,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una partizione è un singolo registro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messaggi vengono scritti in modalità «</a:t>
            </a:r>
            <a:r>
              <a:rPr lang="it-IT" sz="2800" b="1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append-only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e vengono letti in ordine dall'inizio alla fine (Lista </a:t>
            </a:r>
            <a:r>
              <a:rPr lang="it-IT" sz="2400" b="1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FIFO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argomento ha in genere più partizioni 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non esiste alcuna garanzia di ordinamento temporale dei messaggi in tutto l'argomento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all'interno di una singola partizione.</a:t>
            </a:r>
          </a:p>
        </p:txBody>
      </p:sp>
    </p:spTree>
    <p:extLst>
      <p:ext uri="{BB962C8B-B14F-4D97-AF65-F5344CB8AC3E}">
        <p14:creationId xmlns:p14="http://schemas.microsoft.com/office/powerpoint/2010/main" val="407870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Topics</a:t>
            </a:r>
            <a:r>
              <a:rPr lang="it-IT" dirty="0"/>
              <a:t> and </a:t>
            </a:r>
            <a:r>
              <a:rPr lang="it-IT" dirty="0" err="1"/>
              <a:t>Partitions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figura mostra un argomento con quattro partizioni, con le scritture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aggiunte alla fine di ognuna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Le partizioni sono anche il modo in cui Kafka offre </a:t>
            </a:r>
            <a:r>
              <a:rPr lang="it-IT" sz="2400" b="1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ridondanza e scalabilità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Ogni partizione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può essere ospitata su un server diverso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il che significa che un singolo argomento può essere ridimensionato orizzontalmente su più server per fornire prestazioni ben oltre le capacità di un singolo server.</a:t>
            </a:r>
          </a:p>
        </p:txBody>
      </p:sp>
      <p:pic>
        <p:nvPicPr>
          <p:cNvPr id="5" name="Picture 4" descr="A close up of a black keyboard&#10;&#10;Description automatically generated">
            <a:extLst>
              <a:ext uri="{FF2B5EF4-FFF2-40B4-BE49-F238E27FC236}">
                <a16:creationId xmlns:a16="http://schemas.microsoft.com/office/drawing/2014/main" id="{F5C98D63-62BE-49C2-9DD7-E5FF68DE0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3" y="3100398"/>
            <a:ext cx="8904413" cy="31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Topics</a:t>
            </a:r>
            <a:r>
              <a:rPr lang="it-IT" dirty="0"/>
              <a:t> and </a:t>
            </a:r>
            <a:r>
              <a:rPr lang="it-IT" dirty="0" err="1"/>
              <a:t>Partitions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126870D-035A-4A28-BA23-0A36CD883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846" y="1746295"/>
          <a:ext cx="8990308" cy="336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685360" imgH="3250440" progId="">
                  <p:embed/>
                </p:oleObj>
              </mc:Choice>
              <mc:Fallback>
                <p:oleObj r:id="rId3" imgW="8685360" imgH="325044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126870D-035A-4A28-BA23-0A36CD8839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846" y="1746295"/>
                        <a:ext cx="8990308" cy="3365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42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16407-1810-4467-903F-FCFE09AA8099}"/>
              </a:ext>
            </a:extLst>
          </p:cNvPr>
          <p:cNvSpPr txBox="1"/>
          <p:nvPr/>
        </p:nvSpPr>
        <p:spPr>
          <a:xfrm>
            <a:off x="0" y="5598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UNIT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0" y="29795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Kafka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D9FF34-4902-BE6A-0226-433FC489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55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Topics</a:t>
            </a:r>
            <a:r>
              <a:rPr lang="it-IT" dirty="0"/>
              <a:t> and </a:t>
            </a:r>
            <a:r>
              <a:rPr lang="it-IT" dirty="0" err="1"/>
              <a:t>Partitions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Apache Kafka Partitions, Replicas and Topic - Ramesh Babu. - Medium">
            <a:extLst>
              <a:ext uri="{FF2B5EF4-FFF2-40B4-BE49-F238E27FC236}">
                <a16:creationId xmlns:a16="http://schemas.microsoft.com/office/drawing/2014/main" id="{AF2732FE-0868-4D37-AB3D-6730F5B70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58" y="980465"/>
            <a:ext cx="9644059" cy="475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58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Topics</a:t>
            </a:r>
            <a:r>
              <a:rPr lang="it-IT" dirty="0"/>
              <a:t> and </a:t>
            </a:r>
            <a:r>
              <a:rPr lang="it-IT" dirty="0" err="1"/>
              <a:t>Partitions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Apache Kafka concepts">
            <a:extLst>
              <a:ext uri="{FF2B5EF4-FFF2-40B4-BE49-F238E27FC236}">
                <a16:creationId xmlns:a16="http://schemas.microsoft.com/office/drawing/2014/main" id="{3D5F0EDD-CB2E-4CC8-BBD4-BFF78B61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53" y="760737"/>
            <a:ext cx="7265504" cy="546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73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Topics</a:t>
            </a:r>
            <a:r>
              <a:rPr lang="it-IT" dirty="0"/>
              <a:t> and </a:t>
            </a:r>
            <a:r>
              <a:rPr lang="it-IT" dirty="0" err="1"/>
              <a:t>Partitions</a:t>
            </a:r>
            <a:r>
              <a:rPr lang="it-IT" dirty="0"/>
              <a:t> Cluster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B5FD8F-3E5C-4AB3-8E69-49A57ABD7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7" y="812744"/>
            <a:ext cx="10120635" cy="5257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438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2" y="634478"/>
            <a:ext cx="5876836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Il termine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Stream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(flusso) viene spesso utilizzato quando si discute di dati all'interno di sistemi come Kafka.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Molto spesso, uno stream è considerato un singolo argomento di dati, indipendentemente dal numero di partizioni  ovvero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unico flusso di dati che si sposta dai producer ai consumer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questo scenario si parla di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elaborazione del flusso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ove il contesto di elaborazione dei messaggi (nel nostro caso il sistema Kafka Streams) avviene in real-time.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004BCB6-0382-4EC2-9996-96A318F02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17" y="573959"/>
            <a:ext cx="6462218" cy="28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12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Producers and Consumers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6681905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client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Kafka sono «utenti del sistema» e sono di due tipi: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Producer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Consumer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Esistono anche API client avanzate: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Kafka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Connect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API: per l'integrazione dei dati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Kafka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Streams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API: per l'elaborazione dei flussi.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client avanzati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utilizzano producer e consumer come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elementi costitutivi e forniscono funzionalità di livello superiore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FE203E3-94C8-4FD6-9B66-EDC19E7E8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26" y="594722"/>
            <a:ext cx="5281817" cy="46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33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Producers and Consumers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producer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creano nuovi messaggi; in altri sistemi di Pub/Sub, questi possono essere chiamati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publishers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writers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(editori o scrittori).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generale, vengono prodotti messaggi su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argomenti specifici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 impostazione predefinita, </a:t>
            </a:r>
            <a:r>
              <a:rPr lang="it-IT" sz="2400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al producer non importa in quale partizione viene scritto un messaggio specifico e bilancerà i messaggi su tutte le partizioni di un argomento in modo uniforme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9CBEA5AA-20F8-4DAC-A735-D7330FDF0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80" y="3429000"/>
            <a:ext cx="6658951" cy="30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34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Producers and Consumers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alcuni casi, il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producer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potrebbe indirizzare i messaggi a partizioni specifiche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utilizzando la chiave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del messaggio e un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partitioner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partizionatore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il quale genererà un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hash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della chiave per poi mapparlo su di una partizione specifica.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Questo assicura che tutti i messaggi prodotti con una determinata chiave verranno scritti nella stessa partizione.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Il producer potrebbe anche utilizzare un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partitioner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custom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che segue altre regole aziendali per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mappare i messaggi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sulle partizioni.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7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Producers and Consumers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consumer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leggono i messaggi;  In altri sistemi di Pub/Sub, questi client possono essere chiamati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subscriber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reader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(abbonati o lettori).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Il consumer sottoscrive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uno o più argomenti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 legge i messaggi nell'ordine in cui sono stati prodotti 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tiene traccia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 quali messaggi ha già consumato tramite l'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offset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dei messaggi stessi.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D0B32F8-5406-40B4-A9E1-F41898002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20" y="2750576"/>
            <a:ext cx="5622272" cy="356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64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Producers and Consumers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L’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offset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è un altro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bit di metadati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un valore intero che aumenta continuamente, che Kafka aggiunge a ciascun messaggio man mano che viene prodotto.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Ogni messaggio in una determinata partizione ha un offset univoco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; memorizzando l'offset dell'ultimo messaggio consumato per ogni partizione (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Zookeeper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 in Kafka stesso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),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consumer può essere stoppato e riavviato senza perdere il suo posto ovvero senza perdita di messaggi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56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Producers and Consumers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consumer lavorano come parte di un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gruppo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il cui scopo è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consumare un argomento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Il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gruppo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assicura che </a:t>
            </a:r>
            <a:r>
              <a:rPr lang="it-IT" sz="2400" b="1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ogni partizione venga consumata da un solo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membro.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7BCF900E-0C5E-4B62-9E6C-A39405DDB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30" y="2058921"/>
            <a:ext cx="10122748" cy="43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8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 Kafka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Viene spesso descritto come un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distributed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commit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log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(registro di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commit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distribuito) o più recentemente come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distributing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streaming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platform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(piattaforma di streaming distribuita).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 esempio, un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log di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commit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del filesystem o del database è progettato per fornire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una registrazione duratura di tutte le transazioni in modo che possano essere riprodotte in modo coerente al fine di costruire lo stato di un sistema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8A4EE5-A37E-4C7C-8E93-3D7E5ABD5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99" y="3429000"/>
            <a:ext cx="4171314" cy="3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08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Producers and Consumers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questo modo, i Consumer possono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scalare in orizzontale per consumare argomenti con un gran numero di messaggi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Inoltre, se un singolo Consumer fallisce,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restanti membri del gruppo riequilibreranno le partizioni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che vengono consumate per subentrare al membro mancante.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mappatura di un Consumer su di una partizione viene spesso definita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proprietà della partizione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 parte del Consumer.</a:t>
            </a:r>
          </a:p>
        </p:txBody>
      </p:sp>
    </p:spTree>
    <p:extLst>
      <p:ext uri="{BB962C8B-B14F-4D97-AF65-F5344CB8AC3E}">
        <p14:creationId xmlns:p14="http://schemas.microsoft.com/office/powerpoint/2010/main" val="770482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16407-1810-4467-903F-FCFE09AA8099}"/>
              </a:ext>
            </a:extLst>
          </p:cNvPr>
          <p:cNvSpPr txBox="1"/>
          <p:nvPr/>
        </p:nvSpPr>
        <p:spPr>
          <a:xfrm>
            <a:off x="0" y="5598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UNIT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0" y="29795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Brokers and Clusters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CBE3F7F-0F72-69B7-4185-3E53C764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Brokers and Clusters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singolo server Kafka è chiamato «</a:t>
            </a:r>
            <a:r>
              <a:rPr lang="it-IT" sz="2400" b="1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Broker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Il Broker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riceve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 messaggi dai Producer,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assegna loro gli offset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 li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memorizza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sul disco.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Fornisce inoltre assistenza ai Consumer,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rispondendo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alle richieste di recupero delle partizioni e rispondendo ai messaggi che sono stati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commitatti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su disco.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seconda dell'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hardware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specifico e delle sue caratteristiche prestazionali, un singolo broker può </a:t>
            </a:r>
            <a:r>
              <a:rPr lang="it-IT" sz="2400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gestire facilmente migliaia di partizioni e milioni di messaggi al secondo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218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Replication di partitions in un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E2A09-3425-4014-A722-2F5C2C85B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41" y="634478"/>
            <a:ext cx="9668118" cy="57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56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Brokers and Clusters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Una caratteristica chiave di Kafka è quella della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Retention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(conservazione), ovvero della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persistenza dei messaggi per un certo periodo di tempo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broker Kafka sono configurati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 valori di default per la </a:t>
            </a:r>
            <a:r>
              <a:rPr lang="it-IT" sz="2400" u="sng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retention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degli argomenti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al fine di conservare i messaggi per un certo periodo di tempo (ad es. 7 giorni) o fino a quando l'argomento non raggiunge una certa dimensione in byte (ad es. 1 GB).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Una volta raggiunti questi limiti,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messaggi scadono e vengono eliminati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modo che la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retention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di default garantisca una quantità minima di dati disponibili in qualsiasi momento.</a:t>
            </a:r>
          </a:p>
        </p:txBody>
      </p:sp>
    </p:spTree>
    <p:extLst>
      <p:ext uri="{BB962C8B-B14F-4D97-AF65-F5344CB8AC3E}">
        <p14:creationId xmlns:p14="http://schemas.microsoft.com/office/powerpoint/2010/main" val="178956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Brokers and Clusters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E’ possibile prevedere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 ogni singolo argomento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una propria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configurazione di default per la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retention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in modo che i messaggi vengano archiviati solo finché sono utili in funzione dell’argomento stesso.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 esempio: un argomento di tracciamento potrebbe essere conservato per diversi giorni, mentre le metriche dell'applicazione potrebbero essere conservate solo per alcune 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Gli argomenti possono anche essere configurati come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log compattati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il che significa che Kafka manterrà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solo l'ultimo messaggio prodotto con una chiave specifica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Questo può essere utile per i dati di tipo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changelog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», dove solo l'ultimo aggiornamento è di interesse.</a:t>
            </a:r>
          </a:p>
        </p:txBody>
      </p:sp>
    </p:spTree>
    <p:extLst>
      <p:ext uri="{BB962C8B-B14F-4D97-AF65-F5344CB8AC3E}">
        <p14:creationId xmlns:p14="http://schemas.microsoft.com/office/powerpoint/2010/main" val="345591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 Multipli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ambienti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Enterprise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è vantaggioso disporre di più cluster; alcuni casi sono, ad esempio: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Segregazione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di tipi di dati (letteralmente l'impossibilità per l'utente X di accedere ai dati dell'utente Y quando X≠Y)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Isolamento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per requisiti di sicurezza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Più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datacenter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it-IT" sz="2400" u="sng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disaster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recovery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L’obiettivo è che i messaggi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vengano copiati tra i vari data center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modo tale che le applicazioni possono avere «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sempre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accesso all'attività dell'utente sugli stessi data center.</a:t>
            </a:r>
          </a:p>
        </p:txBody>
      </p:sp>
    </p:spTree>
    <p:extLst>
      <p:ext uri="{BB962C8B-B14F-4D97-AF65-F5344CB8AC3E}">
        <p14:creationId xmlns:p14="http://schemas.microsoft.com/office/powerpoint/2010/main" val="3839791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 Multipli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 esempio: se un utente modifica le informazioni pubbliche nel proprio profilo, tale modifica dovrà essere visibile indipendentemente dal centro dati in cui vengono visualizzati i risultati della ricerca.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 Esempio: i dati di monitoraggio possono essere raccolti da molti siti in un'unica posizione centrale in cui sono ospitati i sistemi di analisi e di allerta.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meccanismi di replica all'interno dei cluster Kafka sono progettati solo per funzionare all'interno di un singolo cluster, non tra più cluster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908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 Multipli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Kafka include uno strumento chiamato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utilizzato per questo scopo.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è semplicemente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consumer e producer Kafka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collegato con una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coda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messaggi vengono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consumati da un cluster Kafka e prodotti per un altro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natura semplice dell'applicazione nasconde la sua forza nel creare sofisticate </a:t>
            </a:r>
            <a:r>
              <a:rPr lang="it-IT" sz="2400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pipeline di dati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956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Mirror Maker – Architettura di Datacenter Multipli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figura mostra un esempio di un'architettura che utilizza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aggregando i messaggi da due cluster locali in un cluster aggregato e quindi copiando quel cluster in altri datacenter.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D4D35B-FA26-4B41-B671-CD7D4F13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10" y="1772760"/>
            <a:ext cx="7000939" cy="47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7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Distributing</a:t>
            </a:r>
            <a:r>
              <a:rPr lang="it-IT" dirty="0"/>
              <a:t> streaming </a:t>
            </a:r>
            <a:r>
              <a:rPr lang="it-IT" dirty="0" err="1"/>
              <a:t>platform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6164955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Allo stesso modo,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dati all'interno di Kafka vengono memorizzati in modo durevole, in ordine e possono essere letti in modo deterministico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dati possono essere distribuiti all'interno del sistema per fornire ulteriori protezioni contro i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failures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e per abbattere i tempi di esecuzione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senza perdite delle prestazioni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1AA22C-B0E1-45DF-815D-2D48D8474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25" y="664295"/>
            <a:ext cx="5689434" cy="53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95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16407-1810-4467-903F-FCFE09AA8099}"/>
              </a:ext>
            </a:extLst>
          </p:cNvPr>
          <p:cNvSpPr txBox="1"/>
          <p:nvPr/>
        </p:nvSpPr>
        <p:spPr>
          <a:xfrm>
            <a:off x="0" y="5598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UNIT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0" y="29795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>
                <a:solidFill>
                  <a:schemeClr val="bg1"/>
                </a:solidFill>
              </a:rPr>
              <a:t>Zookeeper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7B90F63-25F5-21EE-3DE9-72183F6E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79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Kafka &amp; </a:t>
            </a:r>
            <a:r>
              <a:rPr lang="it-IT" dirty="0" err="1"/>
              <a:t>Zookeeper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Apache Kafka utilizza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Zookeeper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per archiviare i metadati relativi al cluster Kafka, nonché i dettagli dei consumer client.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B19A7AB-B6AA-42DC-88D5-8E92E50FB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04" y="1715586"/>
            <a:ext cx="8800000" cy="45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951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Zookeeper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16460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Apache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ZooKeeper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è un progetto software della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Apache Software Foundation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E’ stato pensato col fine di fornire: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servizio di configurazione distribuito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open source,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servizio di sincronizzazione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per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grandi sistemi distribuiti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Era un sotto-progetto di «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Apache </a:t>
            </a:r>
            <a:r>
              <a:rPr lang="it-IT" sz="2400" u="sng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Hadoop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ora diventato indipendente.</a:t>
            </a:r>
          </a:p>
        </p:txBody>
      </p:sp>
      <p:pic>
        <p:nvPicPr>
          <p:cNvPr id="5" name="Picture 4" descr="A person wearing a costume&#10;&#10;Description automatically generated">
            <a:extLst>
              <a:ext uri="{FF2B5EF4-FFF2-40B4-BE49-F238E27FC236}">
                <a16:creationId xmlns:a16="http://schemas.microsoft.com/office/drawing/2014/main" id="{4656B59C-5673-4DDE-82FC-CA3C2CA1F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651" y="3896344"/>
            <a:ext cx="4832883" cy="26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85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Zookeeper</a:t>
            </a:r>
            <a:r>
              <a:rPr lang="it-IT" dirty="0"/>
              <a:t> per i metadati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16460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E’ un servizio centralizzato per mantenere le informazioni di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configurazione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di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naming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fornendo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sincronizzazione distribuita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e la fornitura di servizi di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gruppo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breve è un servizio di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coordinamento ad alto rendimento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per le applicazioni distribuite, come quelli gestiti in un cluster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Hadoop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Permette ai processi distribuiti di coordinarsi attraverso una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struttura dati gerarchica condivisa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simile a un file system ma mantenuta in memoria, garantendo alte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performance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29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16460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icture containing meter&#10;&#10;Description automatically generated">
            <a:extLst>
              <a:ext uri="{FF2B5EF4-FFF2-40B4-BE49-F238E27FC236}">
                <a16:creationId xmlns:a16="http://schemas.microsoft.com/office/drawing/2014/main" id="{2A54BEE6-75F9-4982-BA6B-AB489C711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0" y="1272047"/>
            <a:ext cx="10549682" cy="39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5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16460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sitting, orange, sign, black&#10;&#10;Description automatically generated">
            <a:extLst>
              <a:ext uri="{FF2B5EF4-FFF2-40B4-BE49-F238E27FC236}">
                <a16:creationId xmlns:a16="http://schemas.microsoft.com/office/drawing/2014/main" id="{012FCD79-5AC4-42F2-9C90-994EE6F8B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3" y="1290061"/>
            <a:ext cx="10159973" cy="34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8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16460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BCC8524-205D-4EEF-9A7A-BCB22B3BC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26" y="494399"/>
            <a:ext cx="9381129" cy="57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59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16460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47D41-A7A3-4B82-91A3-8B376FAB6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55" y="629642"/>
            <a:ext cx="6386757" cy="57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39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Zookeeper</a:t>
            </a:r>
            <a:r>
              <a:rPr lang="it-IT" dirty="0"/>
              <a:t> &amp; Kafka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E’ un servizio che utilizza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insieme di server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su cui vengono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replicati i dati mantenuti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all’interno, in modo da fornire </a:t>
            </a:r>
            <a:r>
              <a:rPr lang="it-IT" sz="2400" b="1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high </a:t>
            </a:r>
            <a:r>
              <a:rPr lang="it-IT" sz="2400" b="1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availability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in caso di guasti.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L'architettura di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ZooKeeper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supporta un'alta disponibilità attraverso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servizi ridondanti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client possono così richiedere un ulteriore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ZooKeeper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master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se il primo fallisce nel rispondere.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nodi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di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ZooKeeper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memorizzano i loro dati con uno spazio dei nomi gerarchico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(come già accennato simile a un file system o, più in generale a una struttura dati ad albero).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client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possono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leggere e scrivere dai/ai nodi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 in questa maniera hanno condiviso un servizio di configurazione.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51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Model e </a:t>
            </a:r>
            <a:r>
              <a:rPr lang="it-IT" dirty="0" err="1"/>
              <a:t>Hierarchical</a:t>
            </a:r>
            <a:r>
              <a:rPr lang="it-IT" dirty="0"/>
              <a:t> </a:t>
            </a:r>
            <a:r>
              <a:rPr lang="it-IT" dirty="0" err="1"/>
              <a:t>Namespace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16460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C1381DB-11BF-417C-807F-7A8CEBFBC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26" y="950350"/>
            <a:ext cx="7696955" cy="47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8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16407-1810-4467-903F-FCFE09AA8099}"/>
              </a:ext>
            </a:extLst>
          </p:cNvPr>
          <p:cNvSpPr txBox="1"/>
          <p:nvPr/>
        </p:nvSpPr>
        <p:spPr>
          <a:xfrm>
            <a:off x="0" y="5598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UNIT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0" y="29795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Kafka Message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38EDAF6-A996-943D-3E56-804BE173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307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Offre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E’ uno strumento per la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gestione del cluster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che offre le seguenti garanzie di funzionamento: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Consistenza sequenziale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con gli aggiornamenti inviati da un client applicati nell’ordine in cui sono mandati;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Atomicità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 gli aggiornamenti vanno a buon fine interamente oppure non sono affatto applicati;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client ottiene sempre la stessa vista del servizio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indipendentemente dal server a cui si connette;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Affidabilità</a:t>
            </a: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7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Zookeeper</a:t>
            </a:r>
            <a:r>
              <a:rPr lang="it-IT" dirty="0"/>
              <a:t> &amp; Kafka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Fornisce un’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infrastruttura centralizzata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 una serie di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servizi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che consentono la sincronizzazione di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oggetti comuni nel cluster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Tali oggetti comuni sono, per esempio, le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configurazioni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che devono essere presenti su tutti i nodi e che devono rimanere sincronizzate.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b="1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Apache </a:t>
            </a:r>
            <a:r>
              <a:rPr lang="it-IT" sz="2400" b="1" u="sng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ZooKeeper</a:t>
            </a:r>
            <a:r>
              <a:rPr lang="it-IT" sz="2400" b="1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per quanto concerne l’utilizzo in un ecosistema Kafka, gestisce lo stato dei cluster Kafka e non solo </a:t>
            </a:r>
            <a:r>
              <a:rPr lang="it-IT" sz="2400" b="1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60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Zookeeper</a:t>
            </a:r>
            <a:r>
              <a:rPr lang="it-IT" dirty="0"/>
              <a:t> &amp; Kafka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8822DE-7CA4-4B45-B0B3-06D0669D3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8" y="808475"/>
            <a:ext cx="8545190" cy="52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41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Zookeeper</a:t>
            </a:r>
            <a:r>
              <a:rPr lang="it-IT" dirty="0"/>
              <a:t> &amp; Kafka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7970BC-A6D8-40FC-8928-52799A742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4" y="590693"/>
            <a:ext cx="8537713" cy="578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214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Zookeeper</a:t>
            </a:r>
            <a:r>
              <a:rPr lang="it-IT" dirty="0"/>
              <a:t> &amp; Kafka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DAE216C-1E4D-425E-A6E5-1ABDEC009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32" y="1073426"/>
            <a:ext cx="9702135" cy="43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031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Zookeeper</a:t>
            </a:r>
            <a:r>
              <a:rPr lang="it-IT" dirty="0"/>
              <a:t> &amp; Kafka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432CA2-7EAA-408D-906C-45EA0D6E8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43" y="1331843"/>
            <a:ext cx="7639948" cy="39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16407-1810-4467-903F-FCFE09AA8099}"/>
              </a:ext>
            </a:extLst>
          </p:cNvPr>
          <p:cNvSpPr txBox="1"/>
          <p:nvPr/>
        </p:nvSpPr>
        <p:spPr>
          <a:xfrm>
            <a:off x="0" y="5598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UNIT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0" y="29795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>
                <a:solidFill>
                  <a:schemeClr val="bg1"/>
                </a:solidFill>
              </a:rPr>
              <a:t>Why</a:t>
            </a:r>
            <a:r>
              <a:rPr lang="it-IT" sz="3600" dirty="0">
                <a:solidFill>
                  <a:schemeClr val="bg1"/>
                </a:solidFill>
              </a:rPr>
              <a:t> Kafka ?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B2A5FCF-119F-27E4-1D90-BDC32B0B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201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 Multipli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Kafka è in grado di gestire senza problemi più producer,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indipendentemente dal fatto che quei client utilizzino argomenti diversi o il medesimo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Questo rende il sistema ideale per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aggregare dati da molti sistemi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frontend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al fine di renderli coerenti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Ad esempio: un sito che fornisce contenuti agli utenti tramite una serie di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microservizi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può avere un unico argomento per le visualizzazioni di pagina in cui tutti i servizi possono scrivere utilizzando un formato comune.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34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Consumer Multipli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Kafka è progettato per consentire a più consumer di leggere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qualsiasi singolo flusso di messaggi senza interferire tra loro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Ciò è in contrasto con molti sistemi di accodamento in cui una volta che un messaggio viene utilizzato da un client,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non è disponibile per nessun altro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consumer multipli di Kafka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possono scegliere di operare come parte di un gruppo e condividere un flusso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garantendo che l'intero gruppo elabori un determinato messaggio una sola volta.</a:t>
            </a:r>
          </a:p>
        </p:txBody>
      </p:sp>
    </p:spTree>
    <p:extLst>
      <p:ext uri="{BB962C8B-B14F-4D97-AF65-F5344CB8AC3E}">
        <p14:creationId xmlns:p14="http://schemas.microsoft.com/office/powerpoint/2010/main" val="3555740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Disk-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Retention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Kafka non solo può gestire più consumer, ma anche la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durable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message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retention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», il che significa che i consumer non devono sempre lavorare in tempo reale.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messaggi vengono </a:t>
            </a:r>
            <a:r>
              <a:rPr lang="it-IT" sz="2400" u="sng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committati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su disco e verranno archiviati con regole di conservazione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configurabili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Queste opzioni possono essere selezionate in base all'argomento, consentendo a diversi flussi di messaggi di avere diversi livelli di conservazione in base alle esigenze del consumer.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durable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retention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significa che se un consumer rimane indietro, a causa della lentezza dell'elaborazione o di un'esplosione del traffico, </a:t>
            </a:r>
            <a:r>
              <a:rPr lang="it-IT" sz="2400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non c'è pericolo di perdere dati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1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Messages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L'</a:t>
            </a:r>
            <a:r>
              <a:rPr lang="it-IT" sz="2400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unità di dati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all'interno di Kafka è chiamata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messaggio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; in un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parallello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con un database si può considerare un messaggio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simile a un record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 Kafka un messaggio è semplicemente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array di byte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motivo per cui i dati in esso contenuti non hanno un formato o un significato specifico.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messaggio può avere un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bit opzionale di metadati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che viene definito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chiave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Anche la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chiave è una matrice di byte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e, come nel caso del messaggio, </a:t>
            </a:r>
            <a:r>
              <a:rPr lang="it-IT" sz="2400" b="1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non ha alcun significato specifico per Kafka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messaggi sono costituiti da un'intestazione a lunghezza variabile, una matrice di byte (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opaque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value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di lunghezza variabile e una matrice di byte (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opaque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value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di lunghezza variabile.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806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Disk-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Retention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Significa anche che la manutenzione può essere eseguita sui consumer, </a:t>
            </a:r>
            <a:r>
              <a:rPr lang="it-IT" sz="2400" b="1" u="sng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portando offline le applicazioni per un breve periodo di tempo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senza preoccuparsi del backup dei messaggi sul producer o della perdita.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consumer possono quindi essere fermati e mentre i messaggi verranno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conservati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in Kafka.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Ciò consente di riavviare i consumer i quali così possono riprendere l'elaborazione dei messaggi da dove erano stati interrotti senza perdita di dati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0410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Scalabilità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flessibile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scalabilità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di Kafka semplifica la gestione di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qualsiasi quantità di dati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Gli utenti possono iniziare con un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singolo broker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come POC (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proof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of concept), espandersi in un piccolo cluster di sviluppo di tre broker e passare alla produzione con un cluster più ampio di decine o addirittura centinaia di broker che cresce nel tempo man mano che i dati aumentano.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Le espansioni possono essere eseguite mentre il cluster è online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senza alcun impatto sulla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disponibilità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del sistema nel suo insieme.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Ciò significa anche che un cluster di più broker </a:t>
            </a:r>
            <a:r>
              <a:rPr lang="it-IT" sz="2400" b="1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può gestire il fallimento di un singolo broker e continuare a servire i clients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cluster che devono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tollerare più errori simultanei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possono essere configurati con fattori di replica più elevati.</a:t>
            </a:r>
          </a:p>
        </p:txBody>
      </p:sp>
    </p:spTree>
    <p:extLst>
      <p:ext uri="{BB962C8B-B14F-4D97-AF65-F5344CB8AC3E}">
        <p14:creationId xmlns:p14="http://schemas.microsoft.com/office/powerpoint/2010/main" val="23851024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 Performance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Tutte queste funzionalità si uniscono per rendere Apache Kafka un sistema di messaggistica di Pub/Sub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 prestazioni eccellenti a carico elevato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Producer, consumer e broker possono essere ridimensionati per gestire facilmente flussi di messaggi molto grandi.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Questo può essere fatto fornendo al contempo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una latenza del messaggio inferiore al secondo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(dalla produzione di un messaggio alla disponibilità per i consumer).</a:t>
            </a:r>
          </a:p>
        </p:txBody>
      </p:sp>
    </p:spTree>
    <p:extLst>
      <p:ext uri="{BB962C8B-B14F-4D97-AF65-F5344CB8AC3E}">
        <p14:creationId xmlns:p14="http://schemas.microsoft.com/office/powerpoint/2010/main" val="3861199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Kafka fornisce il sistema di base per il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circolo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dei dati all’interno di infrastrutture sia semplici che complesse.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Trasporta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messaggi tra i vari membri dell'infrastruttura, fornendo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un'interfaccia coerente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per tutti i client.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 abbinati a un sistema per fornire schemi di messaggi,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producer e consumer possono essere tranquillamente disaccoppiati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per cui non sono più richieste  connessioni dirette di alcun tipo.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componenti possono essere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aggiunti e rimossi a seconda delle esigenze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 dei casi d’uso;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producer non devono preoccuparsi di chi sta utilizzando i dati o del numero di applicazioni client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7343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988FAE-CA63-4B5A-8A30-F88838B65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72" y="634478"/>
            <a:ext cx="7033864" cy="55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15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16407-1810-4467-903F-FCFE09AA8099}"/>
              </a:ext>
            </a:extLst>
          </p:cNvPr>
          <p:cNvSpPr txBox="1"/>
          <p:nvPr/>
        </p:nvSpPr>
        <p:spPr>
          <a:xfrm>
            <a:off x="0" y="5598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UNIT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0" y="29795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Altri Casi D’Uso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5131CF6E-DBF5-5D02-8294-EAE16C7F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969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Activity tracking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origine, Il caso d'uso di Kafka è stato quello del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monitoraggio delle attività degli utenti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Gli utenti di un sito Web interagiscono con le applicazioni di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frontend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che generano messaggi relativi alle azioni intraprese dall'utente.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Può trattarsi di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informazioni passive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come visualizzazioni di pagina e tracciamento dei clic, oppure azioni più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complesse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come le informazioni che un utente aggiunge al proprio profilo.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messaggi vengono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pubblicati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su uno o più argomenti, che vengono quindi utilizzati dalle applicazioni sul back-end.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Queste applicazioni possono generare report, alimentare sistemi di apprendimento automatico, aggiornare i risultati della ricerca o eseguire altre operazioni necessarie per fornire un'esperienza utente completa.</a:t>
            </a:r>
          </a:p>
        </p:txBody>
      </p:sp>
    </p:spTree>
    <p:extLst>
      <p:ext uri="{BB962C8B-B14F-4D97-AF65-F5344CB8AC3E}">
        <p14:creationId xmlns:p14="http://schemas.microsoft.com/office/powerpoint/2010/main" val="21519627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Messaging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Kafka viene anche utilizzato per la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messaggistica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in cui le applicazioni devono inviare notifiche (come le e-mail) agli utenti.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Tali applicazioni possono produrre messaggi senza preoccuparsi della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formattazione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 del modo in cui i messaggi verranno effettivamente inviati.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Una singola applicazione può quindi leggere tutti i messaggi da inviare e gestirli in modo coerente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tra cui: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Formattazione dei messaggi (noto anche come decorazione) utilizzando un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look and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feel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 comune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Raccolta di più messaggi in un'unica notifica da inviare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Applicazione delle preferenze di un utente sul come desidera ricevere messaggi</a:t>
            </a:r>
          </a:p>
        </p:txBody>
      </p:sp>
    </p:spTree>
    <p:extLst>
      <p:ext uri="{BB962C8B-B14F-4D97-AF65-F5344CB8AC3E}">
        <p14:creationId xmlns:p14="http://schemas.microsoft.com/office/powerpoint/2010/main" val="5762858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Metrics</a:t>
            </a:r>
            <a:r>
              <a:rPr lang="it-IT" dirty="0"/>
              <a:t> and </a:t>
            </a:r>
            <a:r>
              <a:rPr lang="it-IT" dirty="0" err="1"/>
              <a:t>logging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Kafka è ideale per la raccolta di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metriche e log di applicazioni e sistemi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Questo è un caso d'uso in cui spicca la possibilità di avere più applicazioni che producono lo stesso tipo di messaggio; le applicazioni pubblicano metriche su base regolare su un argomento Kafka e tali metriche possono essere utilizzate dai sistemi per il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monitoraggio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e gli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avvisi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Possono anche essere utilizzati in un sistema offline come </a:t>
            </a:r>
            <a:r>
              <a:rPr lang="it-IT" sz="2400" u="sng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Hadoop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per eseguire analisi a più lungo termine, come le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proiezioni di crescita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messaggi di registro possono essere pubblicati allo stesso modo e possono essere indirizzati a sistemi di ricerca dei registri dedicati come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Elastisearch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 applicazioni di analisi della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sicurezza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altro vantaggio di Kafka è che quando il sistema di destinazione deve cambiare (ad esempio, è tempo di aggiornare il sistema di archiviazione dei log),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non è necessario modificare le applicazioni front-end o gli strumenti di aggregazione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1684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Commit</a:t>
            </a:r>
            <a:r>
              <a:rPr lang="it-IT" dirty="0"/>
              <a:t> log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Poiché Kafka poggia sul concetto di un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commit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log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», le modifiche al database possono essere pubblicate su Kafka e le applicazioni possono facilmente monitorare questo flusso per ricevere aggiornamenti in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tempo reale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mentre si verificano.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Il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changelog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può anche essere utilizzato per replicare gli aggiornamenti del database su un sistema remoto o per consolidare le modifiche da più applicazioni in una singola vista del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durable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retention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è utile qui per fornire un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buffer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per «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changelog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», il che significa che può essere riprodotto in caso di guasto delle applicazioni «consumatrici».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alternativa, è possibile utilizzare argomenti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log-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compacted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per fornire una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retention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più lunga mantenendo una sola modifica per chiave.</a:t>
            </a:r>
          </a:p>
        </p:txBody>
      </p:sp>
    </p:spTree>
    <p:extLst>
      <p:ext uri="{BB962C8B-B14F-4D97-AF65-F5344CB8AC3E}">
        <p14:creationId xmlns:p14="http://schemas.microsoft.com/office/powerpoint/2010/main" val="343356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Messages</a:t>
            </a:r>
            <a:r>
              <a:rPr lang="it-IT" dirty="0"/>
              <a:t> Format - O</a:t>
            </a:r>
            <a:r>
              <a:rPr lang="en-GB" dirty="0"/>
              <a:t>n-disk format of a </a:t>
            </a:r>
            <a:r>
              <a:rPr lang="en-GB" dirty="0" err="1"/>
              <a:t>RecordBatch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A5FC0-24B6-425E-BFDE-893010D9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1" y="533960"/>
            <a:ext cx="5526157" cy="550373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2ACBB6-B533-401D-AE0A-4387A6E06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03" y="518549"/>
            <a:ext cx="7224270" cy="22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6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Un'altra area di interesse è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l'elaborazione di flussi dati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(grandi o piccoli che siano).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Mentre quasi tutto l'utilizzo di Kafka può essere considerato come elaborazione in streaming, quest’ultimo viene generalmente utilizzato per indicare applicazioni che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forniscono funzionalità simili per mappare/ridurre l'elaborazione in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Hadoop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(di solito si basa sull'aggregazione di dati per un lungo periodo di tempo, sia ore che giorni).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L'elaborazione del flusso opera sui dati in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tempo reale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 la stessa rapidità con cui vengono prodotti i messaggi.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framework di streaming consentono agli utenti di scrivere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piccole applicazioni per operare su messaggi Kafka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eseguendo attività come il conteggio delle metriche, il partizionamento dei messaggi per un'elaborazione efficiente da parte di altre applicazioni o la trasformazione di messaggi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utilizzando dati provenienti da più origini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Messages</a:t>
            </a:r>
            <a:r>
              <a:rPr lang="it-IT" dirty="0"/>
              <a:t> Format - Control </a:t>
            </a:r>
            <a:r>
              <a:rPr lang="it-IT" dirty="0" err="1"/>
              <a:t>Batches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Batch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contiene un singolo record chiamato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Record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Record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non devono essere passati alle applicazioni; al contrario, vengono utilizzati dai consumer per filtrare i messaggi transazionali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aborted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 schema per il valore di un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Control Record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 dipende dal valore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type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che è di tipo byte array (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opaque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value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Lo schema è: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1A891-01AE-491F-9661-C47F84DE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0" y="4239660"/>
            <a:ext cx="7070691" cy="6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4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Messages</a:t>
            </a:r>
            <a:r>
              <a:rPr lang="it-IT" dirty="0"/>
              <a:t> Format - Record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Le intestazioni (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Headers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a livello record sono state introdotte in Kafka 0.11.0.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 seguito viene delineato il formato su disco di un record con intestazioni.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47944-7AD2-4F5F-8A23-17D610D3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9" y="2147887"/>
            <a:ext cx="3051699" cy="3219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72140E-B470-45B5-A1C2-DF8296C00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94" y="2028617"/>
            <a:ext cx="3053054" cy="18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9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4064</Words>
  <Application>Microsoft Office PowerPoint</Application>
  <PresentationFormat>Widescreen</PresentationFormat>
  <Paragraphs>419</Paragraphs>
  <Slides>70</Slides>
  <Notes>61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0</vt:i4>
      </vt:variant>
      <vt:variant>
        <vt:lpstr>Titoli diapositive</vt:lpstr>
      </vt:variant>
      <vt:variant>
        <vt:i4>70</vt:i4>
      </vt:variant>
    </vt:vector>
  </HeadingPairs>
  <TitlesOfParts>
    <vt:vector size="75" baseType="lpstr">
      <vt:lpstr>Arial</vt:lpstr>
      <vt:lpstr>Poppins SemiBold</vt:lpstr>
      <vt:lpstr>Calibri</vt:lpstr>
      <vt:lpstr>Poppins</vt:lpstr>
      <vt:lpstr>Office Theme</vt:lpstr>
      <vt:lpstr>Presentazione standard di PowerPoint</vt:lpstr>
      <vt:lpstr>Presentazione standard di PowerPoint</vt:lpstr>
      <vt:lpstr>Intro Kafka</vt:lpstr>
      <vt:lpstr>Distributing streaming platform</vt:lpstr>
      <vt:lpstr>Presentazione standard di PowerPoint</vt:lpstr>
      <vt:lpstr>Messages</vt:lpstr>
      <vt:lpstr>Messages Format - On-disk format of a RecordBatch</vt:lpstr>
      <vt:lpstr>Messages Format - Control Batches</vt:lpstr>
      <vt:lpstr>Messages Format - Record</vt:lpstr>
      <vt:lpstr>Keys</vt:lpstr>
      <vt:lpstr>Batches</vt:lpstr>
      <vt:lpstr>Presentazione standard di PowerPoint</vt:lpstr>
      <vt:lpstr>Schemas</vt:lpstr>
      <vt:lpstr>Schemas</vt:lpstr>
      <vt:lpstr>Schemas</vt:lpstr>
      <vt:lpstr>Presentazione standard di PowerPoint</vt:lpstr>
      <vt:lpstr>Topics And Partitions</vt:lpstr>
      <vt:lpstr>Topics and Partitions</vt:lpstr>
      <vt:lpstr>Topics and Partitions</vt:lpstr>
      <vt:lpstr>Topics and Partitions</vt:lpstr>
      <vt:lpstr>Topics and Partitions</vt:lpstr>
      <vt:lpstr>Topics and Partitions Cluster</vt:lpstr>
      <vt:lpstr>Stream</vt:lpstr>
      <vt:lpstr>Producers and Consumers</vt:lpstr>
      <vt:lpstr>Producers and Consumers</vt:lpstr>
      <vt:lpstr>Producers and Consumers</vt:lpstr>
      <vt:lpstr>Producers and Consumers</vt:lpstr>
      <vt:lpstr>Producers and Consumers</vt:lpstr>
      <vt:lpstr>Producers and Consumers</vt:lpstr>
      <vt:lpstr>Producers and Consumers</vt:lpstr>
      <vt:lpstr>Presentazione standard di PowerPoint</vt:lpstr>
      <vt:lpstr>Brokers and Clusters</vt:lpstr>
      <vt:lpstr>Replication di partitions in un cluster</vt:lpstr>
      <vt:lpstr>Brokers and Clusters</vt:lpstr>
      <vt:lpstr>Brokers and Clusters</vt:lpstr>
      <vt:lpstr>Cluster Multipli</vt:lpstr>
      <vt:lpstr>Cluster Multipli</vt:lpstr>
      <vt:lpstr>Cluster Multipli</vt:lpstr>
      <vt:lpstr>Mirror Maker – Architettura di Datacenter Multipli</vt:lpstr>
      <vt:lpstr>Presentazione standard di PowerPoint</vt:lpstr>
      <vt:lpstr>Kafka &amp; Zookeeper</vt:lpstr>
      <vt:lpstr>Zookeeper</vt:lpstr>
      <vt:lpstr>Zookeeper per i metadati</vt:lpstr>
      <vt:lpstr>Architettura</vt:lpstr>
      <vt:lpstr>Architettura</vt:lpstr>
      <vt:lpstr>Architettura</vt:lpstr>
      <vt:lpstr>Architettura</vt:lpstr>
      <vt:lpstr>Zookeeper &amp; Kafka</vt:lpstr>
      <vt:lpstr>Data Model e Hierarchical Namespace</vt:lpstr>
      <vt:lpstr>Cosa Offre</vt:lpstr>
      <vt:lpstr>Zookeeper &amp; Kafka</vt:lpstr>
      <vt:lpstr>Zookeeper &amp; Kafka</vt:lpstr>
      <vt:lpstr>Zookeeper &amp; Kafka</vt:lpstr>
      <vt:lpstr>Zookeeper &amp; Kafka</vt:lpstr>
      <vt:lpstr>Zookeeper &amp; Kafka</vt:lpstr>
      <vt:lpstr>Presentazione standard di PowerPoint</vt:lpstr>
      <vt:lpstr>Producer Multipli</vt:lpstr>
      <vt:lpstr>Consumer Multipli</vt:lpstr>
      <vt:lpstr>Disk-Based Retention</vt:lpstr>
      <vt:lpstr>Disk-Based Retention</vt:lpstr>
      <vt:lpstr>Scalabilità</vt:lpstr>
      <vt:lpstr>High Performance</vt:lpstr>
      <vt:lpstr>Osservazioni</vt:lpstr>
      <vt:lpstr>Osservazioni</vt:lpstr>
      <vt:lpstr>Presentazione standard di PowerPoint</vt:lpstr>
      <vt:lpstr>Activity tracking</vt:lpstr>
      <vt:lpstr>Messaging</vt:lpstr>
      <vt:lpstr>Metrics and logging</vt:lpstr>
      <vt:lpstr>Commit log</vt:lpstr>
      <vt:lpstr>Stream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Antonio Minelli</cp:lastModifiedBy>
  <cp:revision>227</cp:revision>
  <dcterms:created xsi:type="dcterms:W3CDTF">2018-12-02T17:40:17Z</dcterms:created>
  <dcterms:modified xsi:type="dcterms:W3CDTF">2025-01-29T21:11:39Z</dcterms:modified>
</cp:coreProperties>
</file>