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326" r:id="rId3"/>
    <p:sldId id="327" r:id="rId4"/>
    <p:sldId id="328" r:id="rId5"/>
    <p:sldId id="417" r:id="rId6"/>
    <p:sldId id="329" r:id="rId7"/>
    <p:sldId id="418" r:id="rId8"/>
    <p:sldId id="330" r:id="rId9"/>
    <p:sldId id="308" r:id="rId10"/>
    <p:sldId id="309" r:id="rId11"/>
    <p:sldId id="334" r:id="rId12"/>
  </p:sldIdLst>
  <p:sldSz cx="12192000" cy="6858000"/>
  <p:notesSz cx="6858000" cy="9144000"/>
  <p:embeddedFontLs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bold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fka Logo" id="{ACFF8FC7-F21E-4F05-813F-EE307422511D}">
          <p14:sldIdLst>
            <p14:sldId id="258"/>
            <p14:sldId id="326"/>
            <p14:sldId id="327"/>
            <p14:sldId id="328"/>
            <p14:sldId id="417"/>
            <p14:sldId id="329"/>
            <p14:sldId id="418"/>
            <p14:sldId id="330"/>
            <p14:sldId id="308"/>
            <p14:sldId id="309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B1"/>
    <a:srgbClr val="F6B43D"/>
    <a:srgbClr val="F8C76D"/>
    <a:srgbClr val="3E4690"/>
    <a:srgbClr val="4F55A2"/>
    <a:srgbClr val="477294"/>
    <a:srgbClr val="35546D"/>
    <a:srgbClr val="19273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163" autoAdjust="0"/>
  </p:normalViewPr>
  <p:slideViewPr>
    <p:cSldViewPr snapToGrid="0">
      <p:cViewPr varScale="1">
        <p:scale>
          <a:sx n="147" d="100"/>
          <a:sy n="147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0F5C7-B3AC-FB2B-41C6-E27556E39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45EB-C9D1-3B4B-FE19-0CE689E771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148AE-9F21-4FF8-9376-49496273CE2A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7B85A-20CE-FE8F-6E43-CB3308A32B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58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E080-0F70-4E27-808A-B1320CBEF9FF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F7B0-F994-4BB2-BD8A-8B9CE00EB08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4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6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7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8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998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3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0F7B0-F994-4BB2-BD8A-8B9CE00EB08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15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09DF-1805-42D8-84C0-D01C89A619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A0589-911A-4020-AC0A-1D435D5A5905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7D0B-2755-49C4-BA28-31A70D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68F56-43D7-407D-B15C-ED19E5C822E6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5958F8C-AF08-E177-257A-C8F539114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8" name="Immagine 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AD0D9F3E-ED53-6A08-D953-33CFFCC07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7" y="63066"/>
            <a:ext cx="315912" cy="3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ECC2A-0440-2E34-E401-4EE01B0E0B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EDB48-6EA1-A931-5AFD-B1404D50916E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C3E99F-EF2A-684E-C87E-7275F26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460D4-072D-4CED-5AC0-E43C6BA5E57A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A9B9C74-AD36-8CE3-147C-BFA9ACCE74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FA7155-5D21-294D-EA50-1252B1DF94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" y="75699"/>
            <a:ext cx="410012" cy="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00000">
              <a:srgbClr val="3E4690"/>
            </a:gs>
            <a:gs pos="0">
              <a:srgbClr val="4E58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0842-28D2-FFA0-660F-D5F21149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2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18CC-CCB0-497C-817A-DA6A8270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D001-70F6-46BF-9CFB-DF6DBAE4538A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F6CFD-5B12-4275-976E-F198D2C8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F8F1-997C-426D-9882-B0A20F4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593-399A-43EC-9168-2A87B1E1D5B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1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FB87-0FC2-4186-A26D-7B0E0EC0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EC3B-1DC9-4184-8BEA-5B26EC68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BB7B-181F-4141-A3B0-B437FC9B5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7DC6D001-70F6-46BF-9CFB-DF6DBAE4538A}" type="datetimeFigureOut">
              <a:rPr lang="en-GB" smtClean="0"/>
              <a:pPr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8B3A-A916-4285-815C-AFA93B05A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F9C2-6F3D-41EB-A309-B189092D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2CD0593-399A-43EC-9168-2A87B1E1D5B9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install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A09FA55D-6E74-605B-375F-A7647A04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2" y="1246914"/>
            <a:ext cx="7753016" cy="43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5989479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hlinkClick r:id="rId3"/>
              </a:rPr>
              <a:t>https://www.confluent.io/installation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73361"/>
                </a:solidFill>
                <a:effectLst/>
                <a:latin typeface="MarkOT"/>
              </a:rPr>
              <a:t>Local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73361"/>
                </a:solidFill>
                <a:effectLst/>
                <a:latin typeface="MarkOT"/>
              </a:rPr>
              <a:t>Distributed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73361"/>
                </a:solidFill>
                <a:effectLst/>
                <a:latin typeface="MarkOT"/>
              </a:rPr>
              <a:t>Community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0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– </a:t>
            </a:r>
            <a:r>
              <a:rPr lang="it-IT" dirty="0" err="1"/>
              <a:t>Confluent</a:t>
            </a:r>
            <a:r>
              <a:rPr lang="it-IT" dirty="0"/>
              <a:t> – Prerequisiti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FA8F8-C62C-4353-B233-DF1C2C36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43" y="522705"/>
            <a:ext cx="7146348" cy="59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Prerequisiti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9CB3D31-F4F3-872F-E286-F801981A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58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Kafka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è un'applicazione compilata in «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bytecode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 e quindi può essere eseguita su tutti quei sistemi operativi per  i quali sia disponibile la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Java Virtual Machine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JVM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Ciò include Windows, MacOS, Linux e altri.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L'uso di Kafka in un ambiente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Linux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è consigliato poiché si tratta del sistema operativo più comune su cui è installato.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Linux è anche il sistema operativo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consigliato per la distribuzione di Kafka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6322DC-DB80-4326-98D4-445062965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9" y="4638636"/>
            <a:ext cx="3748404" cy="171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un utilizzo efficiente dei cluster di Kafka è necessario lavorare con l’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hardware adeguato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Il team di sviluppatori di Kafka consiglia l’utilizzo di processori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Intel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Xeon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con Quad-Core 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24 Gigabyte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di memoria RAM.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Importante è, in generale, avere una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memoria sufficiente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per salvare in un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buffer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 messaggi letti e scritti da tutte le applicazioni che hanno accesso attivo al cluster.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blue and white sign&#10;&#10;Description automatically generated">
            <a:extLst>
              <a:ext uri="{FF2B5EF4-FFF2-40B4-BE49-F238E27FC236}">
                <a16:creationId xmlns:a16="http://schemas.microsoft.com/office/drawing/2014/main" id="{63C6212C-D905-45CD-9173-96447C9E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4" y="4430365"/>
            <a:ext cx="1219202" cy="914402"/>
          </a:xfrm>
          <a:prstGeom prst="rect">
            <a:avLst/>
          </a:prstGeom>
        </p:spPr>
      </p:pic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C35B2EE2-3FF6-4E50-9F10-3360BB7A6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92" y="3997689"/>
            <a:ext cx="3705872" cy="2084553"/>
          </a:xfrm>
          <a:prstGeom prst="rect">
            <a:avLst/>
          </a:prstGeom>
        </p:spPr>
      </p:pic>
      <p:pic>
        <p:nvPicPr>
          <p:cNvPr id="14" name="Picture 13" descr="A blue and white sign&#10;&#10;Description automatically generated">
            <a:extLst>
              <a:ext uri="{FF2B5EF4-FFF2-40B4-BE49-F238E27FC236}">
                <a16:creationId xmlns:a16="http://schemas.microsoft.com/office/drawing/2014/main" id="{3435B928-1B9D-430C-BAE9-C958A81F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15" y="5039966"/>
            <a:ext cx="1219202" cy="914402"/>
          </a:xfrm>
          <a:prstGeom prst="rect">
            <a:avLst/>
          </a:prstGeom>
        </p:spPr>
      </p:pic>
      <p:pic>
        <p:nvPicPr>
          <p:cNvPr id="15" name="Picture 14" descr="A blue and white sign&#10;&#10;Description automatically generated">
            <a:extLst>
              <a:ext uri="{FF2B5EF4-FFF2-40B4-BE49-F238E27FC236}">
                <a16:creationId xmlns:a16="http://schemas.microsoft.com/office/drawing/2014/main" id="{7C55C4D1-5B32-4738-9485-D0638B95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36" y="4277965"/>
            <a:ext cx="1219202" cy="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Uno dei vantaggi di Apache Kafka è l’elevato flusso di dati, motivo per cui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è di enorme importanza scegliere dischi rigidi adeguati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La Apache Software Foundation consiglia unità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hard-disk SATA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(8 x 7200 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UpM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); per prevenire carenze di prestazione si applica il principio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più dischi rigidi si hanno, meglio è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».</a:t>
            </a:r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B5A8CBDA-69CD-437A-915F-6A3D48CD0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598" y="4109790"/>
            <a:ext cx="1236119" cy="2017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90609-BA81-4A42-BA15-CB878ECBE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947" y="3317313"/>
            <a:ext cx="1236119" cy="201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F87FF-C625-4069-8F6B-A4982C907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59" y="4109790"/>
            <a:ext cx="1236119" cy="2017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4FBE11-17FD-41BB-9127-9F6F04DA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71" y="3429000"/>
            <a:ext cx="1236119" cy="20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Anche per quel che concerne il software bisogna rispettare alcune condizioni per utilizzare Kafka ai fini della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gestione di flussi di dati in entrata e in uscita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Per la scelta del sistema operativo, ad esempio, conviene </a:t>
            </a:r>
            <a:r>
              <a:rPr lang="it-IT" sz="2400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prediligere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un sistema Unix come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Solaris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 una distribuzione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Linux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(così come accennato in precedenza), visto che le piattaforme di Windows offrono un supporto limitato.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indoor, black, table, sitting&#10;&#10;Description automatically generated">
            <a:extLst>
              <a:ext uri="{FF2B5EF4-FFF2-40B4-BE49-F238E27FC236}">
                <a16:creationId xmlns:a16="http://schemas.microsoft.com/office/drawing/2014/main" id="{1EFAA356-A89D-40A5-8199-513252BC1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39" y="3429000"/>
            <a:ext cx="1982395" cy="25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Poiché  Kafka è scritto nel linguaggio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Scala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compilato in «</a:t>
            </a:r>
            <a:r>
              <a:rPr lang="it-IT" sz="2400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bytecode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Java» è 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indispensabile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che sia installata sul proprio sistema una versione più attuale possibile del Java SE Development Kits (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JDK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o del Java Runtime Environment (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JRE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) al fine di disporre della JVM di Java.</a:t>
            </a:r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1FD96BAD-B4A2-4305-9F1D-8D72BAE1C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6" y="2474842"/>
            <a:ext cx="3876261" cy="3876261"/>
          </a:xfrm>
          <a:prstGeom prst="rect">
            <a:avLst/>
          </a:prstGeom>
        </p:spPr>
      </p:pic>
      <p:pic>
        <p:nvPicPr>
          <p:cNvPr id="8" name="Picture 7" descr="A picture containing drawing, food, shirt&#10;&#10;Description automatically generated">
            <a:extLst>
              <a:ext uri="{FF2B5EF4-FFF2-40B4-BE49-F238E27FC236}">
                <a16:creationId xmlns:a16="http://schemas.microsoft.com/office/drawing/2014/main" id="{78AE33B4-363B-4A81-A5D0-C235F2E8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0" y="2219342"/>
            <a:ext cx="3876262" cy="3876262"/>
          </a:xfrm>
          <a:prstGeom prst="rect">
            <a:avLst/>
          </a:prstGeom>
        </p:spPr>
      </p:pic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8EA59E56-F330-4225-BDCE-875952B7B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996" y="3810844"/>
            <a:ext cx="3363395" cy="13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991-F898-4E54-B7D0-FE554BBC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B59FC-E834-4443-8133-019E315F6495}"/>
              </a:ext>
            </a:extLst>
          </p:cNvPr>
          <p:cNvSpPr txBox="1"/>
          <p:nvPr/>
        </p:nvSpPr>
        <p:spPr>
          <a:xfrm>
            <a:off x="106521" y="634478"/>
            <a:ext cx="11422870" cy="57166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Un’altra componente obbligatoria è il servizio «</a:t>
            </a:r>
            <a:r>
              <a:rPr lang="it-IT" sz="2400" dirty="0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Apache </a:t>
            </a:r>
            <a:r>
              <a:rPr lang="it-IT" sz="2400" dirty="0" err="1">
                <a:solidFill>
                  <a:srgbClr val="FF000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ZooKeeper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», che permette la sincronizzazione di processi ripartiti.</a:t>
            </a:r>
          </a:p>
        </p:txBody>
      </p:sp>
      <p:pic>
        <p:nvPicPr>
          <p:cNvPr id="5" name="Picture 4" descr="A person wearing a costume&#10;&#10;Description automatically generated">
            <a:extLst>
              <a:ext uri="{FF2B5EF4-FFF2-40B4-BE49-F238E27FC236}">
                <a16:creationId xmlns:a16="http://schemas.microsoft.com/office/drawing/2014/main" id="{859D3811-90B5-4772-9056-62514195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051" y="2122108"/>
            <a:ext cx="4832883" cy="2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16407-1810-4467-903F-FCFE09AA8099}"/>
              </a:ext>
            </a:extLst>
          </p:cNvPr>
          <p:cNvSpPr txBox="1"/>
          <p:nvPr/>
        </p:nvSpPr>
        <p:spPr>
          <a:xfrm>
            <a:off x="0" y="559835"/>
            <a:ext cx="12192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UNIT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0" y="297957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Installazione e preparazione di un ambiente di sviluppo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E5102634-6745-D857-2B4D-BF83DAA1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382</Words>
  <Application>Microsoft Office PowerPoint</Application>
  <PresentationFormat>Widescreen</PresentationFormat>
  <Paragraphs>47</Paragraphs>
  <Slides>11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MarkOT</vt:lpstr>
      <vt:lpstr>Arial</vt:lpstr>
      <vt:lpstr>Calibri</vt:lpstr>
      <vt:lpstr>Poppins</vt:lpstr>
      <vt:lpstr>Poppins SemiBold</vt:lpstr>
      <vt:lpstr>Office Theme</vt:lpstr>
      <vt:lpstr>Presentazione standard di PowerPoint</vt:lpstr>
      <vt:lpstr>Presentazione standard di PowerPoint</vt:lpstr>
      <vt:lpstr>OS</vt:lpstr>
      <vt:lpstr>Hardware</vt:lpstr>
      <vt:lpstr>Hardware</vt:lpstr>
      <vt:lpstr>Software</vt:lpstr>
      <vt:lpstr>Software</vt:lpstr>
      <vt:lpstr>Software</vt:lpstr>
      <vt:lpstr>Presentazione standard di PowerPoint</vt:lpstr>
      <vt:lpstr>Installazione</vt:lpstr>
      <vt:lpstr>Installazione – Confluent – Prerequisiti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Antonio Minelli</cp:lastModifiedBy>
  <cp:revision>227</cp:revision>
  <dcterms:created xsi:type="dcterms:W3CDTF">2018-12-02T17:40:17Z</dcterms:created>
  <dcterms:modified xsi:type="dcterms:W3CDTF">2025-01-29T21:13:07Z</dcterms:modified>
</cp:coreProperties>
</file>