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647" r:id="rId3"/>
    <p:sldId id="782" r:id="rId4"/>
    <p:sldId id="796" r:id="rId5"/>
    <p:sldId id="797" r:id="rId6"/>
    <p:sldId id="798" r:id="rId7"/>
    <p:sldId id="783" r:id="rId8"/>
    <p:sldId id="799" r:id="rId9"/>
    <p:sldId id="801" r:id="rId10"/>
    <p:sldId id="784" r:id="rId11"/>
    <p:sldId id="810" r:id="rId12"/>
    <p:sldId id="811" r:id="rId13"/>
    <p:sldId id="812" r:id="rId14"/>
    <p:sldId id="785" r:id="rId15"/>
    <p:sldId id="808" r:id="rId16"/>
    <p:sldId id="809" r:id="rId17"/>
    <p:sldId id="786" r:id="rId18"/>
    <p:sldId id="806" r:id="rId19"/>
    <p:sldId id="807" r:id="rId20"/>
    <p:sldId id="787" r:id="rId21"/>
    <p:sldId id="802" r:id="rId22"/>
    <p:sldId id="803" r:id="rId23"/>
    <p:sldId id="804" r:id="rId24"/>
    <p:sldId id="805" r:id="rId25"/>
  </p:sldIdLst>
  <p:sldSz cx="12192000" cy="6858000"/>
  <p:notesSz cx="6858000" cy="9144000"/>
  <p:embeddedFontLs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SemiBold" panose="00000700000000000000" pitchFamily="2" charset="0"/>
      <p:bold r:id="rId32"/>
      <p:boldItalic r:id="rId33"/>
    </p:embeddedFont>
    <p:embeddedFont>
      <p:font typeface="Tahoma" panose="020B0604030504040204" pitchFamily="34" charset="0"/>
      <p:regular r:id="rId34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afka Logo" id="{ACFF8FC7-F21E-4F05-813F-EE307422511D}">
          <p14:sldIdLst>
            <p14:sldId id="258"/>
            <p14:sldId id="647"/>
            <p14:sldId id="782"/>
            <p14:sldId id="796"/>
            <p14:sldId id="797"/>
            <p14:sldId id="798"/>
            <p14:sldId id="783"/>
            <p14:sldId id="799"/>
            <p14:sldId id="801"/>
            <p14:sldId id="784"/>
            <p14:sldId id="810"/>
            <p14:sldId id="811"/>
            <p14:sldId id="812"/>
            <p14:sldId id="785"/>
            <p14:sldId id="808"/>
            <p14:sldId id="809"/>
            <p14:sldId id="786"/>
            <p14:sldId id="806"/>
            <p14:sldId id="807"/>
            <p14:sldId id="787"/>
            <p14:sldId id="802"/>
            <p14:sldId id="803"/>
            <p14:sldId id="804"/>
            <p14:sldId id="8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8B1"/>
    <a:srgbClr val="F6B43D"/>
    <a:srgbClr val="F8C76D"/>
    <a:srgbClr val="3E4690"/>
    <a:srgbClr val="4F55A2"/>
    <a:srgbClr val="477294"/>
    <a:srgbClr val="35546D"/>
    <a:srgbClr val="192733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1" autoAdjust="0"/>
    <p:restoredTop sz="96163" autoAdjust="0"/>
  </p:normalViewPr>
  <p:slideViewPr>
    <p:cSldViewPr snapToGrid="0">
      <p:cViewPr varScale="1">
        <p:scale>
          <a:sx n="159" d="100"/>
          <a:sy n="159" d="100"/>
        </p:scale>
        <p:origin x="60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0F5C7-B3AC-FB2B-41C6-E27556E399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C45EB-C9D1-3B4B-FE19-0CE689E771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148AE-9F21-4FF8-9376-49496273CE2A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7B85A-20CE-FE8F-6E43-CB3308A32B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258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CE080-0F70-4E27-808A-B1320CBEF9FF}" type="datetimeFigureOut">
              <a:rPr lang="en-GB" smtClean="0"/>
              <a:t>29/01/2025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0F7B0-F994-4BB2-BD8A-8B9CE00EB08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18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09DF-1805-42D8-84C0-D01C89A619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764" y="657224"/>
            <a:ext cx="12042709" cy="5676901"/>
          </a:xfrm>
        </p:spPr>
        <p:txBody>
          <a:bodyPr>
            <a:noAutofit/>
          </a:bodyPr>
          <a:lstStyle>
            <a:lvl1pPr marL="0" indent="0" algn="just">
              <a:buNone/>
              <a:defRPr sz="2000" b="0">
                <a:solidFill>
                  <a:srgbClr val="4E58B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A0589-911A-4020-AC0A-1D435D5A5905}"/>
              </a:ext>
            </a:extLst>
          </p:cNvPr>
          <p:cNvSpPr/>
          <p:nvPr userDrawn="1"/>
        </p:nvSpPr>
        <p:spPr>
          <a:xfrm>
            <a:off x="-1" y="0"/>
            <a:ext cx="12192000" cy="457200"/>
          </a:xfrm>
          <a:prstGeom prst="rect">
            <a:avLst/>
          </a:prstGeom>
          <a:gradFill>
            <a:gsLst>
              <a:gs pos="0">
                <a:srgbClr val="4E58B1"/>
              </a:gs>
              <a:gs pos="100000">
                <a:srgbClr val="3E469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8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67D0B-2755-49C4-BA28-31A70D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73" y="63066"/>
            <a:ext cx="11544200" cy="31591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368F56-43D7-407D-B15C-ED19E5C822E6}"/>
              </a:ext>
            </a:extLst>
          </p:cNvPr>
          <p:cNvSpPr/>
          <p:nvPr userDrawn="1"/>
        </p:nvSpPr>
        <p:spPr>
          <a:xfrm>
            <a:off x="-2" y="6490418"/>
            <a:ext cx="12192000" cy="367581"/>
          </a:xfrm>
          <a:prstGeom prst="rect">
            <a:avLst/>
          </a:prstGeom>
          <a:gradFill>
            <a:gsLst>
              <a:gs pos="100000">
                <a:srgbClr val="3E4690"/>
              </a:gs>
              <a:gs pos="0">
                <a:srgbClr val="4E58B1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Copyright Antonio Minelli – Tutti i diritti Riservati</a:t>
            </a:r>
            <a:endParaRPr lang="en-GB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5958F8C-AF08-E177-257A-C8F539114B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1" y="2420584"/>
            <a:ext cx="7704306" cy="1674543"/>
          </a:xfrm>
          <a:prstGeom prst="rect">
            <a:avLst/>
          </a:prstGeom>
        </p:spPr>
      </p:pic>
      <p:pic>
        <p:nvPicPr>
          <p:cNvPr id="8" name="Immagine 7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AD0D9F3E-ED53-6A08-D953-33CFFCC07D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7" y="63066"/>
            <a:ext cx="315912" cy="31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ECC2A-0440-2E34-E401-4EE01B0E0B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764" y="657224"/>
            <a:ext cx="12042709" cy="5676901"/>
          </a:xfrm>
        </p:spPr>
        <p:txBody>
          <a:bodyPr>
            <a:noAutofit/>
          </a:bodyPr>
          <a:lstStyle>
            <a:lvl1pPr marL="0" indent="0" algn="just">
              <a:buNone/>
              <a:defRPr sz="2000" b="0">
                <a:solidFill>
                  <a:srgbClr val="4E58B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EDB48-6EA1-A931-5AFD-B1404D50916E}"/>
              </a:ext>
            </a:extLst>
          </p:cNvPr>
          <p:cNvSpPr/>
          <p:nvPr userDrawn="1"/>
        </p:nvSpPr>
        <p:spPr>
          <a:xfrm>
            <a:off x="-1" y="0"/>
            <a:ext cx="12192000" cy="457200"/>
          </a:xfrm>
          <a:prstGeom prst="rect">
            <a:avLst/>
          </a:prstGeom>
          <a:gradFill>
            <a:gsLst>
              <a:gs pos="0">
                <a:srgbClr val="4E58B1"/>
              </a:gs>
              <a:gs pos="100000">
                <a:srgbClr val="3E4690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8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C3E99F-EF2A-684E-C87E-7275F269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73" y="63066"/>
            <a:ext cx="11544200" cy="31591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460D4-072D-4CED-5AC0-E43C6BA5E57A}"/>
              </a:ext>
            </a:extLst>
          </p:cNvPr>
          <p:cNvSpPr/>
          <p:nvPr userDrawn="1"/>
        </p:nvSpPr>
        <p:spPr>
          <a:xfrm>
            <a:off x="-2" y="6490418"/>
            <a:ext cx="12192000" cy="367581"/>
          </a:xfrm>
          <a:prstGeom prst="rect">
            <a:avLst/>
          </a:prstGeom>
          <a:gradFill>
            <a:gsLst>
              <a:gs pos="100000">
                <a:srgbClr val="3E4690"/>
              </a:gs>
              <a:gs pos="0">
                <a:srgbClr val="4E58B1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it-IT" sz="1200" dirty="0">
                <a:latin typeface="Poppins" panose="00000500000000000000" pitchFamily="2" charset="0"/>
                <a:cs typeface="Poppins" panose="00000500000000000000" pitchFamily="2" charset="0"/>
              </a:rPr>
              <a:t>Copyright Antonio Minelli – Tutti i diritti Riservati</a:t>
            </a:r>
            <a:endParaRPr lang="en-GB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A9B9C74-AD36-8CE3-147C-BFA9ACCE74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1" y="2420584"/>
            <a:ext cx="7704306" cy="167454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4FA7155-5D21-294D-EA50-1252B1DF94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0" y="75699"/>
            <a:ext cx="410012" cy="3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7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100000">
              <a:srgbClr val="3E4690"/>
            </a:gs>
            <a:gs pos="0">
              <a:srgbClr val="4E58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0842-28D2-FFA0-660F-D5F21149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27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‹N›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15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AFB87-0FC2-4186-A26D-7B0E0EC0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2EC3B-1DC9-4184-8BEA-5B26EC68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BB7B-181F-4141-A3B0-B437FC9B5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7DC6D001-70F6-46BF-9CFB-DF6DBAE4538A}" type="datetimeFigureOut">
              <a:rPr lang="en-GB" smtClean="0"/>
              <a:pPr/>
              <a:t>29/01/2025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8B3A-A916-4285-815C-AFA93B05A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F9C2-6F3D-41EB-A309-B189092DD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12CD0593-399A-43EC-9168-2A87B1E1D5B9}" type="slidenum">
              <a:rPr lang="en-GB" smtClean="0"/>
              <a:pPr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3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Carattere, Elementi grafici, logo, testo&#10;&#10;Descrizione generata automaticamente">
            <a:extLst>
              <a:ext uri="{FF2B5EF4-FFF2-40B4-BE49-F238E27FC236}">
                <a16:creationId xmlns:a16="http://schemas.microsoft.com/office/drawing/2014/main" id="{A09FA55D-6E74-605B-375F-A7647A04A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92" y="1246914"/>
            <a:ext cx="7753016" cy="43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1"/>
            <a:ext cx="11944739" cy="378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virgola viene interpretata come simbolo di scelta dell'espressione regolare ('</a:t>
            </a:r>
            <a:r>
              <a:rPr lang="it-IT" sz="2667" b="1" dirty="0">
                <a:solidFill>
                  <a:srgbClr val="C0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|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') per comodità 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specifica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--white-list=".*"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tenta di recuperare i dati dal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 livello di sistema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__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consumeroffsets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di produrre tali dati nel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Tutto questo però può causare il seguente errore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( 4 di 7 )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03A7CE-8D36-4AA5-9C75-D8CA10A1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4741525"/>
            <a:ext cx="11210443" cy="10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2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1"/>
            <a:ext cx="11944739" cy="38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L'esempio seguente replica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topic1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topic2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da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sourceClusterConsumer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targetClusterProducer</a:t>
            </a: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file di configurazione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specificare il processo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ZooKeeper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( 5 di 7 )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0864983-9F0A-40F5-AB24-79794A914BA2}"/>
              </a:ext>
            </a:extLst>
          </p:cNvPr>
          <p:cNvSpPr/>
          <p:nvPr/>
        </p:nvSpPr>
        <p:spPr>
          <a:xfrm>
            <a:off x="623392" y="1706755"/>
            <a:ext cx="11329259" cy="153022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/usr/hdp/current/kafka-broker/bin/kafka-run-class.sh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kafka.tools.MirrorMaker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consumer.config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sourceClusterConsumer.properties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producer.config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targetClusterProducer.properties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whitelist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="topic1,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B1259FA3-8970-4A35-9261-5011F128956D}"/>
              </a:ext>
            </a:extLst>
          </p:cNvPr>
          <p:cNvSpPr/>
          <p:nvPr/>
        </p:nvSpPr>
        <p:spPr>
          <a:xfrm>
            <a:off x="5711957" y="5298412"/>
            <a:ext cx="960107" cy="6720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F0B0549-3362-47AA-B1EC-BB849288ABD2}"/>
              </a:ext>
            </a:extLst>
          </p:cNvPr>
          <p:cNvSpPr/>
          <p:nvPr/>
        </p:nvSpPr>
        <p:spPr>
          <a:xfrm>
            <a:off x="1487488" y="4869161"/>
            <a:ext cx="9409045" cy="429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933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 esempio file di configurazione del Consumer</a:t>
            </a:r>
          </a:p>
        </p:txBody>
      </p:sp>
    </p:spTree>
    <p:extLst>
      <p:ext uri="{BB962C8B-B14F-4D97-AF65-F5344CB8AC3E}">
        <p14:creationId xmlns:p14="http://schemas.microsoft.com/office/powerpoint/2010/main" val="264285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( 6 di 7 )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F3EF312-C59F-4693-859A-FDC0C421B532}"/>
              </a:ext>
            </a:extLst>
          </p:cNvPr>
          <p:cNvSpPr/>
          <p:nvPr/>
        </p:nvSpPr>
        <p:spPr>
          <a:xfrm>
            <a:off x="623392" y="932723"/>
            <a:ext cx="11329259" cy="230425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zk.connect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=hdp1:2181/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zk.connectiontimeout.ms=1000000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consumer.timeout.ms=-1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=dp-MirrorMaker-test-datap1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shallow.iterator.enable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mirror.topics.whitelist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app_log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86F76204-D6F2-4C8C-B98C-A8E7755E5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" y="3406752"/>
            <a:ext cx="11944739" cy="1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configurazione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dovrebbe puntare al processo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ZooKeeper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 o utilizzare il parametro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broker.list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specificare un elenco di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Broker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3B0EB65-D4BE-47CB-BCD2-EB8A2B33EFC4}"/>
              </a:ext>
            </a:extLst>
          </p:cNvPr>
          <p:cNvSpPr/>
          <p:nvPr/>
        </p:nvSpPr>
        <p:spPr>
          <a:xfrm>
            <a:off x="5711957" y="5298412"/>
            <a:ext cx="960107" cy="6720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0EE2F6B-CB86-40C0-88F7-92A636B2FFE5}"/>
              </a:ext>
            </a:extLst>
          </p:cNvPr>
          <p:cNvSpPr/>
          <p:nvPr/>
        </p:nvSpPr>
        <p:spPr>
          <a:xfrm>
            <a:off x="1487488" y="4869161"/>
            <a:ext cx="9409045" cy="429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933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 esempio file di configurazione del Producer</a:t>
            </a:r>
          </a:p>
        </p:txBody>
      </p:sp>
    </p:spTree>
    <p:extLst>
      <p:ext uri="{BB962C8B-B14F-4D97-AF65-F5344CB8AC3E}">
        <p14:creationId xmlns:p14="http://schemas.microsoft.com/office/powerpoint/2010/main" val="30617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( 7 di 7 )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82614EC-312A-4C5F-80CB-9476DB69C98A}"/>
              </a:ext>
            </a:extLst>
          </p:cNvPr>
          <p:cNvSpPr/>
          <p:nvPr/>
        </p:nvSpPr>
        <p:spPr>
          <a:xfrm>
            <a:off x="623392" y="932723"/>
            <a:ext cx="11329259" cy="24962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zk.connect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=hdp1:2181/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producer.type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compression.codec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serializer.class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kafka.serializer.DefaultEncoder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max.message.size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=10000000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queue.time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queue.enqueueTimeout.ms=-1</a:t>
            </a:r>
          </a:p>
        </p:txBody>
      </p:sp>
    </p:spTree>
    <p:extLst>
      <p:ext uri="{BB962C8B-B14F-4D97-AF65-F5344CB8AC3E}">
        <p14:creationId xmlns:p14="http://schemas.microsoft.com/office/powerpoint/2010/main" val="33941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1"/>
            <a:ext cx="11944739" cy="522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possibile utilizzare lo strumento da riga di comando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 Offset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Checker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valutare lo stato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 Offset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Checker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controlla il numero di messaggi letti e scritti e segnala il ritardo per ogni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 Group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specificato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comando seguente esegue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 Offset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Checker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il gruppo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KafkaMirror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est-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L'argomento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--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zkconnect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punta all'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Host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ZooKeeper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alla porta sul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 dell'avanzamento del Mirroring ( 1 di 3 )</a:t>
            </a:r>
          </a:p>
        </p:txBody>
      </p:sp>
    </p:spTree>
    <p:extLst>
      <p:ext uri="{BB962C8B-B14F-4D97-AF65-F5344CB8AC3E}">
        <p14:creationId xmlns:p14="http://schemas.microsoft.com/office/powerpoint/2010/main" val="6294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 dell'avanzamento del Mirroring ( 2 di 3 )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E175387-A9D2-4CA6-955F-80852646A64D}"/>
              </a:ext>
            </a:extLst>
          </p:cNvPr>
          <p:cNvSpPr/>
          <p:nvPr/>
        </p:nvSpPr>
        <p:spPr>
          <a:xfrm>
            <a:off x="623392" y="740701"/>
            <a:ext cx="11329259" cy="43204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/usr/hdp/current/kafka/bin/kafka-run-class.sh </a:t>
            </a: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kafka.tools.ConsumerOffsetChecker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--group </a:t>
            </a: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KafkaMirror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zkconnect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Source-cluster-zookeeper:2181 --</a:t>
            </a: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test-</a:t>
            </a:r>
            <a:r>
              <a:rPr lang="it-IT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Offset  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logSize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Lag     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KafkaMirror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test-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 5         5      0      none 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KafkaMirror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test-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       3         4      1      none 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KafkaMirror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test-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2       6         9      3      none </a:t>
            </a:r>
          </a:p>
        </p:txBody>
      </p: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A84DC96F-708D-4751-B443-8C6F54C8A3C3}"/>
              </a:ext>
            </a:extLst>
          </p:cNvPr>
          <p:cNvSpPr/>
          <p:nvPr/>
        </p:nvSpPr>
        <p:spPr>
          <a:xfrm>
            <a:off x="5711957" y="5733256"/>
            <a:ext cx="960107" cy="6720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E370A34-9196-4702-9B03-877DE9567B0B}"/>
              </a:ext>
            </a:extLst>
          </p:cNvPr>
          <p:cNvSpPr/>
          <p:nvPr/>
        </p:nvSpPr>
        <p:spPr>
          <a:xfrm>
            <a:off x="1487488" y="5304005"/>
            <a:ext cx="9409045" cy="4292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933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 le opzioni di controllo Offset del Consumer</a:t>
            </a:r>
          </a:p>
        </p:txBody>
      </p:sp>
    </p:spTree>
    <p:extLst>
      <p:ext uri="{BB962C8B-B14F-4D97-AF65-F5344CB8AC3E}">
        <p14:creationId xmlns:p14="http://schemas.microsoft.com/office/powerpoint/2010/main" val="201205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 dell'avanzamento del Mirroring ( 3 di 3 )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AD88B3F6-1B54-433F-9F12-E091024F9046}"/>
              </a:ext>
            </a:extLst>
          </p:cNvPr>
          <p:cNvGraphicFramePr>
            <a:graphicFrameLocks noGrp="1"/>
          </p:cNvGraphicFramePr>
          <p:nvPr/>
        </p:nvGraphicFramePr>
        <p:xfrm>
          <a:off x="239349" y="719667"/>
          <a:ext cx="11521280" cy="40504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84309">
                  <a:extLst>
                    <a:ext uri="{9D8B030D-6E8A-4147-A177-3AD203B41FA5}">
                      <a16:colId xmlns:a16="http://schemas.microsoft.com/office/drawing/2014/main" val="870769024"/>
                    </a:ext>
                  </a:extLst>
                </a:gridCol>
                <a:gridCol w="8736971">
                  <a:extLst>
                    <a:ext uri="{9D8B030D-6E8A-4147-A177-3AD203B41FA5}">
                      <a16:colId xmlns:a16="http://schemas.microsoft.com/office/drawing/2014/main" val="3524121578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Comando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Descrizione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3569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--group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il 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 Group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81053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zkconnect</a:t>
                      </a:r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la stringa di connessione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ZooKeeper</a:t>
                      </a:r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il 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</a:t>
                      </a:r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è 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localhost:2181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824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--broker-info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Elenca le informazioni del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Broken</a:t>
                      </a:r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6795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--help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Elenca le opzioni 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Offset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Checker</a:t>
                      </a:r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635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un elenco separato da virgole di 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Topics</a:t>
                      </a:r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se non si specificano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Topics</a:t>
                      </a:r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l'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Offset</a:t>
                      </a:r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Checker</a:t>
                      </a:r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visualizzerà le informazioni per tutti i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Topics</a:t>
                      </a:r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sotto il 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 Group </a:t>
                      </a:r>
                      <a:r>
                        <a:rPr lang="it-IT" sz="24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specificato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05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1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481518"/>
            <a:ext cx="11944739" cy="491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per qualche motivo il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può consegnare messaggi che sono stati elaborati e impegnati dal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che un processo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perda i dati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prevenire la perdita di dati, utilizzare le seguenti impostazioni (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Default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Specificare l'opzione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--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abortOnSendFail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 la perdita di dati ( 1 di 3 )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078614-8C09-4B9C-994C-9ABDD269BAB8}"/>
              </a:ext>
            </a:extLst>
          </p:cNvPr>
          <p:cNvSpPr txBox="1"/>
          <p:nvPr/>
        </p:nvSpPr>
        <p:spPr>
          <a:xfrm>
            <a:off x="798699" y="3525011"/>
            <a:ext cx="4529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auto.commit.enabled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457048-F2F1-44B0-AE40-F1DE9530268C}"/>
              </a:ext>
            </a:extLst>
          </p:cNvPr>
          <p:cNvSpPr txBox="1"/>
          <p:nvPr/>
        </p:nvSpPr>
        <p:spPr>
          <a:xfrm>
            <a:off x="5695242" y="3525011"/>
            <a:ext cx="6373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max.in.flight.requests.per.connection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Int.MaxValue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=-1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block.on.buffer.full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1F10F3-FA4E-4E0B-955A-0EB5F3D7C87E}"/>
              </a:ext>
            </a:extLst>
          </p:cNvPr>
          <p:cNvSpPr txBox="1"/>
          <p:nvPr/>
        </p:nvSpPr>
        <p:spPr>
          <a:xfrm>
            <a:off x="1679509" y="2948947"/>
            <a:ext cx="2112235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933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8688B7A-9895-4760-B00B-EB6FAEB94981}"/>
              </a:ext>
            </a:extLst>
          </p:cNvPr>
          <p:cNvSpPr txBox="1"/>
          <p:nvPr/>
        </p:nvSpPr>
        <p:spPr>
          <a:xfrm>
            <a:off x="7440149" y="2948947"/>
            <a:ext cx="2112235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933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3147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1"/>
            <a:ext cx="11944739" cy="50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intraprenderà le seguenti azioni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 la perdita di dati ( 2 di 3 )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ACA961C1-2A29-4E64-B29A-5180DE222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296386"/>
            <a:ext cx="11444977" cy="368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invierà una sola richiesta ad un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Broker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alla volta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viene rilevata una eccezione nel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Thread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proverà a confermare gli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Offset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confermati e quindi uscire immediatamente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RetriableException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riproverà a tempo indeterminato e se il tentativo non funziona,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interromperà alla fine quando il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Buffer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produttore è pieno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eccezione non ripristinabile, se viene specificato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--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abort.on.send.fail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verrà interrotto</a:t>
            </a:r>
          </a:p>
        </p:txBody>
      </p:sp>
    </p:spTree>
    <p:extLst>
      <p:ext uri="{BB962C8B-B14F-4D97-AF65-F5344CB8AC3E}">
        <p14:creationId xmlns:p14="http://schemas.microsoft.com/office/powerpoint/2010/main" val="347660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1"/>
            <a:ext cx="11944739" cy="235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--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abort.on.send.fail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specificato, il meccanismo di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Callback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registrerà il messaggio che non è stato inviato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caso,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continuerà a funzionare ed il messaggio non verrà replicato nel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 la perdita di dati ( 3 di 3 )</a:t>
            </a:r>
          </a:p>
        </p:txBody>
      </p:sp>
    </p:spTree>
    <p:extLst>
      <p:ext uri="{BB962C8B-B14F-4D97-AF65-F5344CB8AC3E}">
        <p14:creationId xmlns:p14="http://schemas.microsoft.com/office/powerpoint/2010/main" val="100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6C7329D-D876-4F63-996F-914C2AF1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1" y="1700808"/>
            <a:ext cx="11228239" cy="384042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90F0B9-FB49-434D-8810-252FD5DDEC20}"/>
              </a:ext>
            </a:extLst>
          </p:cNvPr>
          <p:cNvSpPr txBox="1"/>
          <p:nvPr/>
        </p:nvSpPr>
        <p:spPr>
          <a:xfrm>
            <a:off x="1244956" y="644691"/>
            <a:ext cx="10465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 Mirror Maker per Kafka</a:t>
            </a:r>
          </a:p>
        </p:txBody>
      </p:sp>
    </p:spTree>
    <p:extLst>
      <p:ext uri="{BB962C8B-B14F-4D97-AF65-F5344CB8AC3E}">
        <p14:creationId xmlns:p14="http://schemas.microsoft.com/office/powerpoint/2010/main" val="366230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1"/>
            <a:ext cx="11944739" cy="378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eseguire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 un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abilitato per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Kerberos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/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SASL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configurare le proprietà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modo seguente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Scegliere o aggiungere un nuovo "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Principal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" per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utilizzando ne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 altri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Service Account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seguente esempio usa il "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Principal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"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creare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Keytab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Kerberos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lato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client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Cluster abilitati per Kerberos ( 1 di 5 )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EABA75C-4A45-49B7-BE70-BAF1A69C44BC}"/>
              </a:ext>
            </a:extLst>
          </p:cNvPr>
          <p:cNvSpPr/>
          <p:nvPr/>
        </p:nvSpPr>
        <p:spPr>
          <a:xfrm>
            <a:off x="911424" y="4677139"/>
            <a:ext cx="10753195" cy="96010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sudo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kadmin.local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-q "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ktadd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-k 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mirrormaker.keytab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mirrormaker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HOSTNAME@EXAMPLE.COM"</a:t>
            </a:r>
          </a:p>
        </p:txBody>
      </p:sp>
    </p:spTree>
    <p:extLst>
      <p:ext uri="{BB962C8B-B14F-4D97-AF65-F5344CB8AC3E}">
        <p14:creationId xmlns:p14="http://schemas.microsoft.com/office/powerpoint/2010/main" val="36176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1"/>
            <a:ext cx="11944739" cy="194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Aggiungere un nuovo file di configurazione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Jaas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 nodo in cui si prevede di eseguire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Cluster abilitati per Kerberos ( 2 di 5 )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EABA75C-4A45-49B7-BE70-BAF1A69C44BC}"/>
              </a:ext>
            </a:extLst>
          </p:cNvPr>
          <p:cNvSpPr/>
          <p:nvPr/>
        </p:nvSpPr>
        <p:spPr>
          <a:xfrm>
            <a:off x="870784" y="2084851"/>
            <a:ext cx="10753195" cy="96010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Djava.security.auth.login.config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hdp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-broker/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kafka_mirrormaker_jaas.conf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2"/>
            <a:ext cx="11944739" cy="1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Aggiungere le seguenti impostazioni alla sezione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KafkaClient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nuovo file di configurazione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Jaas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assicurarsi che il «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Principal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dispone delle autorizzazioni sia sul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che sul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Cluster abilitati per Kerberos ( 3 di 5 )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42A63C6-A4F0-4CB1-BAD5-BE00007229F2}"/>
              </a:ext>
            </a:extLst>
          </p:cNvPr>
          <p:cNvSpPr/>
          <p:nvPr/>
        </p:nvSpPr>
        <p:spPr>
          <a:xfrm>
            <a:off x="870784" y="2180861"/>
            <a:ext cx="10753195" cy="35523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KafkaClient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com.sun.security.auth.module.Krb5LoginModule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useKeyTab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keyTab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mirrormaker.keytab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storeKey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useTicketCache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principal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mirrormaker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/HOSTNAME@EXAMPLE.COM";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39778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2"/>
            <a:ext cx="11944739" cy="50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Eseguire il comando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ACL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sui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destinazione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Cluster abilitati per Kerberos ( 4 di 5 )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42A63C6-A4F0-4CB1-BAD5-BE00007229F2}"/>
              </a:ext>
            </a:extLst>
          </p:cNvPr>
          <p:cNvSpPr/>
          <p:nvPr/>
        </p:nvSpPr>
        <p:spPr>
          <a:xfrm>
            <a:off x="870784" y="1412776"/>
            <a:ext cx="10753195" cy="355239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bin/kafka-acls.sh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allow-principal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user:mirrormaker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hdp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-broker/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2"/>
            <a:ext cx="11944739" cy="235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Nei file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consumer.config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667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producer.config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specificare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security.protocol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=SASL_PLAINTEXT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Avviare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specificare l'opzione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new.consumer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oltre alle altre opzioni; di seguito un breve esempio 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Cluster abilitati per Kerberos ( 5 di 5 )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42A63C6-A4F0-4CB1-BAD5-BE00007229F2}"/>
              </a:ext>
            </a:extLst>
          </p:cNvPr>
          <p:cNvSpPr/>
          <p:nvPr/>
        </p:nvSpPr>
        <p:spPr>
          <a:xfrm>
            <a:off x="870784" y="3429000"/>
            <a:ext cx="10753195" cy="259228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/usr/hdp/current/kafka-broker/bin/kafka-run-class.sh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kafka.tools.MirrorMaker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consumer.config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consumer.properties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producer.config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target-cluster-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producer.properties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whitelist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my-topic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new.consumer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2"/>
            <a:ext cx="11944739" cy="481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processo di replica dei dati tra i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 Kafka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chiamato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Mirroring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processo è utilizzati per differenziare la replica tra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utilizzo comune per il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Mirroring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quello di mantenere una copia separata di un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 Kafka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 altro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 Center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 strumento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legge i dati dai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Topics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uno o più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scrive i corrispondenti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Topics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 Kafka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destinazione ( utilizzando gli stessi nomi dei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Topics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Mirroring dei dati tra Cluster con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di 4 )</a:t>
            </a:r>
          </a:p>
        </p:txBody>
      </p:sp>
    </p:spTree>
    <p:extLst>
      <p:ext uri="{BB962C8B-B14F-4D97-AF65-F5344CB8AC3E}">
        <p14:creationId xmlns:p14="http://schemas.microsoft.com/office/powerpoint/2010/main" val="284284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Mirroring dei dati tra Cluster con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( 2 di 4 )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C54A789-A665-411A-8868-582B8B8E370E}"/>
              </a:ext>
            </a:extLst>
          </p:cNvPr>
          <p:cNvSpPr/>
          <p:nvPr/>
        </p:nvSpPr>
        <p:spPr>
          <a:xfrm>
            <a:off x="911424" y="1124744"/>
            <a:ext cx="2496277" cy="12481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667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</a:p>
          <a:p>
            <a:pPr algn="ctr"/>
            <a:r>
              <a:rPr lang="it-IT" sz="2667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sorgente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EDA1EA5-2238-4DD1-9125-E2A6F10D5834}"/>
              </a:ext>
            </a:extLst>
          </p:cNvPr>
          <p:cNvSpPr/>
          <p:nvPr/>
        </p:nvSpPr>
        <p:spPr>
          <a:xfrm>
            <a:off x="911424" y="4485117"/>
            <a:ext cx="2496277" cy="12481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667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</a:p>
          <a:p>
            <a:pPr algn="ctr"/>
            <a:r>
              <a:rPr lang="it-IT" sz="2667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sorgente</a:t>
            </a:r>
          </a:p>
        </p:txBody>
      </p:sp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E8AA327F-0599-4FED-ABF9-71761AC271D2}"/>
              </a:ext>
            </a:extLst>
          </p:cNvPr>
          <p:cNvSpPr/>
          <p:nvPr/>
        </p:nvSpPr>
        <p:spPr>
          <a:xfrm>
            <a:off x="4751851" y="1892829"/>
            <a:ext cx="2016224" cy="12481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 Maker</a:t>
            </a:r>
          </a:p>
        </p:txBody>
      </p: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26C6F6E6-3F8B-4D12-95CB-F969CB3C1122}"/>
              </a:ext>
            </a:extLst>
          </p:cNvPr>
          <p:cNvSpPr/>
          <p:nvPr/>
        </p:nvSpPr>
        <p:spPr>
          <a:xfrm>
            <a:off x="4943872" y="2276872"/>
            <a:ext cx="2016224" cy="12481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 Maker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58B514A-FDC4-4B63-BE74-902EE6E218AE}"/>
              </a:ext>
            </a:extLst>
          </p:cNvPr>
          <p:cNvSpPr/>
          <p:nvPr/>
        </p:nvSpPr>
        <p:spPr>
          <a:xfrm>
            <a:off x="5183637" y="2699504"/>
            <a:ext cx="2016224" cy="12481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 Maker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E218E35-CD71-4D6C-8069-6011B5E45FB3}"/>
              </a:ext>
            </a:extLst>
          </p:cNvPr>
          <p:cNvSpPr/>
          <p:nvPr/>
        </p:nvSpPr>
        <p:spPr>
          <a:xfrm>
            <a:off x="8736032" y="2453157"/>
            <a:ext cx="2496277" cy="12481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667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</a:p>
          <a:p>
            <a:pPr algn="ctr"/>
            <a:r>
              <a:rPr lang="it-IT" sz="2667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</a:p>
          <a:p>
            <a:pPr algn="ctr"/>
            <a:r>
              <a:rPr lang="it-IT" sz="2667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91B92A-BCB3-4E8B-8E70-9F770B14578B}"/>
              </a:ext>
            </a:extLst>
          </p:cNvPr>
          <p:cNvSpPr txBox="1"/>
          <p:nvPr/>
        </p:nvSpPr>
        <p:spPr>
          <a:xfrm>
            <a:off x="2023931" y="2103147"/>
            <a:ext cx="864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chemeClr val="accent1"/>
                </a:solidFill>
              </a:rPr>
              <a:t>.</a:t>
            </a:r>
          </a:p>
          <a:p>
            <a:r>
              <a:rPr lang="it-IT" sz="4800" dirty="0">
                <a:solidFill>
                  <a:schemeClr val="accent1"/>
                </a:solidFill>
              </a:rPr>
              <a:t>.</a:t>
            </a:r>
          </a:p>
          <a:p>
            <a:r>
              <a:rPr lang="it-IT" sz="48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F0F42B9-0665-45FF-8428-9CA287576534}"/>
              </a:ext>
            </a:extLst>
          </p:cNvPr>
          <p:cNvCxnSpPr>
            <a:cxnSpLocks/>
          </p:cNvCxnSpPr>
          <p:nvPr/>
        </p:nvCxnSpPr>
        <p:spPr>
          <a:xfrm>
            <a:off x="2648262" y="3460539"/>
            <a:ext cx="2103589" cy="0"/>
          </a:xfrm>
          <a:prstGeom prst="straightConnector1">
            <a:avLst/>
          </a:prstGeom>
          <a:ln w="825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C6D0E5-CCF6-4647-B65F-E98C28D3A198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648262" y="2610114"/>
            <a:ext cx="2103589" cy="530855"/>
          </a:xfrm>
          <a:prstGeom prst="straightConnector1">
            <a:avLst/>
          </a:prstGeom>
          <a:ln w="825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EEB1426-23D6-44A6-A185-3473E9CC519E}"/>
              </a:ext>
            </a:extLst>
          </p:cNvPr>
          <p:cNvCxnSpPr>
            <a:cxnSpLocks/>
          </p:cNvCxnSpPr>
          <p:nvPr/>
        </p:nvCxnSpPr>
        <p:spPr>
          <a:xfrm flipV="1">
            <a:off x="2792016" y="3844582"/>
            <a:ext cx="1959835" cy="570069"/>
          </a:xfrm>
          <a:prstGeom prst="straightConnector1">
            <a:avLst/>
          </a:prstGeom>
          <a:ln w="825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081DD1E-1585-408B-89DE-2E9DB9DAE423}"/>
              </a:ext>
            </a:extLst>
          </p:cNvPr>
          <p:cNvCxnSpPr>
            <a:cxnSpLocks/>
          </p:cNvCxnSpPr>
          <p:nvPr/>
        </p:nvCxnSpPr>
        <p:spPr>
          <a:xfrm>
            <a:off x="6960096" y="3140969"/>
            <a:ext cx="1702309" cy="131575"/>
          </a:xfrm>
          <a:prstGeom prst="straightConnector1">
            <a:avLst/>
          </a:prstGeom>
          <a:ln w="825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2"/>
            <a:ext cx="11944739" cy="4814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eseguire il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Mirroring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più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origine, sarà necessario avviare almeno una Istanza di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ogni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Sarà inoltre possibile utilizzare più processi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rispecchiare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Topics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all'interno dello stesso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 Group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può aumentare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Throughput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quantità di consegna di dati ) e migliorare la tolleranza ai guasti (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Fault Tolerance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un processo termina, saranno altri ad assumersi il carico aggiuntivo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Mirroring dei dati tra Cluster con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( 3 di 4 )</a:t>
            </a:r>
          </a:p>
        </p:txBody>
      </p:sp>
    </p:spTree>
    <p:extLst>
      <p:ext uri="{BB962C8B-B14F-4D97-AF65-F5344CB8AC3E}">
        <p14:creationId xmlns:p14="http://schemas.microsoft.com/office/powerpoint/2010/main" val="10926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2"/>
            <a:ext cx="11944739" cy="522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di destinazione sono completamente indipendenti, quindi possono avere un numero diverso di partizioni e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Offset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diversi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 (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non è inteso come un meccanismo per il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Fault Tolerance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quanto la posizione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sarà diversa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fa presente che il processo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tuttavia, manterrà e utilizzerà il </a:t>
            </a:r>
            <a:r>
              <a:rPr lang="it-IT" sz="2667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Message Key for </a:t>
            </a:r>
            <a:r>
              <a:rPr lang="it-IT" sz="2667" b="1" dirty="0" err="1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Partitioning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preservando l'ordine in base alla chiave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il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Fault Tolerance 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consiglia di utilizzare lo standard all'interno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 (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Replica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Mirroring dei dati tra Cluster con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( 4 di 4 )</a:t>
            </a:r>
          </a:p>
        </p:txBody>
      </p:sp>
    </p:spTree>
    <p:extLst>
      <p:ext uri="{BB962C8B-B14F-4D97-AF65-F5344CB8AC3E}">
        <p14:creationId xmlns:p14="http://schemas.microsoft.com/office/powerpoint/2010/main" val="296415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1"/>
            <a:ext cx="11944739" cy="440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Prerequisito essenziale per l'esecuzione di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che i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di destinazione siano distribuiti ed eseguiti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configurare un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eseguire </a:t>
            </a:r>
            <a:r>
              <a:rPr lang="it-IT" sz="2667" b="1" dirty="0" err="1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kafka.tools.MirrorMaker</a:t>
            </a:r>
            <a:endParaRPr lang="it-IT" sz="2667" b="1" dirty="0">
              <a:solidFill>
                <a:srgbClr val="00B050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tabella seguente, verranno elencate le opzioni di configurazione</a:t>
            </a:r>
          </a:p>
          <a:p>
            <a:pPr marL="643451" indent="-457189">
              <a:buFont typeface="Courier New" panose="02070309020205020404" pitchFamily="49" charset="0"/>
              <a:buChar char="o"/>
            </a:pPr>
            <a:endParaRPr lang="it-IT" sz="2667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richiede uno o più file di configurazione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un file di configurazione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una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Whitelist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una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Blacklist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Topics</a:t>
            </a: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di 7 )</a:t>
            </a:r>
          </a:p>
        </p:txBody>
      </p:sp>
    </p:spTree>
    <p:extLst>
      <p:ext uri="{BB962C8B-B14F-4D97-AF65-F5344CB8AC3E}">
        <p14:creationId xmlns:p14="http://schemas.microsoft.com/office/powerpoint/2010/main" val="40448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" y="644692"/>
            <a:ext cx="11944739" cy="132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643451" indent="-457189">
              <a:buFont typeface="Courier New" panose="02070309020205020404" pitchFamily="49" charset="0"/>
              <a:buChar char="o"/>
            </a:pP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Nei file di configurazione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del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indirizzare il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 processo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ZooKeeper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indirizzare il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 processo </a:t>
            </a:r>
            <a:r>
              <a:rPr lang="it-IT" sz="2667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ZooKeeper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sul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 ( </a:t>
            </a:r>
            <a:r>
              <a:rPr lang="it-IT" sz="2667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</a:t>
            </a:r>
            <a:r>
              <a:rPr lang="it-IT" sz="2667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  <a:endParaRPr lang="it-IT" sz="2667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( 2 di 7 )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719A258B-2FAD-4845-8362-B97D26E99B50}"/>
              </a:ext>
            </a:extLst>
          </p:cNvPr>
          <p:cNvGraphicFramePr>
            <a:graphicFrameLocks noGrp="1"/>
          </p:cNvGraphicFramePr>
          <p:nvPr/>
        </p:nvGraphicFramePr>
        <p:xfrm>
          <a:off x="719403" y="2444182"/>
          <a:ext cx="11041228" cy="47616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00267">
                  <a:extLst>
                    <a:ext uri="{9D8B030D-6E8A-4147-A177-3AD203B41FA5}">
                      <a16:colId xmlns:a16="http://schemas.microsoft.com/office/drawing/2014/main" val="4105869949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872074684"/>
                    </a:ext>
                  </a:extLst>
                </a:gridCol>
                <a:gridCol w="5184577">
                  <a:extLst>
                    <a:ext uri="{9D8B030D-6E8A-4147-A177-3AD203B41FA5}">
                      <a16:colId xmlns:a16="http://schemas.microsoft.com/office/drawing/2014/main" val="426984568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Parametro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Descrizione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Esempio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49538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consumer.config</a:t>
                      </a:r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un file che contiene la configurazione e le impostazioni per il Cluster di origine</a:t>
                      </a:r>
                      <a:endParaRPr lang="it-IT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consumer.config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hdp1-consumer.properties</a:t>
                      </a:r>
                      <a:endParaRPr lang="it-IT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16249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producer.config</a:t>
                      </a:r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il file che contiene la configurazione e le impostazioni per il Cluster di destinazione</a:t>
                      </a:r>
                    </a:p>
                    <a:p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producer.config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hdp1-producer.properties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64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123631" y="-81837"/>
            <a:ext cx="11944739" cy="57971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( 3 di 7 )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719A258B-2FAD-4845-8362-B97D26E99B50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644691"/>
          <a:ext cx="11521280" cy="695621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4105869949"/>
                    </a:ext>
                  </a:extLst>
                </a:gridCol>
                <a:gridCol w="7104789">
                  <a:extLst>
                    <a:ext uri="{9D8B030D-6E8A-4147-A177-3AD203B41FA5}">
                      <a16:colId xmlns:a16="http://schemas.microsoft.com/office/drawing/2014/main" val="3872074684"/>
                    </a:ext>
                  </a:extLst>
                </a:gridCol>
                <a:gridCol w="2400267">
                  <a:extLst>
                    <a:ext uri="{9D8B030D-6E8A-4147-A177-3AD203B41FA5}">
                      <a16:colId xmlns:a16="http://schemas.microsoft.com/office/drawing/2014/main" val="426984568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Parametro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Descrizione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Esempio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49538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whitelist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blacklist</a:t>
                      </a:r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Anche se facoltativo, per un Mirror parziale, si può specificare esattamente un elenco separato da virgole di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Topics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 includere ( 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whitelist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 o escludere ( 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blacklist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); in generale, queste opzioni accettano modelli Java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regex</a:t>
                      </a:r>
                      <a:endParaRPr lang="it-IT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whitelist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my-topic</a:t>
                      </a:r>
                      <a:endParaRPr lang="it-IT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1624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num.streams</a:t>
                      </a:r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il numero di CST ( Consumer Stream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Threads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 da creare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num.streams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4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646335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num.producers</a:t>
                      </a:r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il numero di Istanze del Producer; impostandolo su un valore maggiore di uno, stabilisce un Pool di Producer che può incrementare il Throughput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num.producers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6844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queue.size</a:t>
                      </a:r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di messaggi che sono bufferizzati, in termini di numero di messaggi tra Consumer e Producer; il Default è 10000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queue.size</a:t>
                      </a:r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2000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46344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--help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Elenca le opzioni della riga di comando di </a:t>
                      </a:r>
                      <a:r>
                        <a:rPr lang="it-IT" sz="24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MirrorMaker</a:t>
                      </a:r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5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47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</TotalTime>
  <Words>1800</Words>
  <Application>Microsoft Office PowerPoint</Application>
  <PresentationFormat>Widescreen</PresentationFormat>
  <Paragraphs>207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Poppins</vt:lpstr>
      <vt:lpstr>Tahoma</vt:lpstr>
      <vt:lpstr>Arial</vt:lpstr>
      <vt:lpstr>Calibri</vt:lpstr>
      <vt:lpstr>Courier New</vt:lpstr>
      <vt:lpstr>Poppins SemiBold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Antonio Minelli</cp:lastModifiedBy>
  <cp:revision>227</cp:revision>
  <dcterms:created xsi:type="dcterms:W3CDTF">2018-12-02T17:40:17Z</dcterms:created>
  <dcterms:modified xsi:type="dcterms:W3CDTF">2025-01-29T21:22:38Z</dcterms:modified>
</cp:coreProperties>
</file>