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5"/>
  </p:notesMasterIdLst>
  <p:sldIdLst>
    <p:sldId id="647" r:id="rId2"/>
    <p:sldId id="782" r:id="rId3"/>
    <p:sldId id="796" r:id="rId4"/>
    <p:sldId id="797" r:id="rId5"/>
    <p:sldId id="798" r:id="rId6"/>
    <p:sldId id="783" r:id="rId7"/>
    <p:sldId id="799" r:id="rId8"/>
    <p:sldId id="801" r:id="rId9"/>
    <p:sldId id="784" r:id="rId10"/>
    <p:sldId id="810" r:id="rId11"/>
    <p:sldId id="811" r:id="rId12"/>
    <p:sldId id="812" r:id="rId13"/>
    <p:sldId id="785" r:id="rId14"/>
    <p:sldId id="808" r:id="rId15"/>
    <p:sldId id="809" r:id="rId16"/>
    <p:sldId id="786" r:id="rId17"/>
    <p:sldId id="806" r:id="rId18"/>
    <p:sldId id="807" r:id="rId19"/>
    <p:sldId id="787" r:id="rId20"/>
    <p:sldId id="802" r:id="rId21"/>
    <p:sldId id="803" r:id="rId22"/>
    <p:sldId id="804" r:id="rId23"/>
    <p:sldId id="805" r:id="rId24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Source Code Pro" panose="020B0509030403020204" pitchFamily="49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F99"/>
    <a:srgbClr val="66CCFF"/>
    <a:srgbClr val="477294"/>
    <a:srgbClr val="336699"/>
    <a:srgbClr val="FFFFFF"/>
    <a:srgbClr val="0099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9B3463-C4DF-4633-9BFD-EF030EECD5B6}">
  <a:tblStyle styleId="{CE9B3463-C4DF-4633-9BFD-EF030EECD5B6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15" autoAdjust="0"/>
    <p:restoredTop sz="94660"/>
  </p:normalViewPr>
  <p:slideViewPr>
    <p:cSldViewPr>
      <p:cViewPr varScale="1">
        <p:scale>
          <a:sx n="84" d="100"/>
          <a:sy n="84" d="100"/>
        </p:scale>
        <p:origin x="808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‹N›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‹N›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‹N›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265500" y="2845222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‹N›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‹N›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‹N›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54" name="Shape 54"/>
          <p:cNvSpPr/>
          <p:nvPr/>
        </p:nvSpPr>
        <p:spPr>
          <a:xfrm>
            <a:off x="-5900" y="759981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SzPct val="100000"/>
              <a:defRPr sz="4800"/>
            </a:lvl1pPr>
            <a:lvl2pPr lvl="1" algn="ctr" rtl="0">
              <a:spcBef>
                <a:spcPts val="0"/>
              </a:spcBef>
              <a:buSzPct val="100000"/>
              <a:defRPr sz="4800"/>
            </a:lvl2pPr>
            <a:lvl3pPr lvl="2" algn="ctr" rtl="0">
              <a:spcBef>
                <a:spcPts val="0"/>
              </a:spcBef>
              <a:buSzPct val="100000"/>
              <a:defRPr sz="4800"/>
            </a:lvl3pPr>
            <a:lvl4pPr lvl="3" algn="ctr" rtl="0">
              <a:spcBef>
                <a:spcPts val="0"/>
              </a:spcBef>
              <a:buSzPct val="100000"/>
              <a:defRPr sz="4800"/>
            </a:lvl4pPr>
            <a:lvl5pPr lvl="4" algn="ctr" rtl="0">
              <a:spcBef>
                <a:spcPts val="0"/>
              </a:spcBef>
              <a:buSzPct val="100000"/>
              <a:defRPr sz="4800"/>
            </a:lvl5pPr>
            <a:lvl6pPr lvl="5" algn="ctr" rtl="0">
              <a:spcBef>
                <a:spcPts val="0"/>
              </a:spcBef>
              <a:buSzPct val="100000"/>
              <a:defRPr sz="4800"/>
            </a:lvl6pPr>
            <a:lvl7pPr lvl="6" algn="ctr" rtl="0">
              <a:spcBef>
                <a:spcPts val="0"/>
              </a:spcBef>
              <a:buSzPct val="100000"/>
              <a:defRPr sz="4800"/>
            </a:lvl7pPr>
            <a:lvl8pPr lvl="7" algn="ctr" rtl="0">
              <a:spcBef>
                <a:spcPts val="0"/>
              </a:spcBef>
              <a:buSzPct val="100000"/>
              <a:defRPr sz="4800"/>
            </a:lvl8pPr>
            <a:lvl9pPr lvl="8"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‹N›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 flipH="1">
            <a:off x="6025" y="301575"/>
            <a:ext cx="9150050" cy="4496747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60" name="Shape 60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61" name="Shape 61"/>
          <p:cNvSpPr/>
          <p:nvPr/>
        </p:nvSpPr>
        <p:spPr>
          <a:xfrm>
            <a:off x="0" y="1351100"/>
            <a:ext cx="9156075" cy="2889062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3600"/>
            </a:lvl1pPr>
            <a:lvl2pPr lvl="1" algn="ctr" rtl="0">
              <a:spcBef>
                <a:spcPts val="0"/>
              </a:spcBef>
              <a:buSzPct val="100000"/>
              <a:defRPr sz="3600"/>
            </a:lvl2pPr>
            <a:lvl3pPr lvl="2" algn="ctr" rtl="0">
              <a:spcBef>
                <a:spcPts val="0"/>
              </a:spcBef>
              <a:buSzPct val="100000"/>
              <a:defRPr sz="3600"/>
            </a:lvl3pPr>
            <a:lvl4pPr lvl="3" algn="ctr" rtl="0">
              <a:spcBef>
                <a:spcPts val="0"/>
              </a:spcBef>
              <a:buSzPct val="100000"/>
              <a:defRPr sz="3600"/>
            </a:lvl4pPr>
            <a:lvl5pPr lvl="4" algn="ctr" rtl="0">
              <a:spcBef>
                <a:spcPts val="0"/>
              </a:spcBef>
              <a:buSzPct val="100000"/>
              <a:defRPr sz="3600"/>
            </a:lvl5pPr>
            <a:lvl6pPr lvl="5" algn="ctr" rtl="0">
              <a:spcBef>
                <a:spcPts val="0"/>
              </a:spcBef>
              <a:buSzPct val="100000"/>
              <a:defRPr sz="3600"/>
            </a:lvl6pPr>
            <a:lvl7pPr lvl="6" algn="ctr" rtl="0">
              <a:spcBef>
                <a:spcPts val="0"/>
              </a:spcBef>
              <a:buSzPct val="100000"/>
              <a:defRPr sz="3600"/>
            </a:lvl7pPr>
            <a:lvl8pPr lvl="7" algn="ctr" rtl="0">
              <a:spcBef>
                <a:spcPts val="0"/>
              </a:spcBef>
              <a:buSzPct val="100000"/>
              <a:defRPr sz="3600"/>
            </a:lvl8pPr>
            <a:lvl9pPr lvl="8" algn="ctr" rtl="0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1pPr>
            <a:lvl2pPr lvl="1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2pPr>
            <a:lvl3pPr lvl="2" algn="ctr" rtl="0">
              <a:spcBef>
                <a:spcPts val="0"/>
              </a:spcBef>
              <a:buClr>
                <a:srgbClr val="004C52"/>
              </a:buClr>
              <a:buSzPct val="100000"/>
              <a:buNone/>
              <a:defRPr sz="1800" b="1"/>
            </a:lvl3pPr>
            <a:lvl4pPr lvl="3" algn="ctr" rtl="0">
              <a:spcBef>
                <a:spcPts val="0"/>
              </a:spcBef>
              <a:buSzPct val="100000"/>
              <a:buNone/>
              <a:defRPr sz="1800" b="1"/>
            </a:lvl4pPr>
            <a:lvl5pPr lvl="4" algn="ctr" rtl="0">
              <a:spcBef>
                <a:spcPts val="0"/>
              </a:spcBef>
              <a:buSzPct val="100000"/>
              <a:buNone/>
              <a:defRPr sz="1800" b="1"/>
            </a:lvl5pPr>
            <a:lvl6pPr lvl="5" algn="ctr" rtl="0">
              <a:spcBef>
                <a:spcPts val="0"/>
              </a:spcBef>
              <a:buSzPct val="100000"/>
              <a:buNone/>
              <a:defRPr sz="1800" b="1"/>
            </a:lvl6pPr>
            <a:lvl7pPr lvl="6" algn="ctr" rtl="0">
              <a:spcBef>
                <a:spcPts val="0"/>
              </a:spcBef>
              <a:buSzPct val="100000"/>
              <a:buNone/>
              <a:defRPr sz="1800" b="1"/>
            </a:lvl7pPr>
            <a:lvl8pPr lvl="7" algn="ctr" rtl="0">
              <a:spcBef>
                <a:spcPts val="0"/>
              </a:spcBef>
              <a:buSzPct val="100000"/>
              <a:buNone/>
              <a:defRPr sz="1800" b="1"/>
            </a:lvl8pPr>
            <a:lvl9pPr lvl="8" algn="ctr" rtl="0">
              <a:spcBef>
                <a:spcPts val="0"/>
              </a:spcBef>
              <a:buSzPct val="100000"/>
              <a:buNone/>
              <a:defRPr sz="1800" b="1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‹N›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pPr lvl="0" algn="r">
                <a:spcBef>
                  <a:spcPts val="0"/>
                </a:spcBef>
                <a:buNone/>
              </a:pPr>
              <a:t>‹N›</a:t>
            </a:fld>
            <a:endParaRPr lang="en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7" r:id="rId5"/>
    <p:sldLayoutId id="2147483658" r:id="rId6"/>
    <p:sldLayoutId id="2147483659" r:id="rId7"/>
    <p:sldLayoutId id="214748366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6C7329D-D876-4F63-996F-914C2AF1F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10" y="1275606"/>
            <a:ext cx="8421179" cy="288032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90F0B9-FB49-434D-8810-252FD5DDEC20}"/>
              </a:ext>
            </a:extLst>
          </p:cNvPr>
          <p:cNvSpPr txBox="1"/>
          <p:nvPr/>
        </p:nvSpPr>
        <p:spPr>
          <a:xfrm>
            <a:off x="933717" y="483518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Componente Mirror Maker per Kafka</a:t>
            </a:r>
          </a:p>
        </p:txBody>
      </p:sp>
    </p:spTree>
    <p:extLst>
      <p:ext uri="{BB962C8B-B14F-4D97-AF65-F5344CB8AC3E}">
        <p14:creationId xmlns:p14="http://schemas.microsoft.com/office/powerpoint/2010/main" val="366230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796CDC68-9FB0-468C-AFBF-AAA156C2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23" y="483518"/>
            <a:ext cx="8958554" cy="304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L'esempio seguente replica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topic1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topic2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da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sourceClusterConsumer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targetClusterProducer</a:t>
            </a:r>
            <a:endParaRPr lang="it-IT" sz="20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file di configurazione del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Consumer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deve specificare il processo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ZooKeeper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origine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92723" y="-61378"/>
            <a:ext cx="8958554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Esecuzione di </a:t>
            </a:r>
            <a:r>
              <a:rPr lang="it-IT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MirrorMaker</a:t>
            </a:r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( 5 di 7 )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60864983-9F0A-40F5-AB24-79794A914BA2}"/>
              </a:ext>
            </a:extLst>
          </p:cNvPr>
          <p:cNvSpPr/>
          <p:nvPr/>
        </p:nvSpPr>
        <p:spPr>
          <a:xfrm>
            <a:off x="467544" y="1280066"/>
            <a:ext cx="8496944" cy="114766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/usr/hdp/current/kafka-broker/bin/kafka-run-class.sh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kafka.tools.MirrorMaker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consumer.config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sourceClusterConsumer.properties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producer.config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targetClusterProducer.properties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whitelist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="topic1,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  </a:t>
            </a:r>
          </a:p>
        </p:txBody>
      </p:sp>
      <p:sp>
        <p:nvSpPr>
          <p:cNvPr id="5" name="Freccia in giù 4">
            <a:extLst>
              <a:ext uri="{FF2B5EF4-FFF2-40B4-BE49-F238E27FC236}">
                <a16:creationId xmlns:a16="http://schemas.microsoft.com/office/drawing/2014/main" id="{B1259FA3-8970-4A35-9261-5011F128956D}"/>
              </a:ext>
            </a:extLst>
          </p:cNvPr>
          <p:cNvSpPr/>
          <p:nvPr/>
        </p:nvSpPr>
        <p:spPr>
          <a:xfrm>
            <a:off x="4283968" y="3973809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F0B0549-3362-47AA-B1EC-BB849288ABD2}"/>
              </a:ext>
            </a:extLst>
          </p:cNvPr>
          <p:cNvSpPr/>
          <p:nvPr/>
        </p:nvSpPr>
        <p:spPr>
          <a:xfrm>
            <a:off x="1115616" y="3651870"/>
            <a:ext cx="7056784" cy="3219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Guarda esempio file di configurazione del Consumer</a:t>
            </a:r>
          </a:p>
        </p:txBody>
      </p:sp>
    </p:spTree>
    <p:extLst>
      <p:ext uri="{BB962C8B-B14F-4D97-AF65-F5344CB8AC3E}">
        <p14:creationId xmlns:p14="http://schemas.microsoft.com/office/powerpoint/2010/main" val="264285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92723" y="-61378"/>
            <a:ext cx="8958554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Esecuzione di </a:t>
            </a:r>
            <a:r>
              <a:rPr lang="it-IT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MirrorMaker</a:t>
            </a:r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( 6 di 7 )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FF3EF312-C59F-4693-859A-FDC0C421B532}"/>
              </a:ext>
            </a:extLst>
          </p:cNvPr>
          <p:cNvSpPr/>
          <p:nvPr/>
        </p:nvSpPr>
        <p:spPr>
          <a:xfrm>
            <a:off x="467544" y="699542"/>
            <a:ext cx="8496944" cy="172819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zk.connect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=hdp1:2181/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zk.connectiontimeout.ms=1000000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consumer.timeout.ms=-1</a:t>
            </a:r>
          </a:p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=dp-MirrorMaker-test-datap1</a:t>
            </a:r>
          </a:p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shallow.iterator.enable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mirror.topics.whitelist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app_log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Box 1">
            <a:extLst>
              <a:ext uri="{FF2B5EF4-FFF2-40B4-BE49-F238E27FC236}">
                <a16:creationId xmlns:a16="http://schemas.microsoft.com/office/drawing/2014/main" id="{86F76204-D6F2-4C8C-B98C-A8E7755E5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" y="2555063"/>
            <a:ext cx="8958554" cy="99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configurazione del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Producer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dovrebbe puntare al processo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ZooKeeper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destinazione o utilizzare il parametro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broker.list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specificare un elenco di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Broker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destinazione</a:t>
            </a:r>
          </a:p>
        </p:txBody>
      </p:sp>
      <p:sp>
        <p:nvSpPr>
          <p:cNvPr id="6" name="Freccia in giù 5">
            <a:extLst>
              <a:ext uri="{FF2B5EF4-FFF2-40B4-BE49-F238E27FC236}">
                <a16:creationId xmlns:a16="http://schemas.microsoft.com/office/drawing/2014/main" id="{83B0EB65-D4BE-47CB-BCD2-EB8A2B33EFC4}"/>
              </a:ext>
            </a:extLst>
          </p:cNvPr>
          <p:cNvSpPr/>
          <p:nvPr/>
        </p:nvSpPr>
        <p:spPr>
          <a:xfrm>
            <a:off x="4283968" y="3973809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0EE2F6B-CB86-40C0-88F7-92A636B2FFE5}"/>
              </a:ext>
            </a:extLst>
          </p:cNvPr>
          <p:cNvSpPr/>
          <p:nvPr/>
        </p:nvSpPr>
        <p:spPr>
          <a:xfrm>
            <a:off x="1115616" y="3651870"/>
            <a:ext cx="7056784" cy="3219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Guarda esempio file di configurazione del Producer</a:t>
            </a:r>
          </a:p>
        </p:txBody>
      </p:sp>
    </p:spTree>
    <p:extLst>
      <p:ext uri="{BB962C8B-B14F-4D97-AF65-F5344CB8AC3E}">
        <p14:creationId xmlns:p14="http://schemas.microsoft.com/office/powerpoint/2010/main" val="306173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92723" y="-61378"/>
            <a:ext cx="8958554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Esecuzione di </a:t>
            </a:r>
            <a:r>
              <a:rPr lang="it-IT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MirrorMaker</a:t>
            </a:r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( 7 di 7 )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082614EC-312A-4C5F-80CB-9476DB69C98A}"/>
              </a:ext>
            </a:extLst>
          </p:cNvPr>
          <p:cNvSpPr/>
          <p:nvPr/>
        </p:nvSpPr>
        <p:spPr>
          <a:xfrm>
            <a:off x="467544" y="699542"/>
            <a:ext cx="8496944" cy="187220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zk.connect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=hdp1:2181/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-test</a:t>
            </a:r>
          </a:p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producer.type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compression.codec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serializer.class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kafka.serializer.DefaultEncoder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max.message.size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=10000000</a:t>
            </a:r>
          </a:p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queue.time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=1000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queue.enqueueTimeout.ms=-1</a:t>
            </a:r>
          </a:p>
        </p:txBody>
      </p:sp>
    </p:spTree>
    <p:extLst>
      <p:ext uri="{BB962C8B-B14F-4D97-AF65-F5344CB8AC3E}">
        <p14:creationId xmlns:p14="http://schemas.microsoft.com/office/powerpoint/2010/main" val="339417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796CDC68-9FB0-468C-AFBF-AAA156C2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23" y="483518"/>
            <a:ext cx="8958554" cy="407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possibile utilizzare lo strumento da riga di comando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Consumer Offset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Checker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Kafka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valutare lo stato del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origine e del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Consumer Offset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Checker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controlla il numero di messaggi letti e scritti e segnala il ritardo per ogni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Consumer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un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Consumer Group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specificato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comando seguente esegue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Consumer Offset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Checker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il gruppo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KafkaMirror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topic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t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est-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topic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L'argomento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--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zkconnect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punta all'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Host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ZooKeeper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alla porta sul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origine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92723" y="-61378"/>
            <a:ext cx="8958554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 dell'avanzamento del Mirroring ( 1 di 3 )</a:t>
            </a:r>
          </a:p>
        </p:txBody>
      </p:sp>
    </p:spTree>
    <p:extLst>
      <p:ext uri="{BB962C8B-B14F-4D97-AF65-F5344CB8AC3E}">
        <p14:creationId xmlns:p14="http://schemas.microsoft.com/office/powerpoint/2010/main" val="62940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92723" y="-61378"/>
            <a:ext cx="8958554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 dell'avanzamento del Mirroring ( 2 di 3 )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7E175387-A9D2-4CA6-955F-80852646A64D}"/>
              </a:ext>
            </a:extLst>
          </p:cNvPr>
          <p:cNvSpPr/>
          <p:nvPr/>
        </p:nvSpPr>
        <p:spPr>
          <a:xfrm>
            <a:off x="467544" y="555526"/>
            <a:ext cx="8496944" cy="32403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/usr/hdp/current/kafka/bin/kafka-run-class.sh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kafka.tools.ConsumerOffsetChecker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--group 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KafkaMirror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zkconnect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Source-cluster-zookeeper:2181 --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test-</a:t>
            </a:r>
            <a:r>
              <a:rPr lang="it-IT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topic</a:t>
            </a:r>
            <a:r>
              <a:rPr lang="it-IT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       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Offset  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logSize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Lag     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Owner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KafkaMirror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test-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       5         5      0      none </a:t>
            </a:r>
          </a:p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KafkaMirror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test-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1       3         4      1      none </a:t>
            </a:r>
          </a:p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KafkaMirror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test-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  2       6         9      3      none </a:t>
            </a:r>
          </a:p>
        </p:txBody>
      </p:sp>
      <p:sp>
        <p:nvSpPr>
          <p:cNvPr id="2" name="Freccia in giù 1">
            <a:extLst>
              <a:ext uri="{FF2B5EF4-FFF2-40B4-BE49-F238E27FC236}">
                <a16:creationId xmlns:a16="http://schemas.microsoft.com/office/drawing/2014/main" id="{A84DC96F-708D-4751-B443-8C6F54C8A3C3}"/>
              </a:ext>
            </a:extLst>
          </p:cNvPr>
          <p:cNvSpPr/>
          <p:nvPr/>
        </p:nvSpPr>
        <p:spPr>
          <a:xfrm>
            <a:off x="4283968" y="4299942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E370A34-9196-4702-9B03-877DE9567B0B}"/>
              </a:ext>
            </a:extLst>
          </p:cNvPr>
          <p:cNvSpPr/>
          <p:nvPr/>
        </p:nvSpPr>
        <p:spPr>
          <a:xfrm>
            <a:off x="1115616" y="3978003"/>
            <a:ext cx="7056784" cy="3219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Guarda le opzioni di controllo Offset del Consumer</a:t>
            </a:r>
          </a:p>
        </p:txBody>
      </p:sp>
    </p:spTree>
    <p:extLst>
      <p:ext uri="{BB962C8B-B14F-4D97-AF65-F5344CB8AC3E}">
        <p14:creationId xmlns:p14="http://schemas.microsoft.com/office/powerpoint/2010/main" val="201205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92723" y="-61378"/>
            <a:ext cx="8958554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 dell'avanzamento del Mirroring ( 3 di 3 )</a:t>
            </a: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AD88B3F6-1B54-433F-9F12-E091024F9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774285"/>
              </p:ext>
            </p:extLst>
          </p:nvPr>
        </p:nvGraphicFramePr>
        <p:xfrm>
          <a:off x="179512" y="539750"/>
          <a:ext cx="8640960" cy="30378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870769024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352412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Comando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Descrizione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356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Specifica il </a:t>
                      </a:r>
                      <a:r>
                        <a:rPr lang="it-IT" sz="18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Consumer 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81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r>
                        <a:rPr lang="it-IT" sz="18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zkconnect</a:t>
                      </a:r>
                      <a:endParaRPr lang="it-IT" sz="1800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Specifica la stringa di connessione </a:t>
                      </a:r>
                      <a:r>
                        <a:rPr lang="it-IT" sz="18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ZooKeeper</a:t>
                      </a:r>
                      <a:r>
                        <a:rPr lang="it-IT" sz="1800" b="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il </a:t>
                      </a:r>
                      <a:r>
                        <a:rPr lang="it-IT" sz="18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Default</a:t>
                      </a:r>
                      <a:r>
                        <a:rPr lang="it-IT" sz="1800" b="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è </a:t>
                      </a:r>
                      <a:r>
                        <a:rPr lang="it-IT" sz="18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localhost:2181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2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--broker-info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Elenca le informazioni del </a:t>
                      </a:r>
                      <a:r>
                        <a:rPr lang="it-IT" sz="18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Broken</a:t>
                      </a:r>
                      <a:endParaRPr lang="it-IT" sz="1800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6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--help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Elenca le opzioni </a:t>
                      </a:r>
                      <a:r>
                        <a:rPr lang="it-IT" sz="18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Offset </a:t>
                      </a:r>
                      <a:r>
                        <a:rPr lang="it-IT" sz="18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Checker</a:t>
                      </a:r>
                      <a:endParaRPr lang="it-IT" sz="1800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0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r>
                        <a:rPr lang="it-IT" sz="18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  <a:endParaRPr lang="it-IT" sz="1800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Specifica un elenco separato da virgole di </a:t>
                      </a:r>
                      <a:r>
                        <a:rPr lang="it-IT" sz="18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Consumer </a:t>
                      </a:r>
                      <a:r>
                        <a:rPr lang="it-IT" sz="18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Topics</a:t>
                      </a:r>
                      <a:r>
                        <a:rPr lang="it-IT" sz="1800" b="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se non si specificano </a:t>
                      </a:r>
                      <a:r>
                        <a:rPr lang="it-IT" sz="18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Topics</a:t>
                      </a:r>
                      <a:r>
                        <a:rPr lang="it-IT" sz="1800" b="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l'</a:t>
                      </a:r>
                      <a:r>
                        <a:rPr lang="it-IT" sz="18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Offset</a:t>
                      </a:r>
                      <a:r>
                        <a:rPr lang="it-IT" sz="1800" b="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sz="18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Checker</a:t>
                      </a:r>
                      <a:r>
                        <a:rPr lang="it-IT" sz="1800" b="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visualizzerà le informazioni per tutti i </a:t>
                      </a:r>
                      <a:r>
                        <a:rPr lang="it-IT" sz="1800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Topics</a:t>
                      </a:r>
                      <a:r>
                        <a:rPr lang="it-IT" sz="1800" b="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sotto il </a:t>
                      </a:r>
                      <a:r>
                        <a:rPr lang="it-IT" sz="18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Consumer Group </a:t>
                      </a:r>
                      <a:r>
                        <a:rPr lang="it-IT" sz="1800" b="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specificato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405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11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796CDC68-9FB0-468C-AFBF-AAA156C2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23" y="361138"/>
            <a:ext cx="8958554" cy="3866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per qualche motivo il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Producer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non può consegnare messaggi che sono stati elaborati e impegnati dal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Consumer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è possibile che un processo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perda i dati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prevenire la perdita di dati, utilizzare le seguenti impostazioni (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Default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Specificare l'opzione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--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abortOnSendFail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su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endParaRPr lang="it-IT" sz="20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92723" y="-61378"/>
            <a:ext cx="8958554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Evitare la perdita di dati ( 1 di 3 )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9078614-8C09-4B9C-994C-9ABDD269BAB8}"/>
              </a:ext>
            </a:extLst>
          </p:cNvPr>
          <p:cNvSpPr txBox="1"/>
          <p:nvPr/>
        </p:nvSpPr>
        <p:spPr>
          <a:xfrm>
            <a:off x="599024" y="2643758"/>
            <a:ext cx="3396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auto.commit.enabled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457048-F2F1-44B0-AE40-F1DE9530268C}"/>
              </a:ext>
            </a:extLst>
          </p:cNvPr>
          <p:cNvSpPr txBox="1"/>
          <p:nvPr/>
        </p:nvSpPr>
        <p:spPr>
          <a:xfrm>
            <a:off x="4271431" y="2643758"/>
            <a:ext cx="47798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max.in.flight.requests.per.connection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retries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Int.MaxValue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block.on.buffer.full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61F10F3-FA4E-4E0B-955A-0EB5F3D7C87E}"/>
              </a:ext>
            </a:extLst>
          </p:cNvPr>
          <p:cNvSpPr txBox="1"/>
          <p:nvPr/>
        </p:nvSpPr>
        <p:spPr>
          <a:xfrm>
            <a:off x="1259632" y="2211710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Consumer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8688B7A-9895-4760-B00B-EB6FAEB94981}"/>
              </a:ext>
            </a:extLst>
          </p:cNvPr>
          <p:cNvSpPr txBox="1"/>
          <p:nvPr/>
        </p:nvSpPr>
        <p:spPr>
          <a:xfrm>
            <a:off x="5580112" y="2211710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Producer</a:t>
            </a:r>
          </a:p>
        </p:txBody>
      </p:sp>
    </p:spTree>
    <p:extLst>
      <p:ext uri="{BB962C8B-B14F-4D97-AF65-F5344CB8AC3E}">
        <p14:creationId xmlns:p14="http://schemas.microsoft.com/office/powerpoint/2010/main" val="31472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796CDC68-9FB0-468C-AFBF-AAA156C2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23" y="483518"/>
            <a:ext cx="8958554" cy="37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intraprenderà le seguenti azioni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92723" y="-61378"/>
            <a:ext cx="8958554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Evitare la perdita di dati ( 2 di 3 )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ACA961C1-2A29-4E64-B29A-5180DE222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3" y="972289"/>
            <a:ext cx="8583733" cy="284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invierà una sola richiesta ad un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Broker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alla volta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viene rilevata una eccezione nel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Thread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proverà a confermare gli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Offset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confermati e quindi uscire immediatamente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una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RetriableException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Producer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Producer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riproverà a tempo indeterminato e se il tentativo non funziona,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si interromperà alla fine quando il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Buffer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del produttore è pieno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una eccezione non ripristinabile, se viene specificato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--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abort.on.send.fail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verrà interrotto</a:t>
            </a:r>
          </a:p>
        </p:txBody>
      </p:sp>
    </p:spTree>
    <p:extLst>
      <p:ext uri="{BB962C8B-B14F-4D97-AF65-F5344CB8AC3E}">
        <p14:creationId xmlns:p14="http://schemas.microsoft.com/office/powerpoint/2010/main" val="347660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796CDC68-9FB0-468C-AFBF-AAA156C2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23" y="483518"/>
            <a:ext cx="8958554" cy="181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--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abort.on.send.fail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è specificato, il meccanismo di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Callback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Producer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registrerà il messaggio che non è stato inviato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questo caso,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continuerà a funzionare ed il messaggio non verrà replicato nel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destinazione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92723" y="-61378"/>
            <a:ext cx="8958554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Evitare la perdita di dati ( 3 di 3 )</a:t>
            </a:r>
          </a:p>
        </p:txBody>
      </p:sp>
    </p:spTree>
    <p:extLst>
      <p:ext uri="{BB962C8B-B14F-4D97-AF65-F5344CB8AC3E}">
        <p14:creationId xmlns:p14="http://schemas.microsoft.com/office/powerpoint/2010/main" val="1007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796CDC68-9FB0-468C-AFBF-AAA156C2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23" y="483518"/>
            <a:ext cx="8958554" cy="304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eseguire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su un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abilitato per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Kerberos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/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SASL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configurare le proprietà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Producer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Consumer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 modo seguente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Scegliere o aggiungere un nuovo "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Principal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" per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non utilizzando ne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Kafka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 altri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Service Account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seguente esempio usa il "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Principal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"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 creare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Keytab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Kerberos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lato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client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endParaRPr lang="it-IT" sz="20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92723" y="-61378"/>
            <a:ext cx="8958554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Esecuzione di </a:t>
            </a:r>
            <a:r>
              <a:rPr lang="it-IT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MirrorMaker</a:t>
            </a:r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 Cluster abilitati per Kerberos ( 1 di 5 )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7EABA75C-4A45-49B7-BE70-BAF1A69C44BC}"/>
              </a:ext>
            </a:extLst>
          </p:cNvPr>
          <p:cNvSpPr/>
          <p:nvPr/>
        </p:nvSpPr>
        <p:spPr>
          <a:xfrm>
            <a:off x="683568" y="3507854"/>
            <a:ext cx="8064896" cy="720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sudo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kadmin.local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-q "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ktadd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-k /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mirrormaker.keytab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mirrormaker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HOSTNAME@EXAMPLE.COM"</a:t>
            </a:r>
          </a:p>
        </p:txBody>
      </p:sp>
    </p:spTree>
    <p:extLst>
      <p:ext uri="{BB962C8B-B14F-4D97-AF65-F5344CB8AC3E}">
        <p14:creationId xmlns:p14="http://schemas.microsoft.com/office/powerpoint/2010/main" val="361764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796CDC68-9FB0-468C-AFBF-AAA156C2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23" y="483518"/>
            <a:ext cx="8958554" cy="3764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processo di replica dei dati tra i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 Kafka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chiamato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Mirroring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Questo processo è utilizzati per differenziare la replica tra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utilizzo comune per il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Mirroring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quello di mantenere una copia separata di un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 Kafka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un altro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Data Center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Lo strumento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Kafka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legge i dati dai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Topics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uno o più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Kafka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origine e scrive i corrispondenti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Topics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un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 Kafka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 destinazione ( utilizzando gli stessi nomi dei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Topics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92723" y="-61378"/>
            <a:ext cx="8958554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Mirroring dei dati tra Cluster con </a:t>
            </a:r>
            <a:r>
              <a:rPr lang="it-IT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MirrorMaker</a:t>
            </a:r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( 1 di 4 )</a:t>
            </a:r>
          </a:p>
        </p:txBody>
      </p:sp>
    </p:spTree>
    <p:extLst>
      <p:ext uri="{BB962C8B-B14F-4D97-AF65-F5344CB8AC3E}">
        <p14:creationId xmlns:p14="http://schemas.microsoft.com/office/powerpoint/2010/main" val="284284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796CDC68-9FB0-468C-AFBF-AAA156C2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23" y="483518"/>
            <a:ext cx="8958554" cy="150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Aggiungere un nuovo file di configurazione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Jaas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al nodo in cui si prevede di eseguire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endParaRPr lang="it-IT" sz="20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92723" y="-61378"/>
            <a:ext cx="8958554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Esecuzione di </a:t>
            </a:r>
            <a:r>
              <a:rPr lang="it-IT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MirrorMaker</a:t>
            </a:r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 Cluster abilitati per Kerberos ( 2 di 5 )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7EABA75C-4A45-49B7-BE70-BAF1A69C44BC}"/>
              </a:ext>
            </a:extLst>
          </p:cNvPr>
          <p:cNvSpPr/>
          <p:nvPr/>
        </p:nvSpPr>
        <p:spPr>
          <a:xfrm>
            <a:off x="653088" y="1563638"/>
            <a:ext cx="8064896" cy="72008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Djava.security.auth.login.config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=/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hdp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-broker/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kafka_mirrormaker_jaas.conf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18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796CDC68-9FB0-468C-AFBF-AAA156C2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23" y="483518"/>
            <a:ext cx="8958554" cy="99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Aggiungere le seguenti impostazioni alla sezione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KafkaClient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del nuovo file di configurazione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Jaas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ed assicurarsi che il «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Principal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» dispone delle autorizzazioni sia sul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origine che sul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destinazione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92723" y="-61378"/>
            <a:ext cx="8958554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Esecuzione di </a:t>
            </a:r>
            <a:r>
              <a:rPr lang="it-IT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MirrorMaker</a:t>
            </a:r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 Cluster abilitati per Kerberos ( 3 di 5 )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42A63C6-A4F0-4CB1-BAD5-BE00007229F2}"/>
              </a:ext>
            </a:extLst>
          </p:cNvPr>
          <p:cNvSpPr/>
          <p:nvPr/>
        </p:nvSpPr>
        <p:spPr>
          <a:xfrm>
            <a:off x="653088" y="1635646"/>
            <a:ext cx="8064896" cy="266429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KafkaClient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com.sun.security.auth.module.Krb5LoginModule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useKeyTab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keyTab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="/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mirrormaker.keytab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storeKey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useTicketCache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serviceName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principal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mirrormaker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/HOSTNAME@EXAMPLE.COM";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397782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796CDC68-9FB0-468C-AFBF-AAA156C2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23" y="483518"/>
            <a:ext cx="8958554" cy="37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Eseguire il comando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ACL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sui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Kafka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origine e destinazione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92723" y="-61378"/>
            <a:ext cx="8958554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Esecuzione di </a:t>
            </a:r>
            <a:r>
              <a:rPr lang="it-IT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MirrorMaker</a:t>
            </a:r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 Cluster abilitati per Kerberos ( 4 di 5 )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42A63C6-A4F0-4CB1-BAD5-BE00007229F2}"/>
              </a:ext>
            </a:extLst>
          </p:cNvPr>
          <p:cNvSpPr/>
          <p:nvPr/>
        </p:nvSpPr>
        <p:spPr>
          <a:xfrm>
            <a:off x="653088" y="1059582"/>
            <a:ext cx="8064896" cy="266429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bin/kafka-acls.sh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test-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topic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allow-principal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user:mirrormaker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ALL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hdp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-broker/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server.properties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4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796CDC68-9FB0-468C-AFBF-AAA156C2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23" y="483518"/>
            <a:ext cx="8958554" cy="181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Nei file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consumer.config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lang="it-IT" sz="2000" b="1" dirty="0" err="1">
                <a:solidFill>
                  <a:srgbClr val="FF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producer.config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specificare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security.protocol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=SASL_PLAINTEXT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Avviare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specificare l'opzione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new.consumer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oltre alle altre opzioni; di seguito un breve esempio 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92723" y="-61378"/>
            <a:ext cx="8958554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Esecuzione di </a:t>
            </a:r>
            <a:r>
              <a:rPr lang="it-IT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MirrorMaker</a:t>
            </a:r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 Cluster abilitati per Kerberos ( 5 di 5 )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42A63C6-A4F0-4CB1-BAD5-BE00007229F2}"/>
              </a:ext>
            </a:extLst>
          </p:cNvPr>
          <p:cNvSpPr/>
          <p:nvPr/>
        </p:nvSpPr>
        <p:spPr>
          <a:xfrm>
            <a:off x="653088" y="2571750"/>
            <a:ext cx="8064896" cy="194421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/usr/hdp/current/kafka-broker/bin/kafka-run-class.sh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kafka.tools.MirrorMaker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consumer.config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consumer.properties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producer.config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target-cluster-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producer.properties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whitelist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my-topic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it-IT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new.consumer</a:t>
            </a:r>
            <a:endParaRPr lang="it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89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92723" y="-61378"/>
            <a:ext cx="8958554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Mirroring dei dati tra Cluster con </a:t>
            </a:r>
            <a:r>
              <a:rPr lang="it-IT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MirrorMaker</a:t>
            </a:r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( 2 di 4 )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5C54A789-A665-411A-8868-582B8B8E370E}"/>
              </a:ext>
            </a:extLst>
          </p:cNvPr>
          <p:cNvSpPr/>
          <p:nvPr/>
        </p:nvSpPr>
        <p:spPr>
          <a:xfrm>
            <a:off x="683568" y="843558"/>
            <a:ext cx="1872208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</a:p>
          <a:p>
            <a:pPr algn="ctr"/>
            <a:r>
              <a:rPr lang="it-IT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sorgente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CEDA1EA5-2238-4DD1-9125-E2A6F10D5834}"/>
              </a:ext>
            </a:extLst>
          </p:cNvPr>
          <p:cNvSpPr/>
          <p:nvPr/>
        </p:nvSpPr>
        <p:spPr>
          <a:xfrm>
            <a:off x="683568" y="3363838"/>
            <a:ext cx="1872208" cy="93610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</a:p>
          <a:p>
            <a:pPr algn="ctr"/>
            <a:r>
              <a:rPr lang="it-IT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sorgente</a:t>
            </a:r>
          </a:p>
        </p:txBody>
      </p:sp>
      <p:sp>
        <p:nvSpPr>
          <p:cNvPr id="3" name="Triangolo isoscele 2">
            <a:extLst>
              <a:ext uri="{FF2B5EF4-FFF2-40B4-BE49-F238E27FC236}">
                <a16:creationId xmlns:a16="http://schemas.microsoft.com/office/drawing/2014/main" id="{E8AA327F-0599-4FED-ABF9-71761AC271D2}"/>
              </a:ext>
            </a:extLst>
          </p:cNvPr>
          <p:cNvSpPr/>
          <p:nvPr/>
        </p:nvSpPr>
        <p:spPr>
          <a:xfrm>
            <a:off x="3563888" y="1419622"/>
            <a:ext cx="1512168" cy="936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 Maker</a:t>
            </a:r>
          </a:p>
        </p:txBody>
      </p:sp>
      <p:sp>
        <p:nvSpPr>
          <p:cNvPr id="9" name="Triangolo isoscele 8">
            <a:extLst>
              <a:ext uri="{FF2B5EF4-FFF2-40B4-BE49-F238E27FC236}">
                <a16:creationId xmlns:a16="http://schemas.microsoft.com/office/drawing/2014/main" id="{26C6F6E6-3F8B-4D12-95CB-F969CB3C1122}"/>
              </a:ext>
            </a:extLst>
          </p:cNvPr>
          <p:cNvSpPr/>
          <p:nvPr/>
        </p:nvSpPr>
        <p:spPr>
          <a:xfrm>
            <a:off x="3707904" y="1707654"/>
            <a:ext cx="1512168" cy="936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 Maker</a:t>
            </a:r>
          </a:p>
        </p:txBody>
      </p:sp>
      <p:sp>
        <p:nvSpPr>
          <p:cNvPr id="10" name="Triangolo isoscele 9">
            <a:extLst>
              <a:ext uri="{FF2B5EF4-FFF2-40B4-BE49-F238E27FC236}">
                <a16:creationId xmlns:a16="http://schemas.microsoft.com/office/drawing/2014/main" id="{B58B514A-FDC4-4B63-BE74-902EE6E218AE}"/>
              </a:ext>
            </a:extLst>
          </p:cNvPr>
          <p:cNvSpPr/>
          <p:nvPr/>
        </p:nvSpPr>
        <p:spPr>
          <a:xfrm>
            <a:off x="3887728" y="2024628"/>
            <a:ext cx="1512168" cy="93610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 Maker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3E218E35-CD71-4D6C-8069-6011B5E45FB3}"/>
              </a:ext>
            </a:extLst>
          </p:cNvPr>
          <p:cNvSpPr/>
          <p:nvPr/>
        </p:nvSpPr>
        <p:spPr>
          <a:xfrm>
            <a:off x="6552024" y="1839868"/>
            <a:ext cx="1872208" cy="9361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</a:p>
          <a:p>
            <a:pPr algn="ctr"/>
            <a:r>
              <a:rPr lang="it-IT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</a:t>
            </a:r>
          </a:p>
          <a:p>
            <a:pPr algn="ctr"/>
            <a:r>
              <a:rPr lang="it-IT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691B92A-BCB3-4E8B-8E70-9F770B14578B}"/>
              </a:ext>
            </a:extLst>
          </p:cNvPr>
          <p:cNvSpPr txBox="1"/>
          <p:nvPr/>
        </p:nvSpPr>
        <p:spPr>
          <a:xfrm>
            <a:off x="1517948" y="1577360"/>
            <a:ext cx="648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>
                <a:solidFill>
                  <a:schemeClr val="accent1"/>
                </a:solidFill>
              </a:rPr>
              <a:t>.</a:t>
            </a:r>
          </a:p>
          <a:p>
            <a:r>
              <a:rPr lang="it-IT" sz="3600" dirty="0">
                <a:solidFill>
                  <a:schemeClr val="accent1"/>
                </a:solidFill>
              </a:rPr>
              <a:t>.</a:t>
            </a:r>
          </a:p>
          <a:p>
            <a:r>
              <a:rPr lang="it-IT" sz="36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F0F42B9-0665-45FF-8428-9CA287576534}"/>
              </a:ext>
            </a:extLst>
          </p:cNvPr>
          <p:cNvCxnSpPr>
            <a:cxnSpLocks/>
          </p:cNvCxnSpPr>
          <p:nvPr/>
        </p:nvCxnSpPr>
        <p:spPr>
          <a:xfrm>
            <a:off x="1986196" y="2595404"/>
            <a:ext cx="1577692" cy="0"/>
          </a:xfrm>
          <a:prstGeom prst="straightConnector1">
            <a:avLst/>
          </a:prstGeom>
          <a:ln w="825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8C6D0E5-CCF6-4647-B65F-E98C28D3A198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1986196" y="1957585"/>
            <a:ext cx="1577692" cy="398141"/>
          </a:xfrm>
          <a:prstGeom prst="straightConnector1">
            <a:avLst/>
          </a:prstGeom>
          <a:ln w="825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FEEB1426-23D6-44A6-A185-3473E9CC519E}"/>
              </a:ext>
            </a:extLst>
          </p:cNvPr>
          <p:cNvCxnSpPr>
            <a:cxnSpLocks/>
          </p:cNvCxnSpPr>
          <p:nvPr/>
        </p:nvCxnSpPr>
        <p:spPr>
          <a:xfrm flipV="1">
            <a:off x="2094012" y="2883436"/>
            <a:ext cx="1469876" cy="427552"/>
          </a:xfrm>
          <a:prstGeom prst="straightConnector1">
            <a:avLst/>
          </a:prstGeom>
          <a:ln w="825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9081DD1E-1585-408B-89DE-2E9DB9DAE423}"/>
              </a:ext>
            </a:extLst>
          </p:cNvPr>
          <p:cNvCxnSpPr>
            <a:cxnSpLocks/>
          </p:cNvCxnSpPr>
          <p:nvPr/>
        </p:nvCxnSpPr>
        <p:spPr>
          <a:xfrm>
            <a:off x="5220072" y="2355726"/>
            <a:ext cx="1276732" cy="98681"/>
          </a:xfrm>
          <a:prstGeom prst="straightConnector1">
            <a:avLst/>
          </a:prstGeom>
          <a:ln w="825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62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796CDC68-9FB0-468C-AFBF-AAA156C2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23" y="483518"/>
            <a:ext cx="8958554" cy="3764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eseguire il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Mirroring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più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origine, sarà necessario avviare almeno una Istanza di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ogni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origine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Sarà inoltre possibile utilizzare più processi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rispecchiare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Topics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all'interno dello stesso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Consumer Group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Questo può aumentare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Throughput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 quantità di consegna di dati ) e migliorare la tolleranza ai guasti (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Fault Tolerance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un processo termina, saranno altri ad assumersi il carico aggiuntivo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92723" y="-61378"/>
            <a:ext cx="8958554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Mirroring dei dati tra Cluster con </a:t>
            </a:r>
            <a:r>
              <a:rPr lang="it-IT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MirrorMaker</a:t>
            </a:r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( 3 di 4 )</a:t>
            </a:r>
          </a:p>
        </p:txBody>
      </p:sp>
    </p:spTree>
    <p:extLst>
      <p:ext uri="{BB962C8B-B14F-4D97-AF65-F5344CB8AC3E}">
        <p14:creationId xmlns:p14="http://schemas.microsoft.com/office/powerpoint/2010/main" val="109265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796CDC68-9FB0-468C-AFBF-AAA156C2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23" y="483518"/>
            <a:ext cx="8958554" cy="407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origine e di destinazione sono completamente indipendenti, quindi possono avere un numero diverso di partizioni e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Offset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diversi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destinazione (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 non è inteso come un meccanismo per il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Fault Tolerance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quanto la posizione del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Consumer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sarà diversa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fa presente che il processo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tuttavia, manterrà e utilizzerà il </a:t>
            </a:r>
            <a:r>
              <a:rPr lang="it-IT" sz="2000" b="1" dirty="0">
                <a:solidFill>
                  <a:srgbClr val="00B05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Message Key for </a:t>
            </a:r>
            <a:r>
              <a:rPr lang="it-IT" sz="2000" b="1" dirty="0" err="1">
                <a:solidFill>
                  <a:srgbClr val="00B05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Partitioning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preservando l'ordine in base alla chiave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il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Fault Tolerance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consiglia di utilizzare lo standard all'interno del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  (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Replica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92723" y="-61378"/>
            <a:ext cx="8958554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Mirroring dei dati tra Cluster con </a:t>
            </a:r>
            <a:r>
              <a:rPr lang="it-IT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MirrorMaker</a:t>
            </a:r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( 4 di 4 )</a:t>
            </a:r>
          </a:p>
        </p:txBody>
      </p:sp>
    </p:spTree>
    <p:extLst>
      <p:ext uri="{BB962C8B-B14F-4D97-AF65-F5344CB8AC3E}">
        <p14:creationId xmlns:p14="http://schemas.microsoft.com/office/powerpoint/2010/main" val="296415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796CDC68-9FB0-468C-AFBF-AAA156C2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23" y="483518"/>
            <a:ext cx="8958554" cy="345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Prerequisito essenziale per l'esecuzione di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che i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origine e di destinazione siano distribuiti ed eseguiti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configurare un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eseguire </a:t>
            </a:r>
            <a:r>
              <a:rPr lang="it-IT" sz="2000" b="1" dirty="0" err="1">
                <a:solidFill>
                  <a:srgbClr val="00B05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kafka.tools.MirrorMaker</a:t>
            </a:r>
            <a:endParaRPr lang="it-IT" sz="2000" b="1" dirty="0">
              <a:solidFill>
                <a:srgbClr val="00B050"/>
              </a:solidFill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Nella tabella seguente, verranno elencate le opzioni di configurazione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richiede uno o più file di configurazione del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Consumer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un file di configurazione del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Producer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una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Whitelist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una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Blacklist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Topics</a:t>
            </a:r>
            <a:endParaRPr lang="it-IT" sz="20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92723" y="-61378"/>
            <a:ext cx="8958554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Esecuzione di </a:t>
            </a:r>
            <a:r>
              <a:rPr lang="it-IT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MirrorMaker</a:t>
            </a:r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( 1 di 7 )</a:t>
            </a:r>
          </a:p>
        </p:txBody>
      </p:sp>
    </p:spTree>
    <p:extLst>
      <p:ext uri="{BB962C8B-B14F-4D97-AF65-F5344CB8AC3E}">
        <p14:creationId xmlns:p14="http://schemas.microsoft.com/office/powerpoint/2010/main" val="404482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796CDC68-9FB0-468C-AFBF-AAA156C2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23" y="483518"/>
            <a:ext cx="8958554" cy="994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Nei file di configurazione del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Consumer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del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Producer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indirizzare il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Consumer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al processo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ZooKeeper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sul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origine e indirizzare il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Producer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al processo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ZooKeeper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sul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destinazione (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)</a:t>
            </a:r>
            <a:endParaRPr lang="it-IT" sz="2000" b="1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92723" y="-61378"/>
            <a:ext cx="8958554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Esecuzione di </a:t>
            </a:r>
            <a:r>
              <a:rPr lang="it-IT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MirrorMaker</a:t>
            </a:r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( 2 di 7 )</a:t>
            </a: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719A258B-2FAD-4845-8362-B97D26E99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831005"/>
              </p:ext>
            </p:extLst>
          </p:nvPr>
        </p:nvGraphicFramePr>
        <p:xfrm>
          <a:off x="539552" y="1833136"/>
          <a:ext cx="8280921" cy="20472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4105869949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3872074684"/>
                    </a:ext>
                  </a:extLst>
                </a:gridCol>
                <a:gridCol w="3888433">
                  <a:extLst>
                    <a:ext uri="{9D8B030D-6E8A-4147-A177-3AD203B41FA5}">
                      <a16:colId xmlns:a16="http://schemas.microsoft.com/office/drawing/2014/main" val="4269845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Descrizione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Esempio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64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r>
                        <a:rPr lang="it-IT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consumer.config</a:t>
                      </a:r>
                      <a:endParaRPr lang="it-IT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Specifica un file che contiene la configurazione e le impostazioni per il Cluster di origine</a:t>
                      </a:r>
                      <a:endParaRPr lang="it-IT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r>
                        <a:rPr lang="it-IT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consumer.config</a:t>
                      </a:r>
                      <a:r>
                        <a:rPr lang="it-IT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hdp1-consumer.properties</a:t>
                      </a:r>
                      <a:endParaRPr lang="it-IT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91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r>
                        <a:rPr lang="it-IT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producer.config</a:t>
                      </a:r>
                      <a:endParaRPr lang="it-IT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Specifica il file che contiene la configurazione e le impostazioni per il Cluster di destinazione</a:t>
                      </a:r>
                    </a:p>
                    <a:p>
                      <a:endParaRPr lang="it-IT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r>
                        <a:rPr lang="it-IT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producer.config</a:t>
                      </a:r>
                      <a:r>
                        <a:rPr lang="it-IT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hdp1-producer.properties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646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29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92723" y="-61378"/>
            <a:ext cx="8958554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Esecuzione di </a:t>
            </a:r>
            <a:r>
              <a:rPr lang="it-IT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MirrorMaker</a:t>
            </a:r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( 3 di 7 )</a:t>
            </a: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719A258B-2FAD-4845-8362-B97D26E99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812490"/>
              </p:ext>
            </p:extLst>
          </p:nvPr>
        </p:nvGraphicFramePr>
        <p:xfrm>
          <a:off x="251520" y="483518"/>
          <a:ext cx="8640960" cy="3307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4105869949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387207468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4269845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Descrizione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Esempio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649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r>
                        <a:rPr lang="it-IT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whitelist</a:t>
                      </a:r>
                      <a:r>
                        <a:rPr lang="it-IT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/--</a:t>
                      </a:r>
                      <a:r>
                        <a:rPr lang="it-IT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blacklist</a:t>
                      </a:r>
                      <a:endParaRPr lang="it-IT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Anche se facoltativo, per un Mirror parziale, si può specificare esattamente un elenco separato da virgole di </a:t>
                      </a:r>
                      <a:r>
                        <a:rPr lang="it-IT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Topics</a:t>
                      </a:r>
                      <a:r>
                        <a:rPr lang="it-IT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 includere ( --</a:t>
                      </a:r>
                      <a:r>
                        <a:rPr lang="it-IT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whitelist</a:t>
                      </a:r>
                      <a:r>
                        <a:rPr lang="it-IT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) o escludere ( --</a:t>
                      </a:r>
                      <a:r>
                        <a:rPr lang="it-IT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blacklist</a:t>
                      </a:r>
                      <a:r>
                        <a:rPr lang="it-IT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); in generale, queste opzioni accettano modelli Java </a:t>
                      </a:r>
                      <a:r>
                        <a:rPr lang="it-IT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regex</a:t>
                      </a:r>
                      <a:endParaRPr lang="it-IT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r>
                        <a:rPr lang="it-IT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whitelist</a:t>
                      </a:r>
                      <a:r>
                        <a:rPr lang="it-IT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it-IT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my-topic</a:t>
                      </a:r>
                      <a:endParaRPr lang="it-IT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91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r>
                        <a:rPr lang="it-IT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num.streams</a:t>
                      </a:r>
                      <a:endParaRPr lang="it-IT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Specifica il numero di CST ( Consumer Stream </a:t>
                      </a:r>
                      <a:r>
                        <a:rPr lang="it-IT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Threads</a:t>
                      </a:r>
                      <a:r>
                        <a:rPr lang="it-IT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) da creare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r>
                        <a:rPr lang="it-IT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num.streams</a:t>
                      </a:r>
                      <a:r>
                        <a:rPr lang="it-IT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64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r>
                        <a:rPr lang="it-IT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num.producers</a:t>
                      </a:r>
                      <a:endParaRPr lang="it-IT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Specifica il numero di Istanze del Producer; impostandolo su un valore maggiore di uno, stabilisce un Pool di Producer che può incrementare il Throughput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r>
                        <a:rPr lang="it-IT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num.producers</a:t>
                      </a:r>
                      <a:r>
                        <a:rPr lang="it-IT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6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r>
                        <a:rPr lang="it-IT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queue.size</a:t>
                      </a:r>
                      <a:endParaRPr lang="it-IT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Numero di messaggi che sono bufferizzati, in termini di numero di messaggi tra Consumer e Producer; il Default è 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r>
                        <a:rPr lang="it-IT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queue.size</a:t>
                      </a:r>
                      <a:r>
                        <a:rPr lang="it-IT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46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--help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Elenca le opzioni della riga di comando di </a:t>
                      </a:r>
                      <a:r>
                        <a:rPr lang="it-IT" b="1" dirty="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MirrorMaker</a:t>
                      </a:r>
                      <a:endParaRPr lang="it-IT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1755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47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796CDC68-9FB0-468C-AFBF-AAA156C2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23" y="483518"/>
            <a:ext cx="8958554" cy="2943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virgola viene interpretata come simbolo di scelta dell'espressione regolare ('</a:t>
            </a:r>
            <a:r>
              <a:rPr lang="it-IT" sz="2000" b="1" dirty="0">
                <a:solidFill>
                  <a:srgbClr val="C00000"/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|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') per comodità 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si specifica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--white-list=".*"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MirrorMaker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tenta di recuperare i dati dal 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Topic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 livello di sistema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__</a:t>
            </a:r>
            <a:r>
              <a:rPr lang="it-IT" sz="2000" b="1" dirty="0" err="1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consumeroffsets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di produrre tali dati nel </a:t>
            </a:r>
            <a:r>
              <a:rPr lang="it-IT" sz="2000" b="1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Cluster</a:t>
            </a: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destinazione</a:t>
            </a:r>
          </a:p>
          <a:p>
            <a:pPr marL="482600" lvl="0" indent="-342900">
              <a:buFont typeface="Courier New" panose="02070309020205020404" pitchFamily="49" charset="0"/>
              <a:buChar char="o"/>
            </a:pPr>
            <a:endParaRPr lang="it-IT" sz="2000" dirty="0"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000" dirty="0"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Tutto questo però può causare il seguente errore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F0F47AE6-6B92-4D78-B02D-13FBE4458FD9}"/>
              </a:ext>
            </a:extLst>
          </p:cNvPr>
          <p:cNvSpPr txBox="1">
            <a:spLocks/>
          </p:cNvSpPr>
          <p:nvPr/>
        </p:nvSpPr>
        <p:spPr>
          <a:xfrm>
            <a:off x="92723" y="-61378"/>
            <a:ext cx="8958554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Esecuzione di </a:t>
            </a:r>
            <a:r>
              <a:rPr lang="it-IT" sz="24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MirrorMaker</a:t>
            </a:r>
            <a:r>
              <a:rPr 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( 4 di 7 )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F03A7CE-8D36-4AA5-9C75-D8CA10A19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556144"/>
            <a:ext cx="8407832" cy="77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2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beach-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13936</TotalTime>
  <Words>1800</Words>
  <Application>Microsoft Office PowerPoint</Application>
  <PresentationFormat>Presentazione su schermo (16:9)</PresentationFormat>
  <Paragraphs>207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Calibri</vt:lpstr>
      <vt:lpstr>Amatic SC</vt:lpstr>
      <vt:lpstr>Arial</vt:lpstr>
      <vt:lpstr>Courier New</vt:lpstr>
      <vt:lpstr>Source Code Pro</vt:lpstr>
      <vt:lpstr>beach-day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 Database e  Linguaggio Sql</dc:title>
  <cp:lastModifiedBy>Francesco Basso</cp:lastModifiedBy>
  <cp:revision>501</cp:revision>
  <dcterms:modified xsi:type="dcterms:W3CDTF">2021-06-28T17:55:29Z</dcterms:modified>
</cp:coreProperties>
</file>