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2477723" y="415650"/>
            <a:ext cx="6244201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" name="Google Shape;11;p2"/>
          <p:cNvSpPr/>
          <p:nvPr/>
        </p:nvSpPr>
        <p:spPr>
          <a:xfrm>
            <a:off x="2477723" y="4739999"/>
            <a:ext cx="62442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" name="Google Shape;12;p2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exto del título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" name="Nivel de texto 1…"/>
          <p:cNvSpPr txBox="1"/>
          <p:nvPr>
            <p:ph type="body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61;p11"/>
          <p:cNvSpPr/>
          <p:nvPr/>
        </p:nvSpPr>
        <p:spPr>
          <a:xfrm>
            <a:off x="425200" y="4739999"/>
            <a:ext cx="82968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" name="Google Shape;62;p11"/>
          <p:cNvSpPr/>
          <p:nvPr/>
        </p:nvSpPr>
        <p:spPr>
          <a:xfrm>
            <a:off x="425200" y="415650"/>
            <a:ext cx="8296801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9" name="Texto del título"/>
          <p:cNvSpPr txBox="1"/>
          <p:nvPr>
            <p:ph type="title"/>
          </p:nvPr>
        </p:nvSpPr>
        <p:spPr>
          <a:xfrm>
            <a:off x="853950" y="1304850"/>
            <a:ext cx="7436101" cy="1538400"/>
          </a:xfrm>
          <a:prstGeom prst="rect">
            <a:avLst/>
          </a:prstGeom>
        </p:spPr>
        <p:txBody>
          <a:bodyPr anchor="ctr"/>
          <a:lstStyle>
            <a:lvl1pPr algn="ctr">
              <a:defRPr sz="96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10" name="Nivel de texto 1…"/>
          <p:cNvSpPr txBox="1"/>
          <p:nvPr>
            <p:ph type="body" sz="quarter" idx="1"/>
          </p:nvPr>
        </p:nvSpPr>
        <p:spPr>
          <a:xfrm>
            <a:off x="853950" y="2919450"/>
            <a:ext cx="7436101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O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6" name="Google Shape;70;p13"/>
          <p:cNvSpPr/>
          <p:nvPr/>
        </p:nvSpPr>
        <p:spPr>
          <a:xfrm>
            <a:off x="3389099" y="0"/>
            <a:ext cx="5754902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7" name="Google Shape;71;p13"/>
          <p:cNvSpPr/>
          <p:nvPr/>
        </p:nvSpPr>
        <p:spPr>
          <a:xfrm>
            <a:off x="372950" y="511683"/>
            <a:ext cx="642301" cy="1"/>
          </a:xfrm>
          <a:prstGeom prst="line">
            <a:avLst/>
          </a:prstGeom>
          <a:ln w="762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8" name="Texto del título"/>
          <p:cNvSpPr txBox="1"/>
          <p:nvPr>
            <p:ph type="title"/>
          </p:nvPr>
        </p:nvSpPr>
        <p:spPr>
          <a:xfrm>
            <a:off x="321825" y="694099"/>
            <a:ext cx="2143800" cy="3149401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F46524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29" name="Número de diapositiva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O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7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7" name="Google Shape;76;p14"/>
          <p:cNvSpPr/>
          <p:nvPr/>
        </p:nvSpPr>
        <p:spPr>
          <a:xfrm>
            <a:off x="449259" y="531149"/>
            <a:ext cx="638101" cy="72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8" name="Texto del título"/>
          <p:cNvSpPr txBox="1"/>
          <p:nvPr>
            <p:ph type="title"/>
          </p:nvPr>
        </p:nvSpPr>
        <p:spPr>
          <a:xfrm>
            <a:off x="323300" y="772850"/>
            <a:ext cx="2704201" cy="314010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39" name="Número de diapositiva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O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7" name="Google Shape;81;p15"/>
          <p:cNvSpPr/>
          <p:nvPr/>
        </p:nvSpPr>
        <p:spPr>
          <a:xfrm>
            <a:off x="3389099" y="0"/>
            <a:ext cx="5754902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8" name="Google Shape;82;p15"/>
          <p:cNvSpPr/>
          <p:nvPr/>
        </p:nvSpPr>
        <p:spPr>
          <a:xfrm>
            <a:off x="372950" y="511683"/>
            <a:ext cx="642301" cy="1"/>
          </a:xfrm>
          <a:prstGeom prst="line">
            <a:avLst/>
          </a:prstGeom>
          <a:ln w="762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Texto del título"/>
          <p:cNvSpPr txBox="1"/>
          <p:nvPr>
            <p:ph type="title"/>
          </p:nvPr>
        </p:nvSpPr>
        <p:spPr>
          <a:xfrm>
            <a:off x="321825" y="694099"/>
            <a:ext cx="2143800" cy="3149401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F46524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0" name="Número de diapositiva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OLAYOU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8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8" name="Google Shape;87;p16"/>
          <p:cNvSpPr/>
          <p:nvPr/>
        </p:nvSpPr>
        <p:spPr>
          <a:xfrm>
            <a:off x="3389099" y="0"/>
            <a:ext cx="5754902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9" name="Google Shape;88;p16"/>
          <p:cNvSpPr/>
          <p:nvPr/>
        </p:nvSpPr>
        <p:spPr>
          <a:xfrm>
            <a:off x="372950" y="511683"/>
            <a:ext cx="642301" cy="1"/>
          </a:xfrm>
          <a:prstGeom prst="line">
            <a:avLst/>
          </a:prstGeom>
          <a:ln w="762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Texto del título"/>
          <p:cNvSpPr txBox="1"/>
          <p:nvPr>
            <p:ph type="title"/>
          </p:nvPr>
        </p:nvSpPr>
        <p:spPr>
          <a:xfrm>
            <a:off x="321825" y="694099"/>
            <a:ext cx="2143800" cy="3149401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F46524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61" name="Número de diapositiva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25200" y="415650"/>
            <a:ext cx="8296801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Google Shape;18;p3"/>
          <p:cNvSpPr/>
          <p:nvPr/>
        </p:nvSpPr>
        <p:spPr>
          <a:xfrm>
            <a:off x="425200" y="4739999"/>
            <a:ext cx="82968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" name="Texto del título"/>
          <p:cNvSpPr txBox="1"/>
          <p:nvPr>
            <p:ph type="title"/>
          </p:nvPr>
        </p:nvSpPr>
        <p:spPr>
          <a:xfrm>
            <a:off x="406424" y="1806824"/>
            <a:ext cx="8296801" cy="15420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2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22;p4"/>
          <p:cNvSpPr/>
          <p:nvPr/>
        </p:nvSpPr>
        <p:spPr>
          <a:xfrm>
            <a:off x="2477723" y="415650"/>
            <a:ext cx="6244201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" name="Google Shape;23;p4"/>
          <p:cNvSpPr/>
          <p:nvPr/>
        </p:nvSpPr>
        <p:spPr>
          <a:xfrm>
            <a:off x="2477723" y="4739999"/>
            <a:ext cx="62442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" name="Google Shape;24;p4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" name="Texto del título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7" name="Nivel de texto 1…"/>
          <p:cNvSpPr txBox="1"/>
          <p:nvPr>
            <p:ph type="body" idx="1"/>
          </p:nvPr>
        </p:nvSpPr>
        <p:spPr>
          <a:xfrm>
            <a:off x="2410111" y="1595776"/>
            <a:ext cx="6321602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9;p5"/>
          <p:cNvSpPr/>
          <p:nvPr/>
        </p:nvSpPr>
        <p:spPr>
          <a:xfrm>
            <a:off x="2477723" y="415650"/>
            <a:ext cx="6244201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" name="Google Shape;30;p5"/>
          <p:cNvSpPr/>
          <p:nvPr/>
        </p:nvSpPr>
        <p:spPr>
          <a:xfrm>
            <a:off x="2477723" y="4739999"/>
            <a:ext cx="62442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" name="Google Shape;31;p5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" name="Texto del título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ivel de texto 1…"/>
          <p:cNvSpPr txBox="1"/>
          <p:nvPr>
            <p:ph type="body" sz="quarter" idx="1"/>
          </p:nvPr>
        </p:nvSpPr>
        <p:spPr>
          <a:xfrm>
            <a:off x="2400302" y="1602675"/>
            <a:ext cx="3071401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0" name="Google Shape;34;p5"/>
          <p:cNvSpPr txBox="1"/>
          <p:nvPr>
            <p:ph type="body" sz="quarter" idx="13"/>
          </p:nvPr>
        </p:nvSpPr>
        <p:spPr>
          <a:xfrm>
            <a:off x="5650572" y="1602675"/>
            <a:ext cx="3071401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40;p7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" name="Texto del título"/>
          <p:cNvSpPr txBox="1"/>
          <p:nvPr>
            <p:ph type="title"/>
          </p:nvPr>
        </p:nvSpPr>
        <p:spPr>
          <a:xfrm>
            <a:off x="319499" y="936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Texto del título</a:t>
            </a:r>
          </a:p>
        </p:txBody>
      </p:sp>
      <p:sp>
        <p:nvSpPr>
          <p:cNvPr id="68" name="Nivel de texto 1…"/>
          <p:cNvSpPr txBox="1"/>
          <p:nvPr>
            <p:ph type="body" sz="quarter" idx="1"/>
          </p:nvPr>
        </p:nvSpPr>
        <p:spPr>
          <a:xfrm>
            <a:off x="319499" y="1846803"/>
            <a:ext cx="2808001" cy="2806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5;p8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" name="Texto del título"/>
          <p:cNvSpPr txBox="1"/>
          <p:nvPr>
            <p:ph type="title"/>
          </p:nvPr>
        </p:nvSpPr>
        <p:spPr>
          <a:xfrm>
            <a:off x="283102" y="712140"/>
            <a:ext cx="6244201" cy="38355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7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9;p9"/>
          <p:cNvSpPr/>
          <p:nvPr/>
        </p:nvSpPr>
        <p:spPr>
          <a:xfrm>
            <a:off x="4572000" y="124"/>
            <a:ext cx="4572000" cy="5143501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Google Shape;50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7" name="Texto del título"/>
          <p:cNvSpPr txBox="1"/>
          <p:nvPr>
            <p:ph type="title"/>
          </p:nvPr>
        </p:nvSpPr>
        <p:spPr>
          <a:xfrm>
            <a:off x="265500" y="1397349"/>
            <a:ext cx="4045200" cy="13182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46524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88" name="Nivel de texto 1…"/>
          <p:cNvSpPr txBox="1"/>
          <p:nvPr>
            <p:ph type="body" sz="quarter" idx="1"/>
          </p:nvPr>
        </p:nvSpPr>
        <p:spPr>
          <a:xfrm>
            <a:off x="265500" y="2735371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9" name="Google Shape;53;p9"/>
          <p:cNvSpPr txBox="1"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56;p10"/>
          <p:cNvSpPr/>
          <p:nvPr/>
        </p:nvSpPr>
        <p:spPr>
          <a:xfrm>
            <a:off x="425200" y="4739999"/>
            <a:ext cx="82968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8" name="Google Shape;57;p10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9" name="Nivel de texto 1…"/>
          <p:cNvSpPr txBox="1"/>
          <p:nvPr>
            <p:ph type="body" sz="quarter" idx="1"/>
          </p:nvPr>
        </p:nvSpPr>
        <p:spPr>
          <a:xfrm>
            <a:off x="328016" y="4226024"/>
            <a:ext cx="8388602" cy="3936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8709886" y="4717934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95;p17"/>
          <p:cNvSpPr txBox="1"/>
          <p:nvPr>
            <p:ph type="ctrTitle"/>
          </p:nvPr>
        </p:nvSpPr>
        <p:spPr>
          <a:xfrm>
            <a:off x="2371725" y="630224"/>
            <a:ext cx="6331500" cy="1542002"/>
          </a:xfrm>
          <a:prstGeom prst="rect">
            <a:avLst/>
          </a:prstGeom>
        </p:spPr>
        <p:txBody>
          <a:bodyPr/>
          <a:lstStyle>
            <a:lvl1pPr defTabSz="850391">
              <a:defRPr sz="4464"/>
            </a:lvl1pPr>
          </a:lstStyle>
          <a:p>
            <a:pPr/>
            <a:r>
              <a:t>Statistical Analysis for Speedup</a:t>
            </a:r>
          </a:p>
        </p:txBody>
      </p:sp>
      <p:sp>
        <p:nvSpPr>
          <p:cNvPr id="171" name="Google Shape;96;p17"/>
          <p:cNvSpPr txBox="1"/>
          <p:nvPr>
            <p:ph type="subTitle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Roberto Carrasco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2"/>
      <p:bldP build="whole" bldLvl="1" animBg="1" rev="0" advAuto="0" spid="17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63;p27"/>
          <p:cNvSpPr txBox="1"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lnSpc>
                <a:spcPct val="115000"/>
              </a:lnSpc>
              <a:defRPr b="1" sz="2400">
                <a:solidFill>
                  <a:srgbClr val="FFFFFF"/>
                </a:solidFill>
              </a:defRPr>
            </a:pPr>
            <a:r>
              <a:t>T de welch:</a:t>
            </a:r>
          </a:p>
          <a:p>
            <a:pPr marL="457200" indent="-342900" algn="l">
              <a:lnSpc>
                <a:spcPct val="115000"/>
              </a:lnSpc>
              <a:spcBef>
                <a:spcPts val="1600"/>
              </a:spcBef>
              <a:buClr>
                <a:srgbClr val="FFFFFF"/>
              </a:buClr>
              <a:buSzPts val="1800"/>
              <a:buFont typeface="Helvetica"/>
              <a:buChar char="●"/>
              <a:defRPr sz="1800">
                <a:solidFill>
                  <a:srgbClr val="FFFFFF"/>
                </a:solidFill>
              </a:defRPr>
            </a:pPr>
            <a:r>
              <a:t>Lo usamos para probar la hipótesis de que dos poblaciones tienen medias iguales.</a:t>
            </a:r>
          </a:p>
          <a:p>
            <a:pPr marL="457200" indent="-342900" algn="l">
              <a:lnSpc>
                <a:spcPct val="115000"/>
              </a:lnSpc>
              <a:buClr>
                <a:srgbClr val="FFFFFF"/>
              </a:buClr>
              <a:buSzPts val="1800"/>
              <a:buFont typeface="Helvetica"/>
              <a:buChar char="●"/>
              <a:defRPr sz="1800">
                <a:solidFill>
                  <a:srgbClr val="FFFFFF"/>
                </a:solidFill>
              </a:defRPr>
            </a:pPr>
            <a:r>
              <a:t>Es más confiable cuando las dos muestras tienen varianzas desiguales y tamaños de muestra desiguales.</a:t>
            </a:r>
          </a:p>
        </p:txBody>
      </p:sp>
      <p:pic>
        <p:nvPicPr>
          <p:cNvPr id="206" name="Google Shape;164;p27" descr="Google Shape;164;p27"/>
          <p:cNvPicPr>
            <a:picLocks noChangeAspect="1"/>
          </p:cNvPicPr>
          <p:nvPr/>
        </p:nvPicPr>
        <p:blipFill>
          <a:blip r:embed="rId2">
            <a:extLst/>
          </a:blip>
          <a:srcRect l="0" t="55706" r="43546" b="33822"/>
          <a:stretch>
            <a:fillRect/>
          </a:stretch>
        </p:blipFill>
        <p:spPr>
          <a:xfrm>
            <a:off x="437104" y="1244400"/>
            <a:ext cx="4027296" cy="67405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Google Shape;165;p27"/>
          <p:cNvSpPr txBox="1"/>
          <p:nvPr/>
        </p:nvSpPr>
        <p:spPr>
          <a:xfrm>
            <a:off x="342199" y="2386800"/>
            <a:ext cx="4085701" cy="1918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</a:defRPr>
            </a:pPr>
            <a:r>
              <a:t>Welch Two Sample t-test</a:t>
            </a:r>
            <a:br/>
            <a:br/>
            <a:r>
              <a:t>data:  old_layout and new_layout</a:t>
            </a:r>
            <a:br/>
            <a:r>
              <a:t>t = 373.71, df = 99, p-value &lt; 2.2e-16 (</a:t>
            </a:r>
            <a:r>
              <a:rPr>
                <a:solidFill>
                  <a:srgbClr val="000000"/>
                </a:solidFill>
              </a:rPr>
              <a:t>0.00000000000000022204</a:t>
            </a:r>
            <a:r>
              <a:t>)</a:t>
            </a:r>
            <a:br/>
            <a:r>
              <a:t>alternative hypothesis: true difference in means is not equal to 0</a:t>
            </a:r>
            <a:br/>
            <a:r>
              <a:t>95 percent confidence interval:</a:t>
            </a:r>
            <a:br/>
            <a:r>
              <a:t> 1.83023e-05 1.84977e-05</a:t>
            </a:r>
            <a:br/>
            <a:r>
              <a:t>sample estimates:</a:t>
            </a:r>
            <a:br/>
            <a:r>
              <a:t>mean of x mean of y </a:t>
            </a:r>
            <a:br/>
            <a:r>
              <a:t> 5.44e-05  3.60e-05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70;p28"/>
          <p:cNvSpPr txBox="1"/>
          <p:nvPr>
            <p:ph type="body" sz="half" idx="1"/>
          </p:nvPr>
        </p:nvSpPr>
        <p:spPr>
          <a:xfrm>
            <a:off x="4939500" y="724199"/>
            <a:ext cx="4051201" cy="3695101"/>
          </a:xfrm>
          <a:prstGeom prst="rect">
            <a:avLst/>
          </a:prstGeom>
        </p:spPr>
        <p:txBody>
          <a:bodyPr anchor="ctr"/>
          <a:lstStyle/>
          <a:p>
            <a:pPr marL="0" indent="0" algn="l" defTabSz="822959">
              <a:lnSpc>
                <a:spcPct val="115000"/>
              </a:lnSpc>
              <a:defRPr b="1" sz="2159">
                <a:solidFill>
                  <a:srgbClr val="FFFFFF"/>
                </a:solidFill>
              </a:defRPr>
            </a:pPr>
            <a:r>
              <a:t>F de Fisher’s:</a:t>
            </a:r>
          </a:p>
          <a:p>
            <a:pPr marL="411479" indent="-308609" algn="l" defTabSz="822959">
              <a:lnSpc>
                <a:spcPct val="115000"/>
              </a:lnSpc>
              <a:spcBef>
                <a:spcPts val="1400"/>
              </a:spcBef>
              <a:buClr>
                <a:srgbClr val="FFFFFF"/>
              </a:buClr>
              <a:buSzPts val="1600"/>
              <a:buFont typeface="Helvetica"/>
              <a:buChar char="●"/>
              <a:defRPr sz="1619">
                <a:solidFill>
                  <a:srgbClr val="FFFFFF"/>
                </a:solidFill>
              </a:defRPr>
            </a:pPr>
            <a:r>
              <a:t>Probar que las desviaciones estándar de dos poblaciones normalmente distribuidas tienen diferencia significativas.</a:t>
            </a:r>
          </a:p>
          <a:p>
            <a:pPr marL="0" indent="0" algn="l" defTabSz="822959">
              <a:lnSpc>
                <a:spcPct val="115000"/>
              </a:lnSpc>
              <a:spcBef>
                <a:spcPts val="1400"/>
              </a:spcBef>
              <a:defRPr b="1" sz="2159">
                <a:solidFill>
                  <a:srgbClr val="FFFFFF"/>
                </a:solidFill>
              </a:defRPr>
            </a:pPr>
            <a:r>
              <a:t>T de Student’s:</a:t>
            </a:r>
          </a:p>
          <a:p>
            <a:pPr marL="411479" indent="-308609" algn="l" defTabSz="822959">
              <a:lnSpc>
                <a:spcPct val="115000"/>
              </a:lnSpc>
              <a:spcBef>
                <a:spcPts val="1400"/>
              </a:spcBef>
              <a:buClr>
                <a:srgbClr val="FFFFFF"/>
              </a:buClr>
              <a:buSzPts val="1600"/>
              <a:buFont typeface="Helvetica"/>
              <a:buChar char="●"/>
              <a:defRPr sz="1619">
                <a:solidFill>
                  <a:srgbClr val="FFFFFF"/>
                </a:solidFill>
              </a:defRPr>
            </a:pPr>
            <a:r>
              <a:t>Probar que las medias de dos poblaciones normalmente distribuidas tienen diferencia significativas.</a:t>
            </a:r>
          </a:p>
        </p:txBody>
      </p:sp>
      <p:pic>
        <p:nvPicPr>
          <p:cNvPr id="210" name="Google Shape;171;p28" descr="Google Shape;171;p28"/>
          <p:cNvPicPr>
            <a:picLocks noChangeAspect="1"/>
          </p:cNvPicPr>
          <p:nvPr/>
        </p:nvPicPr>
        <p:blipFill>
          <a:blip r:embed="rId2">
            <a:extLst/>
          </a:blip>
          <a:srcRect l="58817" t="18165" r="0" b="33727"/>
          <a:stretch>
            <a:fillRect/>
          </a:stretch>
        </p:blipFill>
        <p:spPr>
          <a:xfrm>
            <a:off x="342200" y="425175"/>
            <a:ext cx="3837000" cy="4044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76;p29"/>
          <p:cNvSpPr/>
          <p:nvPr/>
        </p:nvSpPr>
        <p:spPr>
          <a:xfrm>
            <a:off x="3390975" y="5250"/>
            <a:ext cx="5756100" cy="5143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3" name="Google Shape;177;p29"/>
          <p:cNvSpPr txBox="1"/>
          <p:nvPr>
            <p:ph type="title"/>
          </p:nvPr>
        </p:nvSpPr>
        <p:spPr>
          <a:xfrm>
            <a:off x="323299" y="772850"/>
            <a:ext cx="2839502" cy="3140101"/>
          </a:xfrm>
          <a:prstGeom prst="rect">
            <a:avLst/>
          </a:prstGeom>
        </p:spPr>
        <p:txBody>
          <a:bodyPr/>
          <a:lstStyle/>
          <a:p>
            <a:pPr defTabSz="886968">
              <a:defRPr sz="2522"/>
            </a:pPr>
            <a:r>
              <a:t>Hipótesis:</a:t>
            </a:r>
          </a:p>
          <a:p>
            <a:pPr defTabSz="886968">
              <a:defRPr sz="2716"/>
            </a:pPr>
            <a:endParaRPr sz="1746"/>
          </a:p>
          <a:p>
            <a:pPr marL="443484" indent="-332613" defTabSz="886968">
              <a:buClr>
                <a:srgbClr val="FFFFFF"/>
              </a:buClr>
              <a:buSzPts val="1700"/>
              <a:buFont typeface="Helvetica"/>
              <a:defRPr b="0" sz="1746"/>
            </a:pPr>
            <a:r>
              <a:t>Hipótesis nula</a:t>
            </a:r>
          </a:p>
          <a:p>
            <a:pPr marL="443484" indent="-332613" defTabSz="886968">
              <a:buClr>
                <a:srgbClr val="FFFFFF"/>
              </a:buClr>
              <a:buSzPts val="1700"/>
              <a:buFont typeface="Helvetica"/>
              <a:defRPr b="0" sz="1746"/>
            </a:pPr>
            <a:r>
              <a:t>Hipótesis alternativa</a:t>
            </a:r>
          </a:p>
          <a:p>
            <a:pPr defTabSz="886968">
              <a:defRPr sz="2716"/>
            </a:pPr>
            <a:endParaRPr b="0" sz="1746"/>
          </a:p>
          <a:p>
            <a:pPr defTabSz="886968">
              <a:defRPr sz="2716"/>
            </a:pPr>
            <a:endParaRPr b="0" sz="1746"/>
          </a:p>
          <a:p>
            <a:pPr algn="just" defTabSz="886968">
              <a:defRPr b="0" sz="1358"/>
            </a:pPr>
            <a:r>
              <a:t>“si el valor p es inferior al nivel de significación, entonces la hipótesis nula es rechazada”</a:t>
            </a:r>
          </a:p>
          <a:p>
            <a:pPr defTabSz="886968">
              <a:defRPr sz="2716"/>
            </a:pPr>
            <a:endParaRPr b="0" sz="1358"/>
          </a:p>
          <a:p>
            <a:pPr defTabSz="886968">
              <a:defRPr b="0" sz="1358"/>
            </a:pPr>
            <a:r>
              <a:t>p-value: 2.2e-16</a:t>
            </a:r>
          </a:p>
          <a:p>
            <a:pPr defTabSz="886968">
              <a:defRPr b="0" sz="1358"/>
            </a:pPr>
            <a:r>
              <a:t>ɑ: 0.05</a:t>
            </a:r>
          </a:p>
        </p:txBody>
      </p:sp>
      <p:pic>
        <p:nvPicPr>
          <p:cNvPr id="214" name="Google Shape;178;p29" descr="Google Shape;178;p29"/>
          <p:cNvPicPr>
            <a:picLocks noChangeAspect="1"/>
          </p:cNvPicPr>
          <p:nvPr/>
        </p:nvPicPr>
        <p:blipFill>
          <a:blip r:embed="rId2">
            <a:extLst/>
          </a:blip>
          <a:srcRect l="0" t="55845" r="0" b="0"/>
          <a:stretch>
            <a:fillRect/>
          </a:stretch>
        </p:blipFill>
        <p:spPr>
          <a:xfrm>
            <a:off x="3516400" y="1480375"/>
            <a:ext cx="5505251" cy="2193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83;p30"/>
          <p:cNvSpPr txBox="1"/>
          <p:nvPr>
            <p:ph type="title"/>
          </p:nvPr>
        </p:nvSpPr>
        <p:spPr>
          <a:xfrm>
            <a:off x="321825" y="694099"/>
            <a:ext cx="2143800" cy="3149401"/>
          </a:xfrm>
          <a:prstGeom prst="rect">
            <a:avLst/>
          </a:prstGeom>
        </p:spPr>
        <p:txBody>
          <a:bodyPr/>
          <a:lstStyle/>
          <a:p>
            <a:pPr/>
            <a:r>
              <a:t>Resumen:</a:t>
            </a:r>
          </a:p>
          <a:p>
            <a:pPr/>
            <a:r>
              <a:t>Análisis de medias</a:t>
            </a:r>
          </a:p>
        </p:txBody>
      </p:sp>
      <p:pic>
        <p:nvPicPr>
          <p:cNvPr id="217" name="Google Shape;184;p30" descr="Google Shape;184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7099" y="81625"/>
            <a:ext cx="5519577" cy="4980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89;p31"/>
          <p:cNvSpPr txBox="1"/>
          <p:nvPr>
            <p:ph type="title"/>
          </p:nvPr>
        </p:nvSpPr>
        <p:spPr>
          <a:xfrm>
            <a:off x="2400249" y="575950"/>
            <a:ext cx="6321602" cy="635401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Objetivos</a:t>
            </a:r>
          </a:p>
        </p:txBody>
      </p:sp>
      <p:sp>
        <p:nvSpPr>
          <p:cNvPr id="220" name="Google Shape;190;p31"/>
          <p:cNvSpPr txBox="1"/>
          <p:nvPr>
            <p:ph type="body" idx="1"/>
          </p:nvPr>
        </p:nvSpPr>
        <p:spPr>
          <a:xfrm>
            <a:off x="2410099" y="1595774"/>
            <a:ext cx="6438901" cy="3002402"/>
          </a:xfrm>
          <a:prstGeom prst="rect">
            <a:avLst/>
          </a:prstGeom>
        </p:spPr>
        <p:txBody>
          <a:bodyPr/>
          <a:lstStyle/>
          <a:p>
            <a:pPr/>
            <a:r>
              <a:t>Análisis de media por medio de una prueba t de Student’s</a:t>
            </a:r>
          </a:p>
          <a:p>
            <a:pPr>
              <a:buClr>
                <a:srgbClr val="F46524"/>
              </a:buClr>
              <a:defRPr b="1">
                <a:solidFill>
                  <a:srgbClr val="F46524"/>
                </a:solidFill>
              </a:defRPr>
            </a:pPr>
            <a:r>
              <a:t>Análisis de mediana por medio de una prueba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Wilcoxon-Mann-Whitney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buFont typeface="Arial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Speedup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195;p32"/>
          <p:cNvSpPr txBox="1"/>
          <p:nvPr>
            <p:ph type="title"/>
          </p:nvPr>
        </p:nvSpPr>
        <p:spPr>
          <a:xfrm>
            <a:off x="321825" y="694099"/>
            <a:ext cx="2143800" cy="3149401"/>
          </a:xfrm>
          <a:prstGeom prst="rect">
            <a:avLst/>
          </a:prstGeom>
        </p:spPr>
        <p:txBody>
          <a:bodyPr/>
          <a:lstStyle/>
          <a:p>
            <a:pPr/>
            <a:r>
              <a:t>Análisis de medianas</a:t>
            </a:r>
          </a:p>
        </p:txBody>
      </p:sp>
      <p:pic>
        <p:nvPicPr>
          <p:cNvPr id="223" name="Google Shape;196;p32" descr="Google Shape;196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4499" y="152405"/>
            <a:ext cx="5278576" cy="4838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01;p33"/>
          <p:cNvSpPr txBox="1"/>
          <p:nvPr>
            <p:ph type="title"/>
          </p:nvPr>
        </p:nvSpPr>
        <p:spPr>
          <a:xfrm>
            <a:off x="321825" y="885225"/>
            <a:ext cx="2143800" cy="3149401"/>
          </a:xfrm>
          <a:prstGeom prst="rect">
            <a:avLst/>
          </a:prstGeom>
        </p:spPr>
        <p:txBody>
          <a:bodyPr/>
          <a:lstStyle/>
          <a:p>
            <a:pPr/>
            <a:r>
              <a:t>Muestra X</a:t>
            </a:r>
          </a:p>
        </p:txBody>
      </p:sp>
      <p:pic>
        <p:nvPicPr>
          <p:cNvPr id="226" name="Google Shape;202;p33" descr="Google Shape;202;p33"/>
          <p:cNvPicPr>
            <a:picLocks noChangeAspect="1"/>
          </p:cNvPicPr>
          <p:nvPr/>
        </p:nvPicPr>
        <p:blipFill>
          <a:blip r:embed="rId2">
            <a:extLst/>
          </a:blip>
          <a:srcRect l="46468" t="0" r="12917" b="85185"/>
          <a:stretch>
            <a:fillRect/>
          </a:stretch>
        </p:blipFill>
        <p:spPr>
          <a:xfrm>
            <a:off x="2862550" y="204274"/>
            <a:ext cx="3079677" cy="1029777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Google Shape;203;p33"/>
          <p:cNvSpPr txBox="1"/>
          <p:nvPr/>
        </p:nvSpPr>
        <p:spPr>
          <a:xfrm>
            <a:off x="321825" y="2838224"/>
            <a:ext cx="2143800" cy="126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Muestra Y</a:t>
            </a:r>
          </a:p>
        </p:txBody>
      </p:sp>
      <p:sp>
        <p:nvSpPr>
          <p:cNvPr id="228" name="Google Shape;204;p33"/>
          <p:cNvSpPr txBox="1"/>
          <p:nvPr/>
        </p:nvSpPr>
        <p:spPr>
          <a:xfrm>
            <a:off x="6024950" y="723675"/>
            <a:ext cx="1607401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ɑ: 0.05</a:t>
            </a:r>
          </a:p>
        </p:txBody>
      </p:sp>
      <p:pic>
        <p:nvPicPr>
          <p:cNvPr id="229" name="Google Shape;205;p33" descr="Google Shape;205;p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474" y="1373374"/>
            <a:ext cx="8554902" cy="1485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oogle Shape;206;p33" descr="Google Shape;206;p33"/>
          <p:cNvPicPr>
            <a:picLocks noChangeAspect="1"/>
          </p:cNvPicPr>
          <p:nvPr/>
        </p:nvPicPr>
        <p:blipFill>
          <a:blip r:embed="rId4">
            <a:extLst/>
          </a:blip>
          <a:srcRect l="0" t="0" r="5419" b="0"/>
          <a:stretch>
            <a:fillRect/>
          </a:stretch>
        </p:blipFill>
        <p:spPr>
          <a:xfrm>
            <a:off x="321825" y="3364850"/>
            <a:ext cx="8648201" cy="158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11;p34"/>
          <p:cNvSpPr txBox="1"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lnSpc>
                <a:spcPct val="115000"/>
              </a:lnSpc>
              <a:defRPr b="1" sz="2400">
                <a:solidFill>
                  <a:srgbClr val="FFFFFF"/>
                </a:solidFill>
              </a:defRPr>
            </a:pPr>
            <a:r>
              <a:t>Kolmogorov-Smirnov test</a:t>
            </a:r>
          </a:p>
          <a:p>
            <a:pPr marL="457200" indent="-342900" algn="l">
              <a:lnSpc>
                <a:spcPct val="115000"/>
              </a:lnSpc>
              <a:spcBef>
                <a:spcPts val="1600"/>
              </a:spcBef>
              <a:buClr>
                <a:srgbClr val="FFFFFF"/>
              </a:buClr>
              <a:buSzPts val="1800"/>
              <a:buFont typeface="Helvetica"/>
              <a:buChar char="●"/>
              <a:defRPr sz="1800">
                <a:solidFill>
                  <a:srgbClr val="FFFFFF"/>
                </a:solidFill>
              </a:defRPr>
            </a:pPr>
            <a:r>
              <a:t>Prueba no paramétrica que determina la bondad de ajuste.</a:t>
            </a:r>
          </a:p>
          <a:p>
            <a:pPr marL="457200" indent="-342900" algn="l">
              <a:lnSpc>
                <a:spcPct val="115000"/>
              </a:lnSpc>
              <a:buClr>
                <a:srgbClr val="FFFFFF"/>
              </a:buClr>
              <a:buSzPts val="1800"/>
              <a:buFont typeface="Helvetica"/>
              <a:buChar char="●"/>
              <a:defRPr sz="1800">
                <a:solidFill>
                  <a:srgbClr val="FFFFFF"/>
                </a:solidFill>
              </a:defRPr>
            </a:pPr>
            <a:r>
              <a:t>𝐻 : 𝑋−𝑚𝑒𝑑(𝑋) ∧ 𝑌−𝑚𝑒𝑑(𝑌)</a:t>
            </a:r>
          </a:p>
        </p:txBody>
      </p:sp>
      <p:pic>
        <p:nvPicPr>
          <p:cNvPr id="233" name="Google Shape;212;p34" descr="Google Shape;212;p34"/>
          <p:cNvPicPr>
            <a:picLocks noChangeAspect="1"/>
          </p:cNvPicPr>
          <p:nvPr/>
        </p:nvPicPr>
        <p:blipFill>
          <a:blip r:embed="rId2">
            <a:extLst/>
          </a:blip>
          <a:srcRect l="33906" t="15281" r="0" b="55358"/>
          <a:stretch>
            <a:fillRect/>
          </a:stretch>
        </p:blipFill>
        <p:spPr>
          <a:xfrm>
            <a:off x="114049" y="630599"/>
            <a:ext cx="4389901" cy="17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Google Shape;213;p34"/>
          <p:cNvSpPr txBox="1"/>
          <p:nvPr/>
        </p:nvSpPr>
        <p:spPr>
          <a:xfrm>
            <a:off x="266149" y="2822350"/>
            <a:ext cx="4085701" cy="1118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</a:defRPr>
            </a:pPr>
            <a:r>
              <a:t>Two-sample Kolmogorov-Smirnov test</a:t>
            </a:r>
            <a:br/>
            <a:br/>
            <a:r>
              <a:t>data:  ds$old_layout and ds$new_layout</a:t>
            </a:r>
            <a:br/>
            <a:r>
              <a:t>D = 1, p-value &lt; 2.2e-16</a:t>
            </a:r>
            <a:br/>
            <a:r>
              <a:t>alternative hypothesis: two-sided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18;p35"/>
          <p:cNvSpPr txBox="1"/>
          <p:nvPr>
            <p:ph type="title"/>
          </p:nvPr>
        </p:nvSpPr>
        <p:spPr>
          <a:xfrm>
            <a:off x="321825" y="694099"/>
            <a:ext cx="2143800" cy="3149401"/>
          </a:xfrm>
          <a:prstGeom prst="rect">
            <a:avLst/>
          </a:prstGeom>
        </p:spPr>
        <p:txBody>
          <a:bodyPr/>
          <a:lstStyle/>
          <a:p>
            <a:pPr/>
            <a:r>
              <a:t>Distribución de las muestras</a:t>
            </a:r>
          </a:p>
        </p:txBody>
      </p:sp>
      <p:pic>
        <p:nvPicPr>
          <p:cNvPr id="237" name="Google Shape;219;p35" descr="Google Shape;219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4674" y="0"/>
            <a:ext cx="5049527" cy="5049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Google Shape;220;p35" descr="Google Shape;220;p35"/>
          <p:cNvPicPr>
            <a:picLocks noChangeAspect="1"/>
          </p:cNvPicPr>
          <p:nvPr/>
        </p:nvPicPr>
        <p:blipFill>
          <a:blip r:embed="rId3">
            <a:extLst/>
          </a:blip>
          <a:srcRect l="0" t="42712" r="46643" b="42285"/>
          <a:stretch>
            <a:fillRect/>
          </a:stretch>
        </p:blipFill>
        <p:spPr>
          <a:xfrm>
            <a:off x="134200" y="3007299"/>
            <a:ext cx="3540475" cy="912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25;p36"/>
          <p:cNvSpPr txBox="1"/>
          <p:nvPr>
            <p:ph type="title"/>
          </p:nvPr>
        </p:nvSpPr>
        <p:spPr>
          <a:xfrm>
            <a:off x="321825" y="694099"/>
            <a:ext cx="2143800" cy="3149401"/>
          </a:xfrm>
          <a:prstGeom prst="rect">
            <a:avLst/>
          </a:prstGeom>
        </p:spPr>
        <p:txBody>
          <a:bodyPr/>
          <a:lstStyle/>
          <a:p>
            <a:pPr/>
            <a:r>
              <a:t>Análisis de medianas</a:t>
            </a:r>
          </a:p>
        </p:txBody>
      </p:sp>
      <p:pic>
        <p:nvPicPr>
          <p:cNvPr id="241" name="Google Shape;226;p36" descr="Google Shape;226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4499" y="152408"/>
            <a:ext cx="5278576" cy="4838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01;p18"/>
          <p:cNvSpPr txBox="1"/>
          <p:nvPr>
            <p:ph type="title"/>
          </p:nvPr>
        </p:nvSpPr>
        <p:spPr>
          <a:xfrm>
            <a:off x="2400249" y="575950"/>
            <a:ext cx="6321602" cy="635401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Objetivos</a:t>
            </a:r>
          </a:p>
        </p:txBody>
      </p:sp>
      <p:sp>
        <p:nvSpPr>
          <p:cNvPr id="174" name="Google Shape;102;p18"/>
          <p:cNvSpPr txBox="1"/>
          <p:nvPr>
            <p:ph type="body" idx="1"/>
          </p:nvPr>
        </p:nvSpPr>
        <p:spPr>
          <a:xfrm>
            <a:off x="2410099" y="1595774"/>
            <a:ext cx="6438901" cy="3002402"/>
          </a:xfrm>
          <a:prstGeom prst="rect">
            <a:avLst/>
          </a:prstGeom>
        </p:spPr>
        <p:txBody>
          <a:bodyPr/>
          <a:lstStyle/>
          <a:p>
            <a:pPr/>
            <a:r>
              <a:t>Análisis de media por medio de una prueba t de Student’s</a:t>
            </a:r>
          </a:p>
          <a:p>
            <a:pPr/>
            <a:r>
              <a:t>Análisis de mediana por medio de una prueba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Wilcoxon-Mann-Whitney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buFont typeface="Arial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Speedup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31;p37"/>
          <p:cNvSpPr txBox="1"/>
          <p:nvPr>
            <p:ph type="body" sz="half" idx="1"/>
          </p:nvPr>
        </p:nvSpPr>
        <p:spPr>
          <a:xfrm>
            <a:off x="4790924" y="724199"/>
            <a:ext cx="3985502" cy="3695101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lnSpc>
                <a:spcPct val="115000"/>
              </a:lnSpc>
              <a:defRPr b="1" sz="2400">
                <a:solidFill>
                  <a:srgbClr val="FFFFFF"/>
                </a:solidFill>
              </a:defRPr>
            </a:pPr>
            <a:r>
              <a:t>Wilcoxon-Mann-Whitney:</a:t>
            </a:r>
          </a:p>
          <a:p>
            <a:pPr marL="457200" indent="-342900" algn="l">
              <a:lnSpc>
                <a:spcPct val="115000"/>
              </a:lnSpc>
              <a:spcBef>
                <a:spcPts val="1600"/>
              </a:spcBef>
              <a:buClr>
                <a:srgbClr val="FFFFFF"/>
              </a:buClr>
              <a:buSzPts val="1800"/>
              <a:buFont typeface="Helvetica"/>
              <a:buChar char="●"/>
              <a:defRPr sz="1800">
                <a:solidFill>
                  <a:srgbClr val="FFFFFF"/>
                </a:solidFill>
              </a:defRPr>
            </a:pPr>
            <a:r>
              <a:t>Lo usamos para probar la hipótesis de que dos poblaciones tienen mediana iguales.</a:t>
            </a:r>
          </a:p>
          <a:p>
            <a:pPr marL="457200" indent="-342900" algn="l">
              <a:lnSpc>
                <a:spcPct val="115000"/>
              </a:lnSpc>
              <a:buClr>
                <a:srgbClr val="FFFFFF"/>
              </a:buClr>
              <a:buSzPts val="1800"/>
              <a:buFont typeface="Helvetica"/>
              <a:buChar char="●"/>
              <a:defRPr sz="1800">
                <a:solidFill>
                  <a:srgbClr val="FFFFFF"/>
                </a:solidFill>
              </a:defRPr>
            </a:pPr>
            <a:r>
              <a:t>No requiere que las muestras se distribuyen normalmente</a:t>
            </a:r>
          </a:p>
        </p:txBody>
      </p:sp>
      <p:sp>
        <p:nvSpPr>
          <p:cNvPr id="244" name="Google Shape;232;p37"/>
          <p:cNvSpPr txBox="1"/>
          <p:nvPr/>
        </p:nvSpPr>
        <p:spPr>
          <a:xfrm>
            <a:off x="342199" y="2179399"/>
            <a:ext cx="4085701" cy="1918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434343"/>
                </a:solidFill>
              </a:defRPr>
            </a:pPr>
            <a:r>
              <a:t>Wilcoxon rank sum test with continuity correction</a:t>
            </a:r>
            <a:br/>
            <a:br/>
            <a:r>
              <a:t>data:  ds$old_layout and ds$new_layout</a:t>
            </a:r>
            <a:br/>
            <a:r>
              <a:t>W = 10000, p-value &lt; 2.2e-16</a:t>
            </a:r>
            <a:br/>
            <a:r>
              <a:t>alternative hypothesis: true location shift is not equal to 0</a:t>
            </a:r>
            <a:br/>
            <a:r>
              <a:t>95 percent confidence interval:</a:t>
            </a:r>
            <a:br/>
            <a:r>
              <a:t> 1.8e-05 1.9e-05</a:t>
            </a:r>
            <a:br/>
            <a:r>
              <a:t>sample estimates:</a:t>
            </a:r>
            <a:br/>
            <a:r>
              <a:t>difference in location </a:t>
            </a:r>
            <a:br/>
            <a:r>
              <a:t>               1.8e-05</a:t>
            </a:r>
          </a:p>
        </p:txBody>
      </p:sp>
      <p:pic>
        <p:nvPicPr>
          <p:cNvPr id="245" name="Google Shape;233;p37" descr="Google Shape;233;p37"/>
          <p:cNvPicPr>
            <a:picLocks noChangeAspect="1"/>
          </p:cNvPicPr>
          <p:nvPr/>
        </p:nvPicPr>
        <p:blipFill>
          <a:blip r:embed="rId2">
            <a:extLst/>
          </a:blip>
          <a:srcRect l="42159" t="62857" r="8136" b="27068"/>
          <a:stretch>
            <a:fillRect/>
          </a:stretch>
        </p:blipFill>
        <p:spPr>
          <a:xfrm>
            <a:off x="248800" y="954025"/>
            <a:ext cx="4179100" cy="776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38;p38"/>
          <p:cNvSpPr/>
          <p:nvPr/>
        </p:nvSpPr>
        <p:spPr>
          <a:xfrm>
            <a:off x="3390975" y="5250"/>
            <a:ext cx="5756100" cy="5143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8" name="Google Shape;239;p38"/>
          <p:cNvSpPr txBox="1"/>
          <p:nvPr>
            <p:ph type="title"/>
          </p:nvPr>
        </p:nvSpPr>
        <p:spPr>
          <a:xfrm>
            <a:off x="323299" y="772850"/>
            <a:ext cx="2839502" cy="3140101"/>
          </a:xfrm>
          <a:prstGeom prst="rect">
            <a:avLst/>
          </a:prstGeom>
        </p:spPr>
        <p:txBody>
          <a:bodyPr/>
          <a:lstStyle/>
          <a:p>
            <a:pPr defTabSz="804672">
              <a:defRPr sz="2288"/>
            </a:pPr>
            <a:r>
              <a:t>Hipótesis:</a:t>
            </a:r>
          </a:p>
          <a:p>
            <a:pPr defTabSz="804672">
              <a:defRPr sz="2464"/>
            </a:pPr>
            <a:endParaRPr sz="1584"/>
          </a:p>
          <a:p>
            <a:pPr marL="402336" indent="-301752" defTabSz="804672">
              <a:buClr>
                <a:srgbClr val="FFFFFF"/>
              </a:buClr>
              <a:buSzPts val="1500"/>
              <a:buFont typeface="Helvetica"/>
              <a:defRPr b="0" sz="1584"/>
            </a:pPr>
            <a:r>
              <a:t>Hipótesis nula</a:t>
            </a:r>
          </a:p>
          <a:p>
            <a:pPr marL="402336" indent="-301752" defTabSz="804672">
              <a:buClr>
                <a:srgbClr val="FFFFFF"/>
              </a:buClr>
              <a:buSzPts val="1500"/>
              <a:buFont typeface="Helvetica"/>
              <a:defRPr b="0" sz="1584"/>
            </a:pPr>
            <a:r>
              <a:t>Hipótesis alternativa</a:t>
            </a:r>
          </a:p>
          <a:p>
            <a:pPr defTabSz="804672">
              <a:defRPr sz="2464"/>
            </a:pPr>
            <a:endParaRPr b="0" sz="1584"/>
          </a:p>
          <a:p>
            <a:pPr defTabSz="804672">
              <a:defRPr sz="2464"/>
            </a:pPr>
            <a:endParaRPr b="0" sz="1584"/>
          </a:p>
          <a:p>
            <a:pPr algn="just" defTabSz="804672">
              <a:defRPr b="0" sz="1232"/>
            </a:pPr>
            <a:r>
              <a:t>“si el valor p es inferior al nivel de significación, entonces la hipótesis nula es rechazada”</a:t>
            </a:r>
          </a:p>
          <a:p>
            <a:pPr defTabSz="804672">
              <a:defRPr sz="2464"/>
            </a:pPr>
            <a:endParaRPr b="0" sz="1232"/>
          </a:p>
          <a:p>
            <a:pPr defTabSz="804672">
              <a:defRPr b="0" sz="1232"/>
            </a:pPr>
            <a:r>
              <a:t>p-value: 2.2e-16</a:t>
            </a:r>
          </a:p>
          <a:p>
            <a:pPr defTabSz="804672">
              <a:defRPr b="0" sz="1232"/>
            </a:pPr>
            <a:r>
              <a:t>ɑ: 0.05</a:t>
            </a:r>
          </a:p>
        </p:txBody>
      </p:sp>
      <p:pic>
        <p:nvPicPr>
          <p:cNvPr id="249" name="Google Shape;240;p38" descr="Google Shape;240;p38"/>
          <p:cNvPicPr>
            <a:picLocks noChangeAspect="1"/>
          </p:cNvPicPr>
          <p:nvPr/>
        </p:nvPicPr>
        <p:blipFill>
          <a:blip r:embed="rId2">
            <a:extLst/>
          </a:blip>
          <a:srcRect l="32777" t="62901" r="0" b="0"/>
          <a:stretch>
            <a:fillRect/>
          </a:stretch>
        </p:blipFill>
        <p:spPr>
          <a:xfrm>
            <a:off x="3605749" y="1388880"/>
            <a:ext cx="5326552" cy="2694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45;p39"/>
          <p:cNvSpPr txBox="1"/>
          <p:nvPr>
            <p:ph type="title"/>
          </p:nvPr>
        </p:nvSpPr>
        <p:spPr>
          <a:xfrm>
            <a:off x="321825" y="694099"/>
            <a:ext cx="2143800" cy="3149401"/>
          </a:xfrm>
          <a:prstGeom prst="rect">
            <a:avLst/>
          </a:prstGeom>
        </p:spPr>
        <p:txBody>
          <a:bodyPr/>
          <a:lstStyle/>
          <a:p>
            <a:pPr/>
            <a:r>
              <a:t>Resumen:</a:t>
            </a:r>
          </a:p>
          <a:p>
            <a:pPr/>
            <a:r>
              <a:t>Análisis de medianas</a:t>
            </a:r>
          </a:p>
        </p:txBody>
      </p:sp>
      <p:pic>
        <p:nvPicPr>
          <p:cNvPr id="252" name="Google Shape;246;p39" descr="Google Shape;246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4499" y="152412"/>
            <a:ext cx="5278576" cy="4838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1;p40"/>
          <p:cNvSpPr txBox="1"/>
          <p:nvPr>
            <p:ph type="title"/>
          </p:nvPr>
        </p:nvSpPr>
        <p:spPr>
          <a:xfrm>
            <a:off x="2400249" y="575950"/>
            <a:ext cx="6321602" cy="635401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Objetivos</a:t>
            </a:r>
          </a:p>
        </p:txBody>
      </p:sp>
      <p:sp>
        <p:nvSpPr>
          <p:cNvPr id="255" name="Google Shape;252;p40"/>
          <p:cNvSpPr txBox="1"/>
          <p:nvPr>
            <p:ph type="body" idx="1"/>
          </p:nvPr>
        </p:nvSpPr>
        <p:spPr>
          <a:xfrm>
            <a:off x="2410099" y="1595774"/>
            <a:ext cx="6438901" cy="3002402"/>
          </a:xfrm>
          <a:prstGeom prst="rect">
            <a:avLst/>
          </a:prstGeom>
        </p:spPr>
        <p:txBody>
          <a:bodyPr/>
          <a:lstStyle/>
          <a:p>
            <a:pPr/>
            <a:r>
              <a:t>Análisis de media por medio de una prueba t de Student’s</a:t>
            </a:r>
          </a:p>
          <a:p>
            <a:pPr/>
            <a:r>
              <a:t>Análisis de mediana por medio de una prueba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Wilcoxon-Mann-Whitney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buClr>
                <a:srgbClr val="F46524"/>
              </a:buClr>
              <a:buFont typeface="Arial"/>
              <a:defRPr b="1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Speedup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Speedup</a:t>
            </a:r>
          </a:p>
        </p:txBody>
      </p:sp>
      <p:sp>
        <p:nvSpPr>
          <p:cNvPr id="258" name="Google Shape;258;p41"/>
          <p:cNvSpPr txBox="1"/>
          <p:nvPr/>
        </p:nvSpPr>
        <p:spPr>
          <a:xfrm>
            <a:off x="303299" y="1306624"/>
            <a:ext cx="8520602" cy="314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    “Fracción de aceleración de un programa </a:t>
            </a:r>
            <a:r>
              <a:rPr i="1"/>
              <a:t>a</a:t>
            </a:r>
            <a:r>
              <a:t> sobre un programa </a:t>
            </a:r>
            <a:r>
              <a:rPr i="1"/>
              <a:t>b</a:t>
            </a:r>
            <a:r>
              <a:t>”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800"/>
          </a:p>
          <a:p>
            <a:pPr>
              <a:defRPr>
                <a:solidFill>
                  <a:srgbClr val="000000"/>
                </a:solidFill>
              </a:defRPr>
            </a:pPr>
            <a:endParaRPr sz="1800"/>
          </a:p>
          <a:p>
            <a:pPr>
              <a:defRPr>
                <a:solidFill>
                  <a:srgbClr val="000000"/>
                </a:solidFill>
              </a:defRPr>
            </a:pPr>
            <a:endParaRPr sz="1800"/>
          </a:p>
          <a:p>
            <a:pPr>
              <a:defRPr>
                <a:solidFill>
                  <a:srgbClr val="000000"/>
                </a:solidFill>
              </a:defRPr>
            </a:pPr>
            <a:endParaRPr sz="1800"/>
          </a:p>
          <a:p>
            <a:pPr>
              <a:defRPr>
                <a:solidFill>
                  <a:srgbClr val="000000"/>
                </a:solidFill>
              </a:defRPr>
            </a:pPr>
            <a:endParaRPr sz="180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 Siguiendo con el ejemplo se obtiene:</a:t>
            </a:r>
          </a:p>
          <a:p>
            <a:pPr marL="457200" indent="-11430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ts val="1800"/>
              <a:buFont typeface="Arial"/>
              <a:buChar char="●"/>
              <a:defRPr sz="1800">
                <a:solidFill>
                  <a:srgbClr val="000000"/>
                </a:solidFill>
              </a:defRPr>
            </a:pPr>
            <a:r>
              <a:t> Speedup obtenido usando media: 1.5229</a:t>
            </a:r>
          </a:p>
          <a:p>
            <a:pPr marL="457200" indent="-114300">
              <a:lnSpc>
                <a:spcPct val="115000"/>
              </a:lnSpc>
              <a:buClr>
                <a:srgbClr val="000000"/>
              </a:buClr>
              <a:buSzPts val="1800"/>
              <a:buFont typeface="Arial"/>
              <a:buChar char="●"/>
              <a:defRPr sz="1800">
                <a:solidFill>
                  <a:srgbClr val="000000"/>
                </a:solidFill>
              </a:defRPr>
            </a:pPr>
            <a:r>
              <a:t> Speedup obtenido usando mediana: 1.5228</a:t>
            </a:r>
          </a:p>
        </p:txBody>
      </p:sp>
      <p:pic>
        <p:nvPicPr>
          <p:cNvPr id="259" name="Google Shape;259;p41" descr="Google Shape;259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1598" y="1743024"/>
            <a:ext cx="1519601" cy="115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4;p42"/>
          <p:cNvSpPr txBox="1"/>
          <p:nvPr>
            <p:ph type="title"/>
          </p:nvPr>
        </p:nvSpPr>
        <p:spPr>
          <a:xfrm>
            <a:off x="283102" y="712140"/>
            <a:ext cx="6244202" cy="3835501"/>
          </a:xfrm>
          <a:prstGeom prst="rect">
            <a:avLst/>
          </a:prstGeom>
        </p:spPr>
        <p:txBody>
          <a:bodyPr/>
          <a:lstStyle/>
          <a:p>
            <a:pPr/>
            <a:r>
              <a:t>Fin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07;p19"/>
          <p:cNvSpPr txBox="1"/>
          <p:nvPr>
            <p:ph type="title"/>
          </p:nvPr>
        </p:nvSpPr>
        <p:spPr>
          <a:xfrm>
            <a:off x="2400249" y="575950"/>
            <a:ext cx="6321602" cy="635401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Objetivos</a:t>
            </a:r>
          </a:p>
        </p:txBody>
      </p:sp>
      <p:sp>
        <p:nvSpPr>
          <p:cNvPr id="177" name="Google Shape;108;p19"/>
          <p:cNvSpPr txBox="1"/>
          <p:nvPr>
            <p:ph type="body" idx="1"/>
          </p:nvPr>
        </p:nvSpPr>
        <p:spPr>
          <a:xfrm>
            <a:off x="2410099" y="1595774"/>
            <a:ext cx="6438901" cy="300240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F46524"/>
              </a:buClr>
              <a:defRPr b="1">
                <a:solidFill>
                  <a:srgbClr val="F46524"/>
                </a:solidFill>
              </a:defRPr>
            </a:pPr>
            <a:r>
              <a:t>Análisis de media por medio de una prueba t de Student’s</a:t>
            </a:r>
          </a:p>
          <a:p>
            <a:pPr/>
            <a:r>
              <a:t>Análisis de mediana por medio de una prueba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Wilcoxon-Mann-Whitney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buFont typeface="Arial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Speedup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13;p20" descr="Google Shape;113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3788" y="69203"/>
            <a:ext cx="5526928" cy="498679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Google Shape;114;p20"/>
          <p:cNvSpPr txBox="1"/>
          <p:nvPr>
            <p:ph type="title"/>
          </p:nvPr>
        </p:nvSpPr>
        <p:spPr>
          <a:xfrm>
            <a:off x="321825" y="694099"/>
            <a:ext cx="2143800" cy="3149401"/>
          </a:xfrm>
          <a:prstGeom prst="rect">
            <a:avLst/>
          </a:prstGeom>
        </p:spPr>
        <p:txBody>
          <a:bodyPr/>
          <a:lstStyle/>
          <a:p>
            <a:pPr/>
            <a:r>
              <a:t>Análisis de medias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25;p22"/>
          <p:cNvSpPr/>
          <p:nvPr/>
        </p:nvSpPr>
        <p:spPr>
          <a:xfrm>
            <a:off x="3390975" y="0"/>
            <a:ext cx="5756100" cy="51435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83" name="Google Shape;126;p22" descr="Google Shape;126;p22"/>
          <p:cNvPicPr>
            <a:picLocks noChangeAspect="1"/>
          </p:cNvPicPr>
          <p:nvPr/>
        </p:nvPicPr>
        <p:blipFill>
          <a:blip r:embed="rId2">
            <a:extLst/>
          </a:blip>
          <a:srcRect l="21857" t="0" r="37970" b="84490"/>
          <a:stretch>
            <a:fillRect/>
          </a:stretch>
        </p:blipFill>
        <p:spPr>
          <a:xfrm>
            <a:off x="3578400" y="1474902"/>
            <a:ext cx="5381226" cy="187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127;p22"/>
          <p:cNvSpPr txBox="1"/>
          <p:nvPr>
            <p:ph type="title"/>
          </p:nvPr>
        </p:nvSpPr>
        <p:spPr>
          <a:xfrm>
            <a:off x="323300" y="772850"/>
            <a:ext cx="2984701" cy="3140101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Entradas:</a:t>
            </a:r>
          </a:p>
          <a:p>
            <a:pPr/>
            <a:endParaRPr sz="1800"/>
          </a:p>
          <a:p>
            <a:pPr marL="457200" indent="-342900">
              <a:buClr>
                <a:srgbClr val="FFFFFF"/>
              </a:buClr>
              <a:buSzPts val="1800"/>
              <a:buFont typeface="Helvetica"/>
              <a:defRPr b="0" sz="1800"/>
            </a:pPr>
            <a:r>
              <a:t>X e Y son muestras con </a:t>
            </a:r>
            <a:r>
              <a:rPr i="1"/>
              <a:t>n</a:t>
            </a:r>
            <a:r>
              <a:t> observaciones.</a:t>
            </a:r>
          </a:p>
          <a:p>
            <a:pPr marL="457200" indent="-342900">
              <a:buClr>
                <a:srgbClr val="FFFFFF"/>
              </a:buClr>
              <a:buSzPts val="1800"/>
              <a:buFont typeface="Helvetica"/>
              <a:defRPr b="0" sz="1800"/>
            </a:pPr>
            <a:r>
              <a:t>Se asume un nivel de riesgo ɑ </a:t>
            </a:r>
            <a:r>
              <a:rPr sz="1400"/>
              <a:t>(ɑ: 0.05)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32;p23"/>
          <p:cNvSpPr txBox="1"/>
          <p:nvPr>
            <p:ph type="title"/>
          </p:nvPr>
        </p:nvSpPr>
        <p:spPr>
          <a:xfrm>
            <a:off x="321825" y="885225"/>
            <a:ext cx="2143800" cy="3149401"/>
          </a:xfrm>
          <a:prstGeom prst="rect">
            <a:avLst/>
          </a:prstGeom>
        </p:spPr>
        <p:txBody>
          <a:bodyPr/>
          <a:lstStyle/>
          <a:p>
            <a:pPr/>
            <a:r>
              <a:t>Muestra X</a:t>
            </a:r>
          </a:p>
        </p:txBody>
      </p:sp>
      <p:pic>
        <p:nvPicPr>
          <p:cNvPr id="187" name="Google Shape;133;p23" descr="Google Shape;133;p23"/>
          <p:cNvPicPr>
            <a:picLocks noChangeAspect="1"/>
          </p:cNvPicPr>
          <p:nvPr/>
        </p:nvPicPr>
        <p:blipFill>
          <a:blip r:embed="rId2">
            <a:extLst/>
          </a:blip>
          <a:srcRect l="46468" t="0" r="12917" b="85185"/>
          <a:stretch>
            <a:fillRect/>
          </a:stretch>
        </p:blipFill>
        <p:spPr>
          <a:xfrm>
            <a:off x="2862550" y="204274"/>
            <a:ext cx="3079677" cy="1029777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oogle Shape;134;p23"/>
          <p:cNvSpPr txBox="1"/>
          <p:nvPr/>
        </p:nvSpPr>
        <p:spPr>
          <a:xfrm>
            <a:off x="321825" y="2838224"/>
            <a:ext cx="2143800" cy="126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Muestra Y</a:t>
            </a:r>
          </a:p>
        </p:txBody>
      </p:sp>
      <p:sp>
        <p:nvSpPr>
          <p:cNvPr id="189" name="Google Shape;135;p23"/>
          <p:cNvSpPr txBox="1"/>
          <p:nvPr/>
        </p:nvSpPr>
        <p:spPr>
          <a:xfrm>
            <a:off x="6024950" y="723675"/>
            <a:ext cx="1607401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ɑ: 0.05</a:t>
            </a:r>
          </a:p>
        </p:txBody>
      </p:sp>
      <p:pic>
        <p:nvPicPr>
          <p:cNvPr id="190" name="Google Shape;136;p23" descr="Google Shape;136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474" y="1373374"/>
            <a:ext cx="8554902" cy="1485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Google Shape;137;p23" descr="Google Shape;137;p23"/>
          <p:cNvPicPr>
            <a:picLocks noChangeAspect="1"/>
          </p:cNvPicPr>
          <p:nvPr/>
        </p:nvPicPr>
        <p:blipFill>
          <a:blip r:embed="rId4">
            <a:extLst/>
          </a:blip>
          <a:srcRect l="0" t="0" r="5419" b="0"/>
          <a:stretch>
            <a:fillRect/>
          </a:stretch>
        </p:blipFill>
        <p:spPr>
          <a:xfrm>
            <a:off x="321825" y="3364850"/>
            <a:ext cx="8648201" cy="158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42;p24"/>
          <p:cNvSpPr txBox="1"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15000"/>
              </a:lnSpc>
              <a:buClr>
                <a:srgbClr val="FFFFFF"/>
              </a:buClr>
              <a:buSzPts val="1800"/>
              <a:buFont typeface="Helvetica"/>
              <a:buChar char="●"/>
              <a:defRPr sz="1800">
                <a:solidFill>
                  <a:srgbClr val="FFFFFF"/>
                </a:solidFill>
              </a:defRPr>
            </a:pPr>
            <a:r>
              <a:t>Normalidad de las muestras</a:t>
            </a:r>
          </a:p>
          <a:p>
            <a:pPr marL="457200" indent="-342900" algn="l">
              <a:lnSpc>
                <a:spcPct val="115000"/>
              </a:lnSpc>
              <a:buClr>
                <a:srgbClr val="FFFFFF"/>
              </a:buClr>
              <a:buSzPts val="1800"/>
              <a:buFont typeface="Helvetica"/>
              <a:buChar char="●"/>
              <a:defRPr sz="1800">
                <a:solidFill>
                  <a:srgbClr val="FFFFFF"/>
                </a:solidFill>
              </a:defRPr>
            </a:pPr>
            <a:r>
              <a:t>Tamaño de las muestras (n&gt;30)</a:t>
            </a:r>
          </a:p>
          <a:p>
            <a:pPr marL="0" indent="0" algn="l"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194" name="Google Shape;143;p24" descr="Google Shape;143;p24"/>
          <p:cNvPicPr>
            <a:picLocks noChangeAspect="1"/>
          </p:cNvPicPr>
          <p:nvPr/>
        </p:nvPicPr>
        <p:blipFill>
          <a:blip r:embed="rId2">
            <a:extLst/>
          </a:blip>
          <a:srcRect l="21964" t="18683" r="38163" b="64793"/>
          <a:stretch>
            <a:fillRect/>
          </a:stretch>
        </p:blipFill>
        <p:spPr>
          <a:xfrm>
            <a:off x="259249" y="541025"/>
            <a:ext cx="3850651" cy="143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Google Shape;144;p24" descr="Google Shape;144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875" y="2146599"/>
            <a:ext cx="2649400" cy="2649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6" name="Google Shape;145;p24"/>
          <p:cNvGraphicFramePr/>
          <p:nvPr/>
        </p:nvGraphicFramePr>
        <p:xfrm>
          <a:off x="5024737" y="2509529"/>
          <a:ext cx="3666526" cy="12093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22175"/>
                <a:gridCol w="1222175"/>
                <a:gridCol w="1222175"/>
              </a:tblGrid>
              <a:tr h="403125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Normal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No Normal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</a:tcPr>
                </a:tc>
              </a:tr>
              <a:tr h="4031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n ≤ 30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Si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-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</a:tcPr>
                </a:tc>
              </a:tr>
              <a:tr h="4031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n &gt; 30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Si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50;p25"/>
          <p:cNvSpPr txBox="1"/>
          <p:nvPr>
            <p:ph type="title"/>
          </p:nvPr>
        </p:nvSpPr>
        <p:spPr>
          <a:xfrm>
            <a:off x="321825" y="694099"/>
            <a:ext cx="2143800" cy="3149401"/>
          </a:xfrm>
          <a:prstGeom prst="rect">
            <a:avLst/>
          </a:prstGeom>
        </p:spPr>
        <p:txBody>
          <a:bodyPr/>
          <a:lstStyle/>
          <a:p>
            <a:pPr/>
            <a:r>
              <a:t>Normalidad de las muestras</a:t>
            </a:r>
          </a:p>
        </p:txBody>
      </p:sp>
      <p:pic>
        <p:nvPicPr>
          <p:cNvPr id="199" name="Google Shape;151;p25" descr="Google Shape;151;p25"/>
          <p:cNvPicPr>
            <a:picLocks noChangeAspect="1"/>
          </p:cNvPicPr>
          <p:nvPr/>
        </p:nvPicPr>
        <p:blipFill>
          <a:blip r:embed="rId2">
            <a:extLst/>
          </a:blip>
          <a:srcRect l="21965" t="17318" r="39946" b="64793"/>
          <a:stretch>
            <a:fillRect/>
          </a:stretch>
        </p:blipFill>
        <p:spPr>
          <a:xfrm>
            <a:off x="207750" y="2547249"/>
            <a:ext cx="3059174" cy="1296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Google Shape;152;p25" descr="Google Shape;152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1374" y="46987"/>
            <a:ext cx="5049527" cy="5049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57;p26"/>
          <p:cNvSpPr txBox="1"/>
          <p:nvPr>
            <p:ph type="title"/>
          </p:nvPr>
        </p:nvSpPr>
        <p:spPr>
          <a:xfrm>
            <a:off x="321825" y="694099"/>
            <a:ext cx="2143800" cy="3149401"/>
          </a:xfrm>
          <a:prstGeom prst="rect">
            <a:avLst/>
          </a:prstGeom>
        </p:spPr>
        <p:txBody>
          <a:bodyPr/>
          <a:lstStyle/>
          <a:p>
            <a:pPr/>
            <a:r>
              <a:t>Análisis de medias</a:t>
            </a:r>
          </a:p>
        </p:txBody>
      </p:sp>
      <p:pic>
        <p:nvPicPr>
          <p:cNvPr id="203" name="Google Shape;158;p26" descr="Google Shape;158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249" y="92250"/>
            <a:ext cx="5496026" cy="49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