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3" r:id="rId5"/>
    <p:sldId id="264" r:id="rId6"/>
    <p:sldId id="265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908080C8-5B1D-4C06-A10D-3CD67F416A0E}" type="datetimeFigureOut">
              <a:rPr lang="pt-PT" smtClean="0"/>
              <a:t>05/11/2018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FE8B638-DEEA-46B7-BF65-894F017287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4671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80C8-5B1D-4C06-A10D-3CD67F416A0E}" type="datetimeFigureOut">
              <a:rPr lang="pt-PT" smtClean="0"/>
              <a:t>05/11/2018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B638-DEEA-46B7-BF65-894F017287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693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08080C8-5B1D-4C06-A10D-3CD67F416A0E}" type="datetimeFigureOut">
              <a:rPr lang="pt-PT" smtClean="0"/>
              <a:t>05/11/2018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FE8B638-DEEA-46B7-BF65-894F017287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592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80C8-5B1D-4C06-A10D-3CD67F416A0E}" type="datetimeFigureOut">
              <a:rPr lang="pt-PT" smtClean="0"/>
              <a:t>05/11/2018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B638-DEEA-46B7-BF65-894F017287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3346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08080C8-5B1D-4C06-A10D-3CD67F416A0E}" type="datetimeFigureOut">
              <a:rPr lang="pt-PT" smtClean="0"/>
              <a:t>05/11/2018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FE8B638-DEEA-46B7-BF65-894F017287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408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08080C8-5B1D-4C06-A10D-3CD67F416A0E}" type="datetimeFigureOut">
              <a:rPr lang="pt-PT" smtClean="0"/>
              <a:t>05/11/2018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FE8B638-DEEA-46B7-BF65-894F017287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4588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08080C8-5B1D-4C06-A10D-3CD67F416A0E}" type="datetimeFigureOut">
              <a:rPr lang="pt-PT" smtClean="0"/>
              <a:t>05/11/2018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FE8B638-DEEA-46B7-BF65-894F017287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826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80C8-5B1D-4C06-A10D-3CD67F416A0E}" type="datetimeFigureOut">
              <a:rPr lang="pt-PT" smtClean="0"/>
              <a:t>05/11/2018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B638-DEEA-46B7-BF65-894F017287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305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08080C8-5B1D-4C06-A10D-3CD67F416A0E}" type="datetimeFigureOut">
              <a:rPr lang="pt-PT" smtClean="0"/>
              <a:t>05/11/2018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FE8B638-DEEA-46B7-BF65-894F017287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371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80C8-5B1D-4C06-A10D-3CD67F416A0E}" type="datetimeFigureOut">
              <a:rPr lang="pt-PT" smtClean="0"/>
              <a:t>05/11/2018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B638-DEEA-46B7-BF65-894F017287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498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08080C8-5B1D-4C06-A10D-3CD67F416A0E}" type="datetimeFigureOut">
              <a:rPr lang="pt-PT" smtClean="0"/>
              <a:t>05/11/2018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9FE8B638-DEEA-46B7-BF65-894F017287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081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080C8-5B1D-4C06-A10D-3CD67F416A0E}" type="datetimeFigureOut">
              <a:rPr lang="pt-PT" smtClean="0"/>
              <a:t>05/11/2018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8B638-DEEA-46B7-BF65-894F017287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612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8E109CE-D301-4E16-98E2-55FC1F1E1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17" y="88460"/>
            <a:ext cx="2674278" cy="378855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A03BC2-1F2D-4F94-B6B6-6407AE372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2389474"/>
            <a:ext cx="8679915" cy="1748729"/>
          </a:xfrm>
        </p:spPr>
        <p:txBody>
          <a:bodyPr/>
          <a:lstStyle/>
          <a:p>
            <a:r>
              <a:rPr lang="pt-PT" dirty="0" err="1"/>
              <a:t>Participating</a:t>
            </a:r>
            <a:r>
              <a:rPr lang="pt-PT" dirty="0"/>
              <a:t> </a:t>
            </a:r>
            <a:r>
              <a:rPr lang="pt-PT" dirty="0" err="1"/>
              <a:t>Audience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6D3930-7282-44A4-9A1F-0C27635D7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9148" y="1245680"/>
            <a:ext cx="4293704" cy="1474118"/>
          </a:xfrm>
        </p:spPr>
        <p:txBody>
          <a:bodyPr/>
          <a:lstStyle/>
          <a:p>
            <a:r>
              <a:rPr lang="pt-PT" b="1" dirty="0">
                <a:latin typeface="Baskerville Old Face" panose="02020602080505020303" pitchFamily="18" charset="0"/>
              </a:rPr>
              <a:t>Instituto Politécnico da Guarda</a:t>
            </a:r>
          </a:p>
          <a:p>
            <a:r>
              <a:rPr lang="pt-PT" dirty="0">
                <a:latin typeface="Baskerville Old Face" panose="02020602080505020303" pitchFamily="18" charset="0"/>
              </a:rPr>
              <a:t>Escola Superior de Tecnologia e Gestão</a:t>
            </a:r>
          </a:p>
          <a:p>
            <a:r>
              <a:rPr lang="pt-PT" dirty="0">
                <a:latin typeface="Baskerville Old Face" panose="02020602080505020303" pitchFamily="18" charset="0"/>
              </a:rPr>
              <a:t>Engenharia Informática – Engenharia de Software II</a:t>
            </a:r>
          </a:p>
          <a:p>
            <a:endParaRPr lang="pt-PT" dirty="0">
              <a:latin typeface="Baskerville Old Face" panose="02020602080505020303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26EEB35-8239-4D58-9C0F-A658E8A5968C}"/>
              </a:ext>
            </a:extLst>
          </p:cNvPr>
          <p:cNvSpPr txBox="1"/>
          <p:nvPr/>
        </p:nvSpPr>
        <p:spPr>
          <a:xfrm>
            <a:off x="8638601" y="5733155"/>
            <a:ext cx="3907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Roberto Adelino</a:t>
            </a:r>
          </a:p>
          <a:p>
            <a:r>
              <a:rPr lang="pt-PT" dirty="0"/>
              <a:t>Nº 1012539</a:t>
            </a:r>
          </a:p>
        </p:txBody>
      </p:sp>
    </p:spTree>
    <p:extLst>
      <p:ext uri="{BB962C8B-B14F-4D97-AF65-F5344CB8AC3E}">
        <p14:creationId xmlns:p14="http://schemas.microsoft.com/office/powerpoint/2010/main" val="3715437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6BC90-AE57-4F85-BDD3-E3CA2E97C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Sumário: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242E4F7-FD7C-4D18-BDF0-14F2C7970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problema</a:t>
            </a:r>
          </a:p>
          <a:p>
            <a:r>
              <a:rPr lang="pt-PT" dirty="0"/>
              <a:t>A solução</a:t>
            </a:r>
          </a:p>
          <a:p>
            <a:r>
              <a:rPr lang="pt-PT" dirty="0"/>
              <a:t>Enquadramento</a:t>
            </a:r>
          </a:p>
          <a:p>
            <a:r>
              <a:rPr lang="pt-PT" dirty="0"/>
              <a:t>Conclusões</a:t>
            </a:r>
          </a:p>
        </p:txBody>
      </p:sp>
      <p:pic>
        <p:nvPicPr>
          <p:cNvPr id="4" name="Picture 2" descr="Resultado de imagem para ipg png">
            <a:extLst>
              <a:ext uri="{FF2B5EF4-FFF2-40B4-BE49-F238E27FC236}">
                <a16:creationId xmlns:a16="http://schemas.microsoft.com/office/drawing/2014/main" id="{2CE2B281-688C-4A2F-870D-F68DDFAF9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706" y="211899"/>
            <a:ext cx="1914294" cy="135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08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3E8D7-87FE-4B29-B468-92AB03060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 problema: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B1CB34F-FB39-4553-9F1A-0BB65CB40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2243" y="803186"/>
            <a:ext cx="6868077" cy="5412084"/>
          </a:xfrm>
        </p:spPr>
        <p:txBody>
          <a:bodyPr/>
          <a:lstStyle/>
          <a:p>
            <a:pPr algn="just"/>
            <a:r>
              <a:rPr lang="pt-PT" dirty="0"/>
              <a:t>Ao escrever casos de uso nem sempre é possível ou prático envolver todos os que precisamos em cada etapa do caminho.</a:t>
            </a:r>
          </a:p>
          <a:p>
            <a:pPr algn="just"/>
            <a:endParaRPr lang="pt-PT" dirty="0"/>
          </a:p>
          <a:p>
            <a:pPr algn="just"/>
            <a:r>
              <a:rPr lang="pt-PT" dirty="0"/>
              <a:t>A contribuição de todas as partes interessadas é indispensável porque o  objetivo é desenvolver um sistema que corresponda ao pedido.</a:t>
            </a:r>
          </a:p>
          <a:p>
            <a:pPr marL="0" indent="0" algn="just">
              <a:buNone/>
            </a:pPr>
            <a:endParaRPr lang="pt-PT" dirty="0"/>
          </a:p>
        </p:txBody>
      </p:sp>
      <p:pic>
        <p:nvPicPr>
          <p:cNvPr id="4" name="Picture 2" descr="Resultado de imagem para ipg png">
            <a:extLst>
              <a:ext uri="{FF2B5EF4-FFF2-40B4-BE49-F238E27FC236}">
                <a16:creationId xmlns:a16="http://schemas.microsoft.com/office/drawing/2014/main" id="{680E294D-4557-458F-9DC9-63FD3E1CE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706" y="211899"/>
            <a:ext cx="1914294" cy="135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30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C3E9F-26ED-4DD0-BCE9-493DDA69B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 problema: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009F7D7-0055-4774-9571-FBAE01248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2243" y="583810"/>
            <a:ext cx="6868077" cy="5451840"/>
          </a:xfrm>
        </p:spPr>
        <p:txBody>
          <a:bodyPr/>
          <a:lstStyle/>
          <a:p>
            <a:pPr algn="just"/>
            <a:r>
              <a:rPr lang="pt-PT" dirty="0"/>
              <a:t>Se o produto final não corresponder às suas necessidades, os clientes não ficarão satisfeitos, tendo o desenvolvimento sido um fracasso.</a:t>
            </a:r>
          </a:p>
          <a:p>
            <a:pPr algn="just"/>
            <a:endParaRPr lang="pt-PT" dirty="0"/>
          </a:p>
          <a:p>
            <a:pPr algn="just"/>
            <a:r>
              <a:rPr lang="pt-PT" dirty="0"/>
              <a:t>Um problema comum no desenvolvimento de software é que os desenvolvedores geralmente assumem que os utilizadores finais têm a mesma perspetiva do sistema.</a:t>
            </a:r>
          </a:p>
        </p:txBody>
      </p:sp>
      <p:pic>
        <p:nvPicPr>
          <p:cNvPr id="4" name="Picture 2" descr="Resultado de imagem para ipg png">
            <a:extLst>
              <a:ext uri="{FF2B5EF4-FFF2-40B4-BE49-F238E27FC236}">
                <a16:creationId xmlns:a16="http://schemas.microsoft.com/office/drawing/2014/main" id="{60A202A7-549F-4597-91F0-BE5091455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706" y="211899"/>
            <a:ext cx="1914294" cy="135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182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89A27-844D-4862-BA09-C4AFDEA5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 solução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92B2587-DE17-42BD-BE61-8109D0AA5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8747" y="803184"/>
            <a:ext cx="6841573" cy="5928919"/>
          </a:xfrm>
        </p:spPr>
        <p:txBody>
          <a:bodyPr>
            <a:normAutofit/>
          </a:bodyPr>
          <a:lstStyle/>
          <a:p>
            <a:pPr algn="just"/>
            <a:r>
              <a:rPr lang="pt-PT" dirty="0"/>
              <a:t>Para modelar efetivamente o sistema, deve-se descobrir o que os clientes precisam, para isso , deve-se permitir que eles tenham uma voz no processo. </a:t>
            </a:r>
          </a:p>
          <a:p>
            <a:pPr algn="just"/>
            <a:endParaRPr lang="pt-PT" dirty="0"/>
          </a:p>
          <a:p>
            <a:pPr algn="just"/>
            <a:r>
              <a:rPr lang="pt-PT" dirty="0"/>
              <a:t>Envolver ativamente os clientes e utilizadores no processo de desenvolvimento de casos de uso desde o início.</a:t>
            </a:r>
          </a:p>
          <a:p>
            <a:pPr algn="just"/>
            <a:endParaRPr lang="pt-PT" dirty="0"/>
          </a:p>
          <a:p>
            <a:pPr algn="just"/>
            <a:r>
              <a:rPr lang="pt-PT" dirty="0"/>
              <a:t>Esse tipo de relacionamento torna mais fácil a descoberta de quaisquer problemas que possam surgir e resolvê-los imediatamente, em vez de um processo formal que consuma muito tempo. </a:t>
            </a:r>
          </a:p>
          <a:p>
            <a:endParaRPr lang="pt-PT" dirty="0"/>
          </a:p>
        </p:txBody>
      </p:sp>
      <p:pic>
        <p:nvPicPr>
          <p:cNvPr id="4" name="Picture 2" descr="Resultado de imagem para ipg png">
            <a:extLst>
              <a:ext uri="{FF2B5EF4-FFF2-40B4-BE49-F238E27FC236}">
                <a16:creationId xmlns:a16="http://schemas.microsoft.com/office/drawing/2014/main" id="{F0E84742-8BCD-4672-A175-EAD861E6A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706" y="211899"/>
            <a:ext cx="1914294" cy="135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818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BC080-A222-464F-8359-6E9143AF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 solução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D4CE96A-C0BE-4CD2-87FF-4594F0DB3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487" y="803186"/>
            <a:ext cx="6907833" cy="5425336"/>
          </a:xfrm>
        </p:spPr>
        <p:txBody>
          <a:bodyPr/>
          <a:lstStyle/>
          <a:p>
            <a:pPr algn="just"/>
            <a:r>
              <a:rPr lang="pt-PT" dirty="0"/>
              <a:t>A cooperação pode fomentar um espírito de compreensão e dar um senso de propriedade nos casos de uso, aumentando as hipóteses de que os clientes aceitem o produto final.</a:t>
            </a:r>
            <a:endParaRPr lang="pt-PT" sz="1600" dirty="0"/>
          </a:p>
          <a:p>
            <a:pPr algn="just"/>
            <a:endParaRPr lang="pt-PT" dirty="0"/>
          </a:p>
          <a:p>
            <a:pPr algn="just"/>
            <a:r>
              <a:rPr lang="pt-PT" dirty="0"/>
              <a:t>Quando não se pode falar diretamente com os utilizadores deve-se usar outras técnicas para obter informações necessárias tais como questionários.</a:t>
            </a:r>
          </a:p>
        </p:txBody>
      </p:sp>
      <p:pic>
        <p:nvPicPr>
          <p:cNvPr id="4" name="Picture 2" descr="Resultado de imagem para ipg png">
            <a:extLst>
              <a:ext uri="{FF2B5EF4-FFF2-40B4-BE49-F238E27FC236}">
                <a16:creationId xmlns:a16="http://schemas.microsoft.com/office/drawing/2014/main" id="{8FBB408E-E7AD-42DA-9567-181E8E1BE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706" y="211899"/>
            <a:ext cx="1914294" cy="135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197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8239B-33AB-4063-8666-A6912216E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r>
              <a:rPr lang="pt-PT" dirty="0"/>
              <a:t>Enquadramento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42C74CC4-ECB7-43BE-A3D5-852C9B23A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57143" y="773369"/>
            <a:ext cx="7804480" cy="5167401"/>
          </a:xfrm>
          <a:prstGeom prst="rect">
            <a:avLst/>
          </a:prstGeom>
          <a:noFill/>
        </p:spPr>
      </p:pic>
      <p:pic>
        <p:nvPicPr>
          <p:cNvPr id="5" name="Picture 2" descr="Resultado de imagem para ipg png">
            <a:extLst>
              <a:ext uri="{FF2B5EF4-FFF2-40B4-BE49-F238E27FC236}">
                <a16:creationId xmlns:a16="http://schemas.microsoft.com/office/drawing/2014/main" id="{44601A07-CD48-45A8-9447-9AC590032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706" y="211899"/>
            <a:ext cx="1914294" cy="135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279B098-997F-49BE-9F21-1C3395805612}"/>
              </a:ext>
            </a:extLst>
          </p:cNvPr>
          <p:cNvSpPr txBox="1"/>
          <p:nvPr/>
        </p:nvSpPr>
        <p:spPr>
          <a:xfrm>
            <a:off x="8491653" y="1569048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 err="1"/>
              <a:t>ParticipatingAudience</a:t>
            </a:r>
            <a:endParaRPr lang="pt-PT" sz="16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44D2A9B-431D-4A27-BDBC-E1F4DB4399F1}"/>
              </a:ext>
            </a:extLst>
          </p:cNvPr>
          <p:cNvSpPr txBox="1"/>
          <p:nvPr/>
        </p:nvSpPr>
        <p:spPr>
          <a:xfrm>
            <a:off x="5269880" y="1571338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 err="1"/>
              <a:t>ParticipatingAudience</a:t>
            </a:r>
            <a:endParaRPr lang="pt-PT" sz="1600" b="1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990319B-40E9-4B59-9A3C-915116283EE6}"/>
              </a:ext>
            </a:extLst>
          </p:cNvPr>
          <p:cNvSpPr txBox="1"/>
          <p:nvPr/>
        </p:nvSpPr>
        <p:spPr>
          <a:xfrm>
            <a:off x="5352894" y="4821909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 err="1"/>
              <a:t>ParticipatingAudience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1838390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74F3F-73FF-4481-A724-4C789E69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66419E8-8548-40D4-8E5E-0D455A098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Devemos envolver ativamente clientes e </a:t>
            </a:r>
            <a:r>
              <a:rPr lang="pt-PT" i="1" dirty="0" err="1"/>
              <a:t>stakeholders</a:t>
            </a:r>
            <a:r>
              <a:rPr lang="pt-PT" dirty="0"/>
              <a:t> internos no processo de desenvolvimento de casos de uso o que nos permitirá ser mais eficazes nesse desenvolvimento.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4" name="Picture 2" descr="Resultado de imagem para ipg png">
            <a:extLst>
              <a:ext uri="{FF2B5EF4-FFF2-40B4-BE49-F238E27FC236}">
                <a16:creationId xmlns:a16="http://schemas.microsoft.com/office/drawing/2014/main" id="{52C8976A-3E67-44E9-A045-08241DB02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706" y="211899"/>
            <a:ext cx="1914294" cy="135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05752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Toldo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236</TotalTime>
  <Words>288</Words>
  <Application>Microsoft Office PowerPoint</Application>
  <PresentationFormat>Ecrã Panorâmico</PresentationFormat>
  <Paragraphs>35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3" baseType="lpstr">
      <vt:lpstr>Baskerville Old Face</vt:lpstr>
      <vt:lpstr>Calibri Light</vt:lpstr>
      <vt:lpstr>Rockwell</vt:lpstr>
      <vt:lpstr>Wingdings</vt:lpstr>
      <vt:lpstr>Atlas</vt:lpstr>
      <vt:lpstr>Participating Audience</vt:lpstr>
      <vt:lpstr>Sumário:</vt:lpstr>
      <vt:lpstr>O problema:</vt:lpstr>
      <vt:lpstr>O problema:</vt:lpstr>
      <vt:lpstr>A solução</vt:lpstr>
      <vt:lpstr>A solução</vt:lpstr>
      <vt:lpstr>Enquadramento</vt:lpstr>
      <vt:lpstr>Conclusões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ParticipatingAudience</dc:title>
  <dc:creator>Roberto Adelino</dc:creator>
  <cp:lastModifiedBy>Roberto Adelino</cp:lastModifiedBy>
  <cp:revision>15</cp:revision>
  <dcterms:created xsi:type="dcterms:W3CDTF">2018-11-05T19:38:38Z</dcterms:created>
  <dcterms:modified xsi:type="dcterms:W3CDTF">2018-11-05T23:35:37Z</dcterms:modified>
</cp:coreProperties>
</file>