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Exo 2" pitchFamily="2" charset="77"/>
      <p:regular r:id="rId39"/>
      <p:bold r:id="rId40"/>
      <p:italic r:id="rId41"/>
      <p:boldItalic r:id="rId42"/>
    </p:embeddedFont>
    <p:embeddedFont>
      <p:font typeface="Rubik" pitchFamily="2" charset="-79"/>
      <p:regular r:id="rId43"/>
      <p:bold r:id="rId44"/>
      <p:italic r:id="rId45"/>
      <p:boldItalic r:id="rId46"/>
    </p:embeddedFont>
    <p:embeddedFont>
      <p:font typeface="Rubik Light" pitchFamily="2" charset="-79"/>
      <p:regular r:id="rId47"/>
      <p:bold r:id="rId48"/>
      <p:italic r:id="rId49"/>
      <p:boldItalic r:id="rId50"/>
    </p:embeddedFont>
  </p:embeddedFontLst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7">
          <p15:clr>
            <a:srgbClr val="A4A3A4"/>
          </p15:clr>
        </p15:guide>
        <p15:guide id="2" pos="2282">
          <p15:clr>
            <a:srgbClr val="A4A3A4"/>
          </p15:clr>
        </p15:guide>
        <p15:guide id="3" pos="794">
          <p15:clr>
            <a:srgbClr val="9AA0A6"/>
          </p15:clr>
        </p15:guide>
        <p15:guide id="4" pos="497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OI+skAde1+rmE2MGOA1FtaHsE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719"/>
  </p:normalViewPr>
  <p:slideViewPr>
    <p:cSldViewPr snapToGrid="0">
      <p:cViewPr varScale="1">
        <p:scale>
          <a:sx n="202" d="100"/>
          <a:sy n="202" d="100"/>
        </p:scale>
        <p:origin x="960" y="176"/>
      </p:cViewPr>
      <p:guideLst>
        <p:guide orient="horz" pos="2287"/>
        <p:guide pos="2282"/>
        <p:guide pos="794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9707d03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1e9707d03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9707d03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1e9707d03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9707d0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1e9707d0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e9707d03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1e9707d03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9707d0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1e9707d0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9707d03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1e9707d03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e9707d03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1e9707d03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e9707d03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1e9707d03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9707d03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11e9707d03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e9707d03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1e9707d03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e9707d03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1e9707d03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e9707d03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1e9707d03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e9707d03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e9707d03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e9707d03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e9707d03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e9707d03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11e9707d03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e9707d03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1e9707d03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e9707d03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1e9707d03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e9707d03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1e9707d03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e9707d03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1e9707d03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e9707d03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11e9707d03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e9707d03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1e9707d03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9707d0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1e9707d0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9707d03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1e9707d03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e9707d03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1e9707d03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9707d03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1e9707d03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A1E-6F0C-0E41-AD92-30EF81DD8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00550-00E8-AB4E-83E6-2F43D23E8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1367-E5AF-BF44-8123-C485BEB8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6A37-CBD8-5942-8A9E-C6D6E8A7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0F3E-0D6E-F04C-BBA0-853DCFF5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54479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722-DDDC-3740-AC98-BF7DDBA5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CFB19-70F4-8A4B-86F4-C8965C01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6349-622C-D34E-8089-41C83616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EC67-6D3E-BE43-ACEE-EFEADB64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F55E5-85B6-3049-AD95-DC0A453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2696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1A174-9E69-574E-B342-3CCE7F646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0B407-D60A-514C-9167-FBC472D0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9D97-96E3-A047-80D1-04DB4E0C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2E149-E2A1-7A4F-A603-64BF5F67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D5A7-DF67-8449-AB62-61DB910A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9007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03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3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B8D0-7145-C442-827E-A22963EA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2E1F-0FB3-EC47-9772-F0670CA9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F9C4-5F47-9E46-AEC9-0032C8B0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F39F-DF41-A64B-A9A6-AB116FBD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B841-935E-BB4B-BE96-4080DF27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65504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42FF-3AB1-7049-BB2E-D58093D7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D1CC5-E0B0-3246-B31E-E28F36E6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6E78-1339-8E4E-B860-D072C1AB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BBB9-8530-AA4D-9E85-BDF7D27E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B48F-F391-BA49-85AE-F7187552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18237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1BD7-0DD6-E34E-93BF-ECD9DFB6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5947-7194-8C45-B866-6783C9663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8BFD-D622-4949-AA70-74CE8CEB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B389-7371-0641-8687-820DC994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96873-1A6B-CB42-9B3D-C79DF2D7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E082C-F444-8347-9E36-1076D1C8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33291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FD29-050F-8E4C-8F75-A02FDE62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40B16-F3D8-D14E-8E6A-F583F58E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0A48-D02A-5548-9EC1-4E93FBF4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E1B67-F549-FE40-84D8-6B2C3BD07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AF0FB-6CCA-294C-A1FD-3E74DE8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1EF3E-5909-3544-B77D-AB1CBC63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D651E-3605-B549-B747-91B1A83B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DEF5D-09CE-9C40-89C7-7E81ED17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7599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415E-E6CE-E748-8BE8-40EFE754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C8E37-8BF0-6146-A2A9-19EE9F91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22046-0DC6-DD4E-A062-A44DF050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DF387-800E-D74B-AAB7-247D1489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77012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67B36-6979-304F-A0CB-25197677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44D87-2281-1D49-AE3F-E2E5AEA4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E5CF-5206-D340-A658-D6B9C5F3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96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A744-FE7B-684C-8667-C45CDB30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0C94-3FF7-0D46-B67C-5D638B95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F41DD-1247-7849-8B55-D178560E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5AAF-3197-A049-BF45-D013B563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C2FDB-857C-0B43-8B1B-CA93EA7B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E724-9FB1-2E45-AC18-D54ABB8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3337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58ED-DF6B-D444-9AD0-14240F8F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FB87F-BB88-8741-9B57-371C687E8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44021-14AF-E04A-AEDB-4A3FACF4C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9447A-B916-A640-BAB6-3CC7AAFC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D81C1-286B-6E4D-AF83-89088652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154B7-6A29-8842-BF5F-701E083A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99696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6029D-0EAE-4946-9DE7-1EFFCA11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D687-858B-B14F-83E3-B727832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ED49-B1E6-4343-838D-9EA73ABE7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66AA3-A45F-204F-8D8D-68B6D1C84239}" type="datetimeFigureOut">
              <a:rPr lang="en-MX" smtClean="0"/>
              <a:t>15/06/22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82319-CDDF-914C-9C1B-DDA4FED7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9AB1-FC5A-5A46-8A1F-875D192A4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61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-doc.org/core-3.1.0/Exceptio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020350" y="1476200"/>
            <a:ext cx="56664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65475" y="1476200"/>
            <a:ext cx="66450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</a:pPr>
            <a:r>
              <a:rPr lang="es-CL" sz="4020" b="0" i="0" u="none" strike="noStrike" cap="none"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rPr>
              <a:t>Emprendimiento Digital con tecnología Web </a:t>
            </a:r>
            <a:endParaRPr sz="1400" b="0" i="0" u="none" strike="noStrike" cap="none">
              <a:solidFill>
                <a:srgbClr val="EFEFE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773" y="3370689"/>
            <a:ext cx="1531487" cy="191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9707d035_0_53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41" name="Google Shape;141;g11e9707d035_0_53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11e9707d035_0_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Objetos y asociaciones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g11e9707d035_0_53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g11e9707d035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75" y="1216904"/>
            <a:ext cx="6250923" cy="27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9707d035_0_61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51" name="Google Shape;151;g11e9707d035_0_61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g11e9707d035_0_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Objetos y asociaciones.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g11e9707d035_0_61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g11e9707d035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875" y="1092625"/>
            <a:ext cx="6446874" cy="28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9707d035_0_26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1" name="Google Shape;161;g11e9707d035_0_26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g11e9707d035_0_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El principio de encapsulación, getters y setters.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4" name="Google Shape;164;g11e9707d035_0_26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Los métodos de atributo a veces se denominan métodos de asterisco “attr_* methods” . Existen  tres tipos de métodos  de atributos: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g11e9707d03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975" y="1876800"/>
            <a:ext cx="4323449" cy="2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9707d035_0_77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71" name="Google Shape;171;g11e9707d035_0_77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g11e9707d035_0_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Estados de un objeto.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" name="Google Shape;174;g11e9707d035_0_77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Para cada objeto, Ruby ofrece un método llamado object_id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g11e9707d035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338" y="2099064"/>
            <a:ext cx="7273328" cy="12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9707d035_0_85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81" name="Google Shape;181;g11e9707d035_0_85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g11e9707d035_0_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Constructores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4" name="Google Shape;184;g11e9707d035_0_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El método de inicialización es un método en Ruby que se llama automáticamente cada vez que se crea una nueva instancia de una clase.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1e9707d035_0_8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g11e9707d035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2" y="1152475"/>
            <a:ext cx="4132225" cy="3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e9707d035_0_93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92" name="Google Shape;192;g11e9707d035_0_93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g11e9707d035_0_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Identidad y mutabilidad.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5" name="Google Shape;195;g11e9707d035_0_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Dentro de la  programación orientada a objetos  existen dos tipo de  objetos: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CL" b="1"/>
              <a:t>inmutable</a:t>
            </a:r>
            <a:r>
              <a:rPr lang="es-CL"/>
              <a:t> es un objeto cuyo estado no puede ser modificado una vez creado. ​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CL" b="1"/>
              <a:t>objetos mutables</a:t>
            </a:r>
            <a:r>
              <a:rPr lang="es-CL"/>
              <a:t>, que pueden ser modificados tras su creación.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1e9707d035_0_9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Mutabilidad</a:t>
            </a:r>
            <a:endParaRPr/>
          </a:p>
        </p:txBody>
      </p:sp>
      <p:pic>
        <p:nvPicPr>
          <p:cNvPr id="197" name="Google Shape;197;g11e9707d035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050" y="1564750"/>
            <a:ext cx="28003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1e9707d035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25" y="2814325"/>
            <a:ext cx="3124374" cy="15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e9707d035_0_101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04" name="Google Shape;204;g11e9707d035_0_101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g11e9707d035_0_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Manejo de excepciones.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g11e9707d035_0_101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Las excepciones son clases para manejar eventos excepcionales.</a:t>
            </a:r>
            <a:endParaRPr/>
          </a:p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200" u="sng">
                <a:solidFill>
                  <a:srgbClr val="1155CC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https://ruby-doc.org/core-3.1.0/Exception.htm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g11e9707d035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625" y="1768850"/>
            <a:ext cx="2677600" cy="28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9707d035_0_109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14" name="Google Shape;214;g11e9707d035_0_109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g11e9707d035_0_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Manejo de excepciones.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7" name="Google Shape;217;g11e9707d035_0_109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g11e9707d035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671" y="958575"/>
            <a:ext cx="3941125" cy="36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e9707d035_0_126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24" name="Google Shape;224;g11e9707d035_0_126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g11e9707d035_0_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Herencia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7" name="Google Shape;227;g11e9707d035_0_126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La herencia de clase es el otorgamiento de comportamientos de otra clase. Cuando decimos comportamientos, estamos hablando de atributos y métodos. Entonces, los atributos y métodos se pasan de una clase a otra.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g11e9707d035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25" y="2119225"/>
            <a:ext cx="4587825" cy="22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e9707d035_0_143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34" name="Google Shape;234;g11e9707d035_0_143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g11e9707d035_0_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Herencia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g11e9707d035_0_1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La clase Animal heredaría muchos de los comportamientos, es decir, los atributos y métodos,  es decir transmite sus comportamientos,  La clase Animal sería una superclase o el padre.</a:t>
            </a:r>
            <a:endParaRPr/>
          </a:p>
        </p:txBody>
      </p:sp>
      <p:sp>
        <p:nvSpPr>
          <p:cNvPr id="238" name="Google Shape;238;g11e9707d035_0_14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g11e9707d035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5" y="2841650"/>
            <a:ext cx="3479700" cy="132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1e9707d035_0_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600" y="403975"/>
            <a:ext cx="2793100" cy="44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 rot="-5400000">
            <a:off x="3342329" y="-683850"/>
            <a:ext cx="4725000" cy="6929700"/>
          </a:xfrm>
          <a:prstGeom prst="round1Rect">
            <a:avLst>
              <a:gd name="adj" fmla="val 16667"/>
            </a:avLst>
          </a:prstGeom>
          <a:solidFill>
            <a:srgbClr val="32D1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2934323" y="1717800"/>
            <a:ext cx="3921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1">
                <a:solidFill>
                  <a:srgbClr val="F3F3F3"/>
                </a:solidFill>
                <a:latin typeface="Rubik"/>
                <a:ea typeface="Rubik"/>
                <a:cs typeface="Rubik"/>
                <a:sym typeface="Rubik"/>
              </a:rPr>
              <a:t>Codificar un programa en lenguaje Ruby</a:t>
            </a:r>
            <a:endParaRPr sz="2400" b="0" i="0" u="none" strike="noStrike" cap="non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2934324" y="2633875"/>
            <a:ext cx="37605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rgbClr val="F3F3F3"/>
                </a:solidFill>
                <a:latin typeface="Rubik"/>
                <a:ea typeface="Rubik"/>
                <a:cs typeface="Rubik"/>
                <a:sym typeface="Rubik"/>
              </a:rPr>
              <a:t>Utilizando el paradigma  de  orientación  a  objeto  para  resolver  un problema determinado.</a:t>
            </a:r>
            <a:endParaRPr sz="1800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2934337" y="9824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sz="24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9707d035_0_151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46" name="Google Shape;246;g11e9707d035_0_151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g11e9707d035_0_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Importancia de la programación orientada a objetos.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9" name="Google Shape;249;g11e9707d035_0_151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Reutilización del código.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La orientación a objetos se conoce como un paradigma de programación. Un conjunto de ideas que es compatible con muchos  lenguajes de programación.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e9707d035_0_159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55" name="Google Shape;255;g11e9707d035_0_159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g11e9707d035_0_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Cadena de ancestros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8" name="Google Shape;258;g11e9707d035_0_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05800" cy="21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La cadena de acentros en ruby o mejor conocido como el método  “ancestors” devuelve un Array que representa la cadena del ancestros de un objeto.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En orden, contiene: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La clase que llama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sus módulos incluidos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su clase padre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los módulos incluidos de su clase principal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la clase padre de su clase padre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g11e9707d035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325" y="3261474"/>
            <a:ext cx="6619976" cy="11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e9707d035_0_134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65" name="Google Shape;265;g11e9707d035_0_134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g11e9707d035_0_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Self.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8" name="Google Shape;268;g11e9707d035_0_134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Recuerde, self es un sustituto del nombre de la clase y, de hecho, puede tomar el nombre de la clase y ponerlo en lugar de self y funcionará igual.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g11e9707d035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800" y="1909925"/>
            <a:ext cx="3841725" cy="308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9707d035_0_174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75" name="Google Shape;275;g11e9707d035_0_174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g11e9707d035_0_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Duck typing.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8" name="Google Shape;278;g11e9707d035_0_174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Se llama "Duck Typing" porque está basado en el Test del Pato (Duck Test):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Si camina como un pato, nada como un pato y hace "quack", podemos tratarlo como un pato. James Whitcomb Riley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e9707d035_0_182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84" name="Google Shape;284;g11e9707d035_0_182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g11e9707d035_0_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Polimorfismo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7" name="Google Shape;287;g11e9707d035_0_182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En Ruby, podemos implementar el polimorfismo usando herencia o Duck Typing.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L"/>
              <a:t>Para implementar el polimorfismo usando el Duck Typing, nos enfocamos en modificar las operaciones de un objeto y llamar a esas operaciones cambiando los objetos en tiempo de ejecución sin verificar qué objeto realmente invoca la operación o el método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9707d035_0_190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93" name="Google Shape;293;g11e9707d035_0_190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g11e9707d035_0_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Polimorfismo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6" name="Google Shape;296;g11e9707d035_0_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1e9707d035_0_19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g11e9707d035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975" y="1017725"/>
            <a:ext cx="1547600" cy="36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11e9707d035_0_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323700"/>
            <a:ext cx="42291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e9707d035_0_226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05" name="Google Shape;305;g11e9707d035_0_226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g11e9707d035_0_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Módulos y mixins.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8" name="Google Shape;308;g11e9707d035_0_226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Los módulos son envoltorios alrededor del código Ruby.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L"/>
              <a:t>los módulos no se pueden instalar.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L"/>
              <a:t>No puede tener una instancia de un módulo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L"/>
              <a:t>No puedes llamar de nuevo a él de la misma manera que puedes llamar a una clase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e9707d035_0_198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4" name="Google Shape;314;g11e9707d035_0_198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6" name="Google Shape;316;g11e9707d035_0_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Importancia de la programación orientada a objetos.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7" name="Google Shape;317;g11e9707d035_0_198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Reutilización del código.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La orientación a objetos se conoce como un paradigma de programación. Un conjunto de ideas que es compatible con muchos  lenguajes de programación.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e9707d035_0_210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23" name="Google Shape;323;g11e9707d035_0_210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g11e9707d035_0_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Mixins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6" name="Google Shape;326;g11e9707d035_0_210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Los mixins son una herramienta necesaria en Ruby, porque Ruby solo permite que las subclases heredan de una superclase.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Lo que hacen los módulos es que nos permiten empaquetar la funcionalidad compartida para que luego podamos usarlos en una clase sin tener que heredar de ella.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e9707d035_0_218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32" name="Google Shape;332;g11e9707d035_0_218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4" name="Google Shape;334;g11e9707d035_0_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Mixins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5" name="Google Shape;335;g11e9707d035_0_2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Los mixins nos permiten empaquetar este código para que podamos compartirlo.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1e9707d035_0_2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g11e9707d035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972" y="827000"/>
            <a:ext cx="3728400" cy="4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D1D5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916500" y="1602806"/>
            <a:ext cx="73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CL" sz="3000" b="1">
                <a:solidFill>
                  <a:srgbClr val="EFEFEF"/>
                </a:solidFill>
                <a:latin typeface="Rubik"/>
                <a:ea typeface="Rubik"/>
                <a:cs typeface="Rubik"/>
                <a:sym typeface="Rubik"/>
              </a:rPr>
              <a:t>Programación orientada en objeto</a:t>
            </a:r>
            <a:r>
              <a:rPr lang="es-CL" sz="4500"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rPr>
              <a:t>💡</a:t>
            </a:r>
            <a:endParaRPr sz="4200">
              <a:solidFill>
                <a:srgbClr val="EFEFE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978175" y="2641725"/>
            <a:ext cx="1231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EFEFE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73" name="Google Shape;73;p4"/>
          <p:cNvCxnSpPr/>
          <p:nvPr/>
        </p:nvCxnSpPr>
        <p:spPr>
          <a:xfrm rot="10800000" flipH="1">
            <a:off x="1037200" y="2528850"/>
            <a:ext cx="6817800" cy="42900"/>
          </a:xfrm>
          <a:prstGeom prst="straightConnector1">
            <a:avLst/>
          </a:prstGeom>
          <a:noFill/>
          <a:ln w="38100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D1D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196" y="1061697"/>
            <a:ext cx="2892056" cy="284409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4444411" y="1699652"/>
            <a:ext cx="42849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1" i="0" u="none" strike="noStrike" cap="none">
                <a:solidFill>
                  <a:srgbClr val="EFEFEF"/>
                </a:solidFill>
                <a:latin typeface="Rubik"/>
                <a:ea typeface="Rubik"/>
                <a:cs typeface="Rubik"/>
                <a:sym typeface="Rubik"/>
              </a:rPr>
              <a:t>GRACIAS POR LA ATENCIÓN</a:t>
            </a:r>
            <a:endParaRPr sz="1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4508199" y="3094950"/>
            <a:ext cx="401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Nos vemos en la próxima clase ✌️</a:t>
            </a:r>
            <a:endParaRPr sz="1400" b="0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80" name="Google Shape;80;p9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Importancia de la programación orientada a objetos.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Reutilización del código.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La orientación a objetos se conoce como un paradigma de programación. Un conjunto de ideas que es compatible con muchos  lenguajes de programación.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050" y="2177700"/>
            <a:ext cx="2031900" cy="20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9707d035_0_2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0" name="Google Shape;90;g11e9707d035_0_2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g11e9707d035_0_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Crear una clase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11e9707d035_0_2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Una clase es un código que se agrupa por un tema común o un propósito común que proporciona una plantilla del estado y el comportamiento de los objetos creados a partir de ella.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g11e9707d03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225" y="2239974"/>
            <a:ext cx="3705424" cy="26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e9707d035_0_10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0" name="Google Shape;100;g11e9707d035_0_10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g11e9707d035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Definir una clase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" name="Google Shape;103;g11e9707d035_0_10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g11e9707d03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075" y="1198425"/>
            <a:ext cx="6526252" cy="27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9707d035_0_18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10" name="Google Shape;110;g11e9707d035_0_18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g11e9707d035_0_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Crear una instancia.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" name="Google Shape;113;g11e9707d035_0_18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Una instancia es un único objeto que se crea a partir de una definición de clase.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/>
              <a:t>Ahora una instancia es un objeto. Pero vamos a usar la palabra instancia la mayor parte del tiempo.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g11e9707d03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125" y="2498700"/>
            <a:ext cx="6170601" cy="18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9707d035_0_37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20" name="Google Shape;120;g11e9707d035_0_37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g11e9707d035_0_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Diferenciar una instancia de una clase.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3" name="Google Shape;123;g11e9707d035_0_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CL"/>
              <a:t>Tan pronto como vea un signo @ en Ruby, debe saber que es una variable de instancia y que tiene un alcance diferente debido a eso. Veamos un ejemplo: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1e9707d035_0_3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g11e9707d035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175" y="889950"/>
            <a:ext cx="2764696" cy="408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9707d035_0_45"/>
          <p:cNvSpPr txBox="1"/>
          <p:nvPr/>
        </p:nvSpPr>
        <p:spPr>
          <a:xfrm>
            <a:off x="868972" y="780583"/>
            <a:ext cx="3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31" name="Google Shape;131;g11e9707d035_0_45"/>
          <p:cNvCxnSpPr/>
          <p:nvPr/>
        </p:nvCxnSpPr>
        <p:spPr>
          <a:xfrm>
            <a:off x="577383" y="889945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2" name="Google Shape;132;g11e9707d035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70176"/>
            <a:ext cx="1944975" cy="6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1e9707d035_0_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El principio de abstracción. Comportamiento y métodos.</a:t>
            </a: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g11e9707d035_0_45"/>
          <p:cNvSpPr txBox="1">
            <a:spLocks noGrp="1"/>
          </p:cNvSpPr>
          <p:nvPr>
            <p:ph type="body" idx="1"/>
          </p:nvPr>
        </p:nvSpPr>
        <p:spPr>
          <a:xfrm>
            <a:off x="311700" y="1035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g11e9707d035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63" y="1054738"/>
            <a:ext cx="7769875" cy="303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{5AA40F65-0650-2841-A970-CC7A4114EEF5}tf10001121_mac</Template>
  <TotalTime>13</TotalTime>
  <Words>813</Words>
  <Application>Microsoft Macintosh PowerPoint</Application>
  <PresentationFormat>On-screen Show (16:9)</PresentationFormat>
  <Paragraphs>74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Rubik Light</vt:lpstr>
      <vt:lpstr>Exo 2</vt:lpstr>
      <vt:lpstr>Calibri Light</vt:lpstr>
      <vt:lpstr>Rubik</vt:lpstr>
      <vt:lpstr>Calibri</vt:lpstr>
      <vt:lpstr>Office Theme</vt:lpstr>
      <vt:lpstr>PowerPoint Presentation</vt:lpstr>
      <vt:lpstr>PowerPoint Presentation</vt:lpstr>
      <vt:lpstr>Programación orientada en objeto💡</vt:lpstr>
      <vt:lpstr>Importancia de la programación orientada a objetos. </vt:lpstr>
      <vt:lpstr>Crear una clase </vt:lpstr>
      <vt:lpstr>Definir una clase </vt:lpstr>
      <vt:lpstr>Crear una instancia. </vt:lpstr>
      <vt:lpstr>Diferenciar una instancia de una clase. </vt:lpstr>
      <vt:lpstr>El principio de abstracción. Comportamiento y métodos. </vt:lpstr>
      <vt:lpstr>Objetos y asociaciones </vt:lpstr>
      <vt:lpstr>Objetos y asociaciones. </vt:lpstr>
      <vt:lpstr>El principio de encapsulación, getters y setters. </vt:lpstr>
      <vt:lpstr>Estados de un objeto. </vt:lpstr>
      <vt:lpstr>Constructores </vt:lpstr>
      <vt:lpstr>Identidad y mutabilidad. </vt:lpstr>
      <vt:lpstr>Manejo de excepciones. </vt:lpstr>
      <vt:lpstr>Manejo de excepciones. </vt:lpstr>
      <vt:lpstr>Herencia </vt:lpstr>
      <vt:lpstr>Herencia </vt:lpstr>
      <vt:lpstr>Importancia de la programación orientada a objetos. </vt:lpstr>
      <vt:lpstr>Cadena de ancestros </vt:lpstr>
      <vt:lpstr>Self. </vt:lpstr>
      <vt:lpstr>Duck typing. </vt:lpstr>
      <vt:lpstr>Polimorfismo </vt:lpstr>
      <vt:lpstr>Polimorfismo </vt:lpstr>
      <vt:lpstr>Módulos y mixins. </vt:lpstr>
      <vt:lpstr>Importancia de la programación orientada a objetos. </vt:lpstr>
      <vt:lpstr>Mixins </vt:lpstr>
      <vt:lpstr>Mixins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56962</dc:creator>
  <cp:lastModifiedBy>Microsoft Office User</cp:lastModifiedBy>
  <cp:revision>1</cp:revision>
  <dcterms:modified xsi:type="dcterms:W3CDTF">2022-06-15T15:16:37Z</dcterms:modified>
</cp:coreProperties>
</file>