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4" r:id="rId4"/>
    <p:sldId id="265" r:id="rId5"/>
    <p:sldId id="266" r:id="rId6"/>
    <p:sldId id="267" r:id="rId7"/>
    <p:sldId id="268" r:id="rId8"/>
    <p:sldId id="263" r:id="rId9"/>
    <p:sldId id="269" r:id="rId10"/>
    <p:sldId id="260" r:id="rId11"/>
    <p:sldId id="261" r:id="rId12"/>
    <p:sldId id="262" r:id="rId13"/>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241" autoAdjust="0"/>
    <p:restoredTop sz="94257" autoAdjust="0"/>
  </p:normalViewPr>
  <p:slideViewPr>
    <p:cSldViewPr snapToGrid="0">
      <p:cViewPr varScale="1">
        <p:scale>
          <a:sx n="47" d="100"/>
          <a:sy n="47" d="100"/>
        </p:scale>
        <p:origin x="48" y="8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E438B75-F8A0-E93F-80B4-080617911F50}"/>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A88CE2B4-1456-8D01-0529-07B2FDFA718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CA0E6413-E280-3620-DA77-50DB12ED32FB}"/>
              </a:ext>
            </a:extLst>
          </p:cNvPr>
          <p:cNvSpPr>
            <a:spLocks noGrp="1"/>
          </p:cNvSpPr>
          <p:nvPr>
            <p:ph type="dt" sz="half" idx="10"/>
          </p:nvPr>
        </p:nvSpPr>
        <p:spPr/>
        <p:txBody>
          <a:bodyPr/>
          <a:lstStyle/>
          <a:p>
            <a:fld id="{AFE221AB-C012-47BF-8929-F58C1035DC34}" type="datetimeFigureOut">
              <a:rPr lang="es-ES" smtClean="0"/>
              <a:t>18/09/2024</a:t>
            </a:fld>
            <a:endParaRPr lang="es-ES"/>
          </a:p>
        </p:txBody>
      </p:sp>
      <p:sp>
        <p:nvSpPr>
          <p:cNvPr id="5" name="Marcador de pie de página 4">
            <a:extLst>
              <a:ext uri="{FF2B5EF4-FFF2-40B4-BE49-F238E27FC236}">
                <a16:creationId xmlns:a16="http://schemas.microsoft.com/office/drawing/2014/main" id="{93524F7C-9FDE-CBE2-6A5F-1E8647A62020}"/>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70512B94-32C0-7B53-F564-4932067E4367}"/>
              </a:ext>
            </a:extLst>
          </p:cNvPr>
          <p:cNvSpPr>
            <a:spLocks noGrp="1"/>
          </p:cNvSpPr>
          <p:nvPr>
            <p:ph type="sldNum" sz="quarter" idx="12"/>
          </p:nvPr>
        </p:nvSpPr>
        <p:spPr/>
        <p:txBody>
          <a:bodyPr/>
          <a:lstStyle/>
          <a:p>
            <a:fld id="{89370DF4-15A9-4096-835F-BD70CCB93A9A}" type="slidenum">
              <a:rPr lang="es-ES" smtClean="0"/>
              <a:t>‹Nº›</a:t>
            </a:fld>
            <a:endParaRPr lang="es-ES"/>
          </a:p>
        </p:txBody>
      </p:sp>
    </p:spTree>
    <p:extLst>
      <p:ext uri="{BB962C8B-B14F-4D97-AF65-F5344CB8AC3E}">
        <p14:creationId xmlns:p14="http://schemas.microsoft.com/office/powerpoint/2010/main" val="316790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D970548-F49D-7174-D6F4-F5CFE6197074}"/>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2341CB1E-5468-812A-A819-C39E597C6C10}"/>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D7F1D6E5-025D-C024-789D-372AC73616F3}"/>
              </a:ext>
            </a:extLst>
          </p:cNvPr>
          <p:cNvSpPr>
            <a:spLocks noGrp="1"/>
          </p:cNvSpPr>
          <p:nvPr>
            <p:ph type="dt" sz="half" idx="10"/>
          </p:nvPr>
        </p:nvSpPr>
        <p:spPr/>
        <p:txBody>
          <a:bodyPr/>
          <a:lstStyle/>
          <a:p>
            <a:fld id="{AFE221AB-C012-47BF-8929-F58C1035DC34}" type="datetimeFigureOut">
              <a:rPr lang="es-ES" smtClean="0"/>
              <a:t>18/09/2024</a:t>
            </a:fld>
            <a:endParaRPr lang="es-ES"/>
          </a:p>
        </p:txBody>
      </p:sp>
      <p:sp>
        <p:nvSpPr>
          <p:cNvPr id="5" name="Marcador de pie de página 4">
            <a:extLst>
              <a:ext uri="{FF2B5EF4-FFF2-40B4-BE49-F238E27FC236}">
                <a16:creationId xmlns:a16="http://schemas.microsoft.com/office/drawing/2014/main" id="{8CD845B8-ABDF-50F4-C908-9CA81A919463}"/>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EB75C806-2702-C1B5-B51A-8ABE99FEEAAB}"/>
              </a:ext>
            </a:extLst>
          </p:cNvPr>
          <p:cNvSpPr>
            <a:spLocks noGrp="1"/>
          </p:cNvSpPr>
          <p:nvPr>
            <p:ph type="sldNum" sz="quarter" idx="12"/>
          </p:nvPr>
        </p:nvSpPr>
        <p:spPr/>
        <p:txBody>
          <a:bodyPr/>
          <a:lstStyle/>
          <a:p>
            <a:fld id="{89370DF4-15A9-4096-835F-BD70CCB93A9A}" type="slidenum">
              <a:rPr lang="es-ES" smtClean="0"/>
              <a:t>‹Nº›</a:t>
            </a:fld>
            <a:endParaRPr lang="es-ES"/>
          </a:p>
        </p:txBody>
      </p:sp>
    </p:spTree>
    <p:extLst>
      <p:ext uri="{BB962C8B-B14F-4D97-AF65-F5344CB8AC3E}">
        <p14:creationId xmlns:p14="http://schemas.microsoft.com/office/powerpoint/2010/main" val="16727774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B985B975-AA5A-D8A3-599A-98CFDD5D7D61}"/>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4339C85E-4327-5468-E86A-02A35B19B469}"/>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BFF7134F-42E2-DE36-3672-8A0F44875CF2}"/>
              </a:ext>
            </a:extLst>
          </p:cNvPr>
          <p:cNvSpPr>
            <a:spLocks noGrp="1"/>
          </p:cNvSpPr>
          <p:nvPr>
            <p:ph type="dt" sz="half" idx="10"/>
          </p:nvPr>
        </p:nvSpPr>
        <p:spPr/>
        <p:txBody>
          <a:bodyPr/>
          <a:lstStyle/>
          <a:p>
            <a:fld id="{AFE221AB-C012-47BF-8929-F58C1035DC34}" type="datetimeFigureOut">
              <a:rPr lang="es-ES" smtClean="0"/>
              <a:t>18/09/2024</a:t>
            </a:fld>
            <a:endParaRPr lang="es-ES"/>
          </a:p>
        </p:txBody>
      </p:sp>
      <p:sp>
        <p:nvSpPr>
          <p:cNvPr id="5" name="Marcador de pie de página 4">
            <a:extLst>
              <a:ext uri="{FF2B5EF4-FFF2-40B4-BE49-F238E27FC236}">
                <a16:creationId xmlns:a16="http://schemas.microsoft.com/office/drawing/2014/main" id="{54881539-CB17-061B-64B8-2669B6C64EE4}"/>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CCFEA82F-9CD1-8A71-1B54-DC7F7B9793F5}"/>
              </a:ext>
            </a:extLst>
          </p:cNvPr>
          <p:cNvSpPr>
            <a:spLocks noGrp="1"/>
          </p:cNvSpPr>
          <p:nvPr>
            <p:ph type="sldNum" sz="quarter" idx="12"/>
          </p:nvPr>
        </p:nvSpPr>
        <p:spPr/>
        <p:txBody>
          <a:bodyPr/>
          <a:lstStyle/>
          <a:p>
            <a:fld id="{89370DF4-15A9-4096-835F-BD70CCB93A9A}" type="slidenum">
              <a:rPr lang="es-ES" smtClean="0"/>
              <a:t>‹Nº›</a:t>
            </a:fld>
            <a:endParaRPr lang="es-ES"/>
          </a:p>
        </p:txBody>
      </p:sp>
    </p:spTree>
    <p:extLst>
      <p:ext uri="{BB962C8B-B14F-4D97-AF65-F5344CB8AC3E}">
        <p14:creationId xmlns:p14="http://schemas.microsoft.com/office/powerpoint/2010/main" val="27693500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B727C15-0968-4E6A-2B30-BB69535C5B3C}"/>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3333391B-7D77-7156-71D8-9D9DBAEC1574}"/>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E821A3AA-CF41-1809-07FE-23D576424730}"/>
              </a:ext>
            </a:extLst>
          </p:cNvPr>
          <p:cNvSpPr>
            <a:spLocks noGrp="1"/>
          </p:cNvSpPr>
          <p:nvPr>
            <p:ph type="dt" sz="half" idx="10"/>
          </p:nvPr>
        </p:nvSpPr>
        <p:spPr/>
        <p:txBody>
          <a:bodyPr/>
          <a:lstStyle/>
          <a:p>
            <a:fld id="{AFE221AB-C012-47BF-8929-F58C1035DC34}" type="datetimeFigureOut">
              <a:rPr lang="es-ES" smtClean="0"/>
              <a:t>18/09/2024</a:t>
            </a:fld>
            <a:endParaRPr lang="es-ES"/>
          </a:p>
        </p:txBody>
      </p:sp>
      <p:sp>
        <p:nvSpPr>
          <p:cNvPr id="5" name="Marcador de pie de página 4">
            <a:extLst>
              <a:ext uri="{FF2B5EF4-FFF2-40B4-BE49-F238E27FC236}">
                <a16:creationId xmlns:a16="http://schemas.microsoft.com/office/drawing/2014/main" id="{2D8DEC6C-50B2-4AEA-F7FA-5DE2B3E0ADC2}"/>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0693CF1A-953E-1AA5-B885-3F9A037AECC0}"/>
              </a:ext>
            </a:extLst>
          </p:cNvPr>
          <p:cNvSpPr>
            <a:spLocks noGrp="1"/>
          </p:cNvSpPr>
          <p:nvPr>
            <p:ph type="sldNum" sz="quarter" idx="12"/>
          </p:nvPr>
        </p:nvSpPr>
        <p:spPr/>
        <p:txBody>
          <a:bodyPr/>
          <a:lstStyle/>
          <a:p>
            <a:fld id="{89370DF4-15A9-4096-835F-BD70CCB93A9A}" type="slidenum">
              <a:rPr lang="es-ES" smtClean="0"/>
              <a:t>‹Nº›</a:t>
            </a:fld>
            <a:endParaRPr lang="es-ES"/>
          </a:p>
        </p:txBody>
      </p:sp>
    </p:spTree>
    <p:extLst>
      <p:ext uri="{BB962C8B-B14F-4D97-AF65-F5344CB8AC3E}">
        <p14:creationId xmlns:p14="http://schemas.microsoft.com/office/powerpoint/2010/main" val="7468244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5C6D1D1-3A01-CB22-626B-2CB385205254}"/>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16A4D830-82C1-D090-B43A-21FFB4FC240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BC98E1AC-4398-D3DA-CBD2-D6E41A01494D}"/>
              </a:ext>
            </a:extLst>
          </p:cNvPr>
          <p:cNvSpPr>
            <a:spLocks noGrp="1"/>
          </p:cNvSpPr>
          <p:nvPr>
            <p:ph type="dt" sz="half" idx="10"/>
          </p:nvPr>
        </p:nvSpPr>
        <p:spPr/>
        <p:txBody>
          <a:bodyPr/>
          <a:lstStyle/>
          <a:p>
            <a:fld id="{AFE221AB-C012-47BF-8929-F58C1035DC34}" type="datetimeFigureOut">
              <a:rPr lang="es-ES" smtClean="0"/>
              <a:t>18/09/2024</a:t>
            </a:fld>
            <a:endParaRPr lang="es-ES"/>
          </a:p>
        </p:txBody>
      </p:sp>
      <p:sp>
        <p:nvSpPr>
          <p:cNvPr id="5" name="Marcador de pie de página 4">
            <a:extLst>
              <a:ext uri="{FF2B5EF4-FFF2-40B4-BE49-F238E27FC236}">
                <a16:creationId xmlns:a16="http://schemas.microsoft.com/office/drawing/2014/main" id="{F4EBB9A5-12AA-2435-D903-F9C5974E471C}"/>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C1DE7D2B-1E80-C72D-C4D7-04F91B24505A}"/>
              </a:ext>
            </a:extLst>
          </p:cNvPr>
          <p:cNvSpPr>
            <a:spLocks noGrp="1"/>
          </p:cNvSpPr>
          <p:nvPr>
            <p:ph type="sldNum" sz="quarter" idx="12"/>
          </p:nvPr>
        </p:nvSpPr>
        <p:spPr/>
        <p:txBody>
          <a:bodyPr/>
          <a:lstStyle/>
          <a:p>
            <a:fld id="{89370DF4-15A9-4096-835F-BD70CCB93A9A}" type="slidenum">
              <a:rPr lang="es-ES" smtClean="0"/>
              <a:t>‹Nº›</a:t>
            </a:fld>
            <a:endParaRPr lang="es-ES"/>
          </a:p>
        </p:txBody>
      </p:sp>
    </p:spTree>
    <p:extLst>
      <p:ext uri="{BB962C8B-B14F-4D97-AF65-F5344CB8AC3E}">
        <p14:creationId xmlns:p14="http://schemas.microsoft.com/office/powerpoint/2010/main" val="11984358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2D58F0A-4D19-C10D-BDE0-BFCA153F97B8}"/>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289917C6-6A07-E918-19B2-84AC58525E7B}"/>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FA974ECC-33AC-B9D4-A44C-DAC297779087}"/>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E413543A-61A2-76BE-7164-2A3CBAA559D3}"/>
              </a:ext>
            </a:extLst>
          </p:cNvPr>
          <p:cNvSpPr>
            <a:spLocks noGrp="1"/>
          </p:cNvSpPr>
          <p:nvPr>
            <p:ph type="dt" sz="half" idx="10"/>
          </p:nvPr>
        </p:nvSpPr>
        <p:spPr/>
        <p:txBody>
          <a:bodyPr/>
          <a:lstStyle/>
          <a:p>
            <a:fld id="{AFE221AB-C012-47BF-8929-F58C1035DC34}" type="datetimeFigureOut">
              <a:rPr lang="es-ES" smtClean="0"/>
              <a:t>18/09/2024</a:t>
            </a:fld>
            <a:endParaRPr lang="es-ES"/>
          </a:p>
        </p:txBody>
      </p:sp>
      <p:sp>
        <p:nvSpPr>
          <p:cNvPr id="6" name="Marcador de pie de página 5">
            <a:extLst>
              <a:ext uri="{FF2B5EF4-FFF2-40B4-BE49-F238E27FC236}">
                <a16:creationId xmlns:a16="http://schemas.microsoft.com/office/drawing/2014/main" id="{6610C4CD-82C0-2607-623D-892216BA6E76}"/>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6063518E-84AD-ABCF-B718-F3A5E50D8C5B}"/>
              </a:ext>
            </a:extLst>
          </p:cNvPr>
          <p:cNvSpPr>
            <a:spLocks noGrp="1"/>
          </p:cNvSpPr>
          <p:nvPr>
            <p:ph type="sldNum" sz="quarter" idx="12"/>
          </p:nvPr>
        </p:nvSpPr>
        <p:spPr/>
        <p:txBody>
          <a:bodyPr/>
          <a:lstStyle/>
          <a:p>
            <a:fld id="{89370DF4-15A9-4096-835F-BD70CCB93A9A}" type="slidenum">
              <a:rPr lang="es-ES" smtClean="0"/>
              <a:t>‹Nº›</a:t>
            </a:fld>
            <a:endParaRPr lang="es-ES"/>
          </a:p>
        </p:txBody>
      </p:sp>
    </p:spTree>
    <p:extLst>
      <p:ext uri="{BB962C8B-B14F-4D97-AF65-F5344CB8AC3E}">
        <p14:creationId xmlns:p14="http://schemas.microsoft.com/office/powerpoint/2010/main" val="14910194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4366C3-FB79-5FB0-A867-B556FD771E6F}"/>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9680C553-535A-A650-8E69-D337EEAF226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DC822629-489D-0309-486F-5A6D4672B71B}"/>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8E1E2141-B4B9-102C-1108-F6F477DC0F0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D2C1BEA0-37E1-FECB-2A92-F560B7203787}"/>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7CDE7E38-8715-3FD3-52F8-2FB003AFD938}"/>
              </a:ext>
            </a:extLst>
          </p:cNvPr>
          <p:cNvSpPr>
            <a:spLocks noGrp="1"/>
          </p:cNvSpPr>
          <p:nvPr>
            <p:ph type="dt" sz="half" idx="10"/>
          </p:nvPr>
        </p:nvSpPr>
        <p:spPr/>
        <p:txBody>
          <a:bodyPr/>
          <a:lstStyle/>
          <a:p>
            <a:fld id="{AFE221AB-C012-47BF-8929-F58C1035DC34}" type="datetimeFigureOut">
              <a:rPr lang="es-ES" smtClean="0"/>
              <a:t>18/09/2024</a:t>
            </a:fld>
            <a:endParaRPr lang="es-ES"/>
          </a:p>
        </p:txBody>
      </p:sp>
      <p:sp>
        <p:nvSpPr>
          <p:cNvPr id="8" name="Marcador de pie de página 7">
            <a:extLst>
              <a:ext uri="{FF2B5EF4-FFF2-40B4-BE49-F238E27FC236}">
                <a16:creationId xmlns:a16="http://schemas.microsoft.com/office/drawing/2014/main" id="{77B13C10-A476-B846-FD1C-2F9B54AE7646}"/>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016E9913-6C10-5417-87EB-DB1021EE9A50}"/>
              </a:ext>
            </a:extLst>
          </p:cNvPr>
          <p:cNvSpPr>
            <a:spLocks noGrp="1"/>
          </p:cNvSpPr>
          <p:nvPr>
            <p:ph type="sldNum" sz="quarter" idx="12"/>
          </p:nvPr>
        </p:nvSpPr>
        <p:spPr/>
        <p:txBody>
          <a:bodyPr/>
          <a:lstStyle/>
          <a:p>
            <a:fld id="{89370DF4-15A9-4096-835F-BD70CCB93A9A}" type="slidenum">
              <a:rPr lang="es-ES" smtClean="0"/>
              <a:t>‹Nº›</a:t>
            </a:fld>
            <a:endParaRPr lang="es-ES"/>
          </a:p>
        </p:txBody>
      </p:sp>
    </p:spTree>
    <p:extLst>
      <p:ext uri="{BB962C8B-B14F-4D97-AF65-F5344CB8AC3E}">
        <p14:creationId xmlns:p14="http://schemas.microsoft.com/office/powerpoint/2010/main" val="29855680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F05580-B418-B69F-2A02-CEA15535DACB}"/>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DABC5C8D-0407-7E42-C412-4E3CBBB3C1EE}"/>
              </a:ext>
            </a:extLst>
          </p:cNvPr>
          <p:cNvSpPr>
            <a:spLocks noGrp="1"/>
          </p:cNvSpPr>
          <p:nvPr>
            <p:ph type="dt" sz="half" idx="10"/>
          </p:nvPr>
        </p:nvSpPr>
        <p:spPr/>
        <p:txBody>
          <a:bodyPr/>
          <a:lstStyle/>
          <a:p>
            <a:fld id="{AFE221AB-C012-47BF-8929-F58C1035DC34}" type="datetimeFigureOut">
              <a:rPr lang="es-ES" smtClean="0"/>
              <a:t>18/09/2024</a:t>
            </a:fld>
            <a:endParaRPr lang="es-ES"/>
          </a:p>
        </p:txBody>
      </p:sp>
      <p:sp>
        <p:nvSpPr>
          <p:cNvPr id="4" name="Marcador de pie de página 3">
            <a:extLst>
              <a:ext uri="{FF2B5EF4-FFF2-40B4-BE49-F238E27FC236}">
                <a16:creationId xmlns:a16="http://schemas.microsoft.com/office/drawing/2014/main" id="{51B4D1ED-2CE5-D100-FA1A-BD17406216FF}"/>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5A7E469D-E256-3E34-21E3-707B0E119470}"/>
              </a:ext>
            </a:extLst>
          </p:cNvPr>
          <p:cNvSpPr>
            <a:spLocks noGrp="1"/>
          </p:cNvSpPr>
          <p:nvPr>
            <p:ph type="sldNum" sz="quarter" idx="12"/>
          </p:nvPr>
        </p:nvSpPr>
        <p:spPr/>
        <p:txBody>
          <a:bodyPr/>
          <a:lstStyle/>
          <a:p>
            <a:fld id="{89370DF4-15A9-4096-835F-BD70CCB93A9A}" type="slidenum">
              <a:rPr lang="es-ES" smtClean="0"/>
              <a:t>‹Nº›</a:t>
            </a:fld>
            <a:endParaRPr lang="es-ES"/>
          </a:p>
        </p:txBody>
      </p:sp>
    </p:spTree>
    <p:extLst>
      <p:ext uri="{BB962C8B-B14F-4D97-AF65-F5344CB8AC3E}">
        <p14:creationId xmlns:p14="http://schemas.microsoft.com/office/powerpoint/2010/main" val="38609727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6DDD9914-D42F-79AF-564C-4C7030351F5F}"/>
              </a:ext>
            </a:extLst>
          </p:cNvPr>
          <p:cNvSpPr>
            <a:spLocks noGrp="1"/>
          </p:cNvSpPr>
          <p:nvPr>
            <p:ph type="dt" sz="half" idx="10"/>
          </p:nvPr>
        </p:nvSpPr>
        <p:spPr/>
        <p:txBody>
          <a:bodyPr/>
          <a:lstStyle/>
          <a:p>
            <a:fld id="{AFE221AB-C012-47BF-8929-F58C1035DC34}" type="datetimeFigureOut">
              <a:rPr lang="es-ES" smtClean="0"/>
              <a:t>18/09/2024</a:t>
            </a:fld>
            <a:endParaRPr lang="es-ES"/>
          </a:p>
        </p:txBody>
      </p:sp>
      <p:sp>
        <p:nvSpPr>
          <p:cNvPr id="3" name="Marcador de pie de página 2">
            <a:extLst>
              <a:ext uri="{FF2B5EF4-FFF2-40B4-BE49-F238E27FC236}">
                <a16:creationId xmlns:a16="http://schemas.microsoft.com/office/drawing/2014/main" id="{232B2457-7804-F144-F424-D406B29DD9C3}"/>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144DD7ED-C635-FF07-C4C3-63F0F565B5CE}"/>
              </a:ext>
            </a:extLst>
          </p:cNvPr>
          <p:cNvSpPr>
            <a:spLocks noGrp="1"/>
          </p:cNvSpPr>
          <p:nvPr>
            <p:ph type="sldNum" sz="quarter" idx="12"/>
          </p:nvPr>
        </p:nvSpPr>
        <p:spPr/>
        <p:txBody>
          <a:bodyPr/>
          <a:lstStyle/>
          <a:p>
            <a:fld id="{89370DF4-15A9-4096-835F-BD70CCB93A9A}" type="slidenum">
              <a:rPr lang="es-ES" smtClean="0"/>
              <a:t>‹Nº›</a:t>
            </a:fld>
            <a:endParaRPr lang="es-ES"/>
          </a:p>
        </p:txBody>
      </p:sp>
    </p:spTree>
    <p:extLst>
      <p:ext uri="{BB962C8B-B14F-4D97-AF65-F5344CB8AC3E}">
        <p14:creationId xmlns:p14="http://schemas.microsoft.com/office/powerpoint/2010/main" val="34876561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6A04AA8-6C73-6090-C38C-2FC0BBE5CC58}"/>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B8B4BF95-2D4D-708C-6A66-A6B6101068D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BD626FD4-B7EA-C7A4-742A-665C148D11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11CDC74B-E90B-7093-3E47-779425158A00}"/>
              </a:ext>
            </a:extLst>
          </p:cNvPr>
          <p:cNvSpPr>
            <a:spLocks noGrp="1"/>
          </p:cNvSpPr>
          <p:nvPr>
            <p:ph type="dt" sz="half" idx="10"/>
          </p:nvPr>
        </p:nvSpPr>
        <p:spPr/>
        <p:txBody>
          <a:bodyPr/>
          <a:lstStyle/>
          <a:p>
            <a:fld id="{AFE221AB-C012-47BF-8929-F58C1035DC34}" type="datetimeFigureOut">
              <a:rPr lang="es-ES" smtClean="0"/>
              <a:t>18/09/2024</a:t>
            </a:fld>
            <a:endParaRPr lang="es-ES"/>
          </a:p>
        </p:txBody>
      </p:sp>
      <p:sp>
        <p:nvSpPr>
          <p:cNvPr id="6" name="Marcador de pie de página 5">
            <a:extLst>
              <a:ext uri="{FF2B5EF4-FFF2-40B4-BE49-F238E27FC236}">
                <a16:creationId xmlns:a16="http://schemas.microsoft.com/office/drawing/2014/main" id="{8A2CCCDA-356D-D44D-677D-175F708C16CF}"/>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C02BF44C-46B3-8223-36AF-41E1F7B484DA}"/>
              </a:ext>
            </a:extLst>
          </p:cNvPr>
          <p:cNvSpPr>
            <a:spLocks noGrp="1"/>
          </p:cNvSpPr>
          <p:nvPr>
            <p:ph type="sldNum" sz="quarter" idx="12"/>
          </p:nvPr>
        </p:nvSpPr>
        <p:spPr/>
        <p:txBody>
          <a:bodyPr/>
          <a:lstStyle/>
          <a:p>
            <a:fld id="{89370DF4-15A9-4096-835F-BD70CCB93A9A}" type="slidenum">
              <a:rPr lang="es-ES" smtClean="0"/>
              <a:t>‹Nº›</a:t>
            </a:fld>
            <a:endParaRPr lang="es-ES"/>
          </a:p>
        </p:txBody>
      </p:sp>
    </p:spTree>
    <p:extLst>
      <p:ext uri="{BB962C8B-B14F-4D97-AF65-F5344CB8AC3E}">
        <p14:creationId xmlns:p14="http://schemas.microsoft.com/office/powerpoint/2010/main" val="18284296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06557C-CD8B-7C67-851A-7A6EC8549070}"/>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551BD4B4-85DC-3A83-31D1-412ED965D82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805EE267-8A39-322E-D795-760DA1B5F9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29036BF0-0CA0-9192-8413-76DDA0BEB3AD}"/>
              </a:ext>
            </a:extLst>
          </p:cNvPr>
          <p:cNvSpPr>
            <a:spLocks noGrp="1"/>
          </p:cNvSpPr>
          <p:nvPr>
            <p:ph type="dt" sz="half" idx="10"/>
          </p:nvPr>
        </p:nvSpPr>
        <p:spPr/>
        <p:txBody>
          <a:bodyPr/>
          <a:lstStyle/>
          <a:p>
            <a:fld id="{AFE221AB-C012-47BF-8929-F58C1035DC34}" type="datetimeFigureOut">
              <a:rPr lang="es-ES" smtClean="0"/>
              <a:t>18/09/2024</a:t>
            </a:fld>
            <a:endParaRPr lang="es-ES"/>
          </a:p>
        </p:txBody>
      </p:sp>
      <p:sp>
        <p:nvSpPr>
          <p:cNvPr id="6" name="Marcador de pie de página 5">
            <a:extLst>
              <a:ext uri="{FF2B5EF4-FFF2-40B4-BE49-F238E27FC236}">
                <a16:creationId xmlns:a16="http://schemas.microsoft.com/office/drawing/2014/main" id="{E50C0CCC-F6F6-6588-F1E0-73ED33DBDCEF}"/>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6189986F-4C6D-21F2-619E-C7379007EBBF}"/>
              </a:ext>
            </a:extLst>
          </p:cNvPr>
          <p:cNvSpPr>
            <a:spLocks noGrp="1"/>
          </p:cNvSpPr>
          <p:nvPr>
            <p:ph type="sldNum" sz="quarter" idx="12"/>
          </p:nvPr>
        </p:nvSpPr>
        <p:spPr/>
        <p:txBody>
          <a:bodyPr/>
          <a:lstStyle/>
          <a:p>
            <a:fld id="{89370DF4-15A9-4096-835F-BD70CCB93A9A}" type="slidenum">
              <a:rPr lang="es-ES" smtClean="0"/>
              <a:t>‹Nº›</a:t>
            </a:fld>
            <a:endParaRPr lang="es-ES"/>
          </a:p>
        </p:txBody>
      </p:sp>
    </p:spTree>
    <p:extLst>
      <p:ext uri="{BB962C8B-B14F-4D97-AF65-F5344CB8AC3E}">
        <p14:creationId xmlns:p14="http://schemas.microsoft.com/office/powerpoint/2010/main" val="1989578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C3931053-CC16-ED84-4BB6-945F66CD0AA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174DFC02-9337-11CC-8422-4C86D6C5893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F7FA8EF1-4ABF-325E-0E00-52C61932EBD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E221AB-C012-47BF-8929-F58C1035DC34}" type="datetimeFigureOut">
              <a:rPr lang="es-ES" smtClean="0"/>
              <a:t>18/09/2024</a:t>
            </a:fld>
            <a:endParaRPr lang="es-ES"/>
          </a:p>
        </p:txBody>
      </p:sp>
      <p:sp>
        <p:nvSpPr>
          <p:cNvPr id="5" name="Marcador de pie de página 4">
            <a:extLst>
              <a:ext uri="{FF2B5EF4-FFF2-40B4-BE49-F238E27FC236}">
                <a16:creationId xmlns:a16="http://schemas.microsoft.com/office/drawing/2014/main" id="{6DD89B3A-9371-3F08-40B4-A72635D91C2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a:extLst>
              <a:ext uri="{FF2B5EF4-FFF2-40B4-BE49-F238E27FC236}">
                <a16:creationId xmlns:a16="http://schemas.microsoft.com/office/drawing/2014/main" id="{28E8E753-15B6-129C-2918-40AF1D68B22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370DF4-15A9-4096-835F-BD70CCB93A9A}" type="slidenum">
              <a:rPr lang="es-ES" smtClean="0"/>
              <a:t>‹Nº›</a:t>
            </a:fld>
            <a:endParaRPr lang="es-ES"/>
          </a:p>
        </p:txBody>
      </p:sp>
    </p:spTree>
    <p:extLst>
      <p:ext uri="{BB962C8B-B14F-4D97-AF65-F5344CB8AC3E}">
        <p14:creationId xmlns:p14="http://schemas.microsoft.com/office/powerpoint/2010/main" val="41146713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mailto:Roberto.Alagia@itercapital.com"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mailto:Roberto.Alagia@itercapital.com"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2.jpe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EE76DA04-8575-132C-290F-3690092DE7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548" y="271010"/>
            <a:ext cx="2850127" cy="899238"/>
          </a:xfrm>
          <a:prstGeom prst="rect">
            <a:avLst/>
          </a:prstGeom>
        </p:spPr>
      </p:pic>
      <p:sp>
        <p:nvSpPr>
          <p:cNvPr id="3" name="Triángulo rectángulo 2">
            <a:extLst>
              <a:ext uri="{FF2B5EF4-FFF2-40B4-BE49-F238E27FC236}">
                <a16:creationId xmlns:a16="http://schemas.microsoft.com/office/drawing/2014/main" id="{E8EBA094-4A5D-DC74-8CFE-241BCACFF25E}"/>
              </a:ext>
            </a:extLst>
          </p:cNvPr>
          <p:cNvSpPr/>
          <p:nvPr/>
        </p:nvSpPr>
        <p:spPr>
          <a:xfrm>
            <a:off x="-1" y="5357004"/>
            <a:ext cx="4140679" cy="1500996"/>
          </a:xfrm>
          <a:prstGeom prst="rtTriangle">
            <a:avLst/>
          </a:prstGeom>
          <a:solidFill>
            <a:schemeClr val="tx1"/>
          </a:solidFill>
          <a:ln>
            <a:solidFill>
              <a:srgbClr val="364D7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 name="Triángulo rectángulo 3">
            <a:extLst>
              <a:ext uri="{FF2B5EF4-FFF2-40B4-BE49-F238E27FC236}">
                <a16:creationId xmlns:a16="http://schemas.microsoft.com/office/drawing/2014/main" id="{B95889EF-B9A7-A0D8-86A7-F1111F0A4F6D}"/>
              </a:ext>
            </a:extLst>
          </p:cNvPr>
          <p:cNvSpPr/>
          <p:nvPr/>
        </p:nvSpPr>
        <p:spPr>
          <a:xfrm rot="10800000">
            <a:off x="10506974" y="-1"/>
            <a:ext cx="1685026" cy="1673526"/>
          </a:xfrm>
          <a:prstGeom prst="r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pic>
        <p:nvPicPr>
          <p:cNvPr id="1026" name="Picture 2" descr="Opiniones sobre KeepCoding | Lee las opiniones sobre el servicio de  keepcoding.io">
            <a:extLst>
              <a:ext uri="{FF2B5EF4-FFF2-40B4-BE49-F238E27FC236}">
                <a16:creationId xmlns:a16="http://schemas.microsoft.com/office/drawing/2014/main" id="{21E4D332-FD2F-F5BF-9120-8077EC72E12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994" t="32517" r="8017" b="34966"/>
          <a:stretch/>
        </p:blipFill>
        <p:spPr bwMode="auto">
          <a:xfrm>
            <a:off x="8173615" y="271010"/>
            <a:ext cx="3371753" cy="774019"/>
          </a:xfrm>
          <a:prstGeom prst="rect">
            <a:avLst/>
          </a:prstGeom>
          <a:noFill/>
          <a:extLst>
            <a:ext uri="{909E8E84-426E-40DD-AFC4-6F175D3DCCD1}">
              <a14:hiddenFill xmlns:a14="http://schemas.microsoft.com/office/drawing/2010/main">
                <a:solidFill>
                  <a:srgbClr val="FFFFFF"/>
                </a:solidFill>
              </a14:hiddenFill>
            </a:ext>
          </a:extLst>
        </p:spPr>
      </p:pic>
      <p:sp>
        <p:nvSpPr>
          <p:cNvPr id="6" name="Google Shape;65;p13">
            <a:extLst>
              <a:ext uri="{FF2B5EF4-FFF2-40B4-BE49-F238E27FC236}">
                <a16:creationId xmlns:a16="http://schemas.microsoft.com/office/drawing/2014/main" id="{A98151D5-8404-1419-E46B-D20CC63DC0D8}"/>
              </a:ext>
            </a:extLst>
          </p:cNvPr>
          <p:cNvSpPr txBox="1"/>
          <p:nvPr/>
        </p:nvSpPr>
        <p:spPr>
          <a:xfrm>
            <a:off x="715936" y="2382300"/>
            <a:ext cx="9426440" cy="2154406"/>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s" sz="2800" dirty="0">
                <a:solidFill>
                  <a:schemeClr val="tx1">
                    <a:lumMod val="75000"/>
                    <a:lumOff val="25000"/>
                  </a:schemeClr>
                </a:solidFill>
                <a:latin typeface="Roboto"/>
                <a:ea typeface="Roboto"/>
                <a:cs typeface="Roboto"/>
                <a:sym typeface="Roboto"/>
              </a:rPr>
              <a:t>OncoLab AI | La plataforma que democratiza la predicción del cancer.</a:t>
            </a:r>
            <a:endParaRPr sz="2800" dirty="0">
              <a:solidFill>
                <a:schemeClr val="tx1">
                  <a:lumMod val="75000"/>
                  <a:lumOff val="25000"/>
                </a:schemeClr>
              </a:solidFill>
            </a:endParaRPr>
          </a:p>
          <a:p>
            <a:r>
              <a:rPr lang="es-ES" dirty="0">
                <a:solidFill>
                  <a:schemeClr val="tx1">
                    <a:lumMod val="75000"/>
                    <a:lumOff val="25000"/>
                  </a:schemeClr>
                </a:solidFill>
                <a:uFill>
                  <a:noFill/>
                </a:uFill>
                <a:latin typeface="Roboto"/>
                <a:ea typeface="Roboto"/>
                <a:cs typeface="Roboto"/>
              </a:rPr>
              <a:t>Septiembre 2024</a:t>
            </a:r>
            <a:endParaRPr dirty="0">
              <a:solidFill>
                <a:schemeClr val="tx1">
                  <a:lumMod val="75000"/>
                  <a:lumOff val="25000"/>
                </a:schemeClr>
              </a:solidFill>
              <a:uFill>
                <a:noFill/>
              </a:uFill>
              <a:latin typeface="Roboto"/>
              <a:ea typeface="Roboto"/>
              <a:cs typeface="Roboto"/>
            </a:endParaRPr>
          </a:p>
          <a:p>
            <a:pPr marL="0" lvl="0" indent="0" algn="l" rtl="0">
              <a:spcBef>
                <a:spcPts val="0"/>
              </a:spcBef>
              <a:spcAft>
                <a:spcPts val="0"/>
              </a:spcAft>
              <a:buNone/>
            </a:pPr>
            <a:endParaRPr lang="es" dirty="0">
              <a:solidFill>
                <a:srgbClr val="364D73"/>
              </a:solidFill>
              <a:uFill>
                <a:noFill/>
              </a:uFill>
              <a:latin typeface="Roboto"/>
              <a:ea typeface="Roboto"/>
              <a:cs typeface="Roboto"/>
              <a:sym typeface="Roboto"/>
              <a:hlinkClick r:id="rId4">
                <a:extLst>
                  <a:ext uri="{A12FA001-AC4F-418D-AE19-62706E023703}">
                    <ahyp:hlinkClr xmlns:ahyp="http://schemas.microsoft.com/office/drawing/2018/hyperlinkcolor" val="tx"/>
                  </a:ext>
                </a:extLst>
              </a:hlinkClick>
            </a:endParaRPr>
          </a:p>
          <a:p>
            <a:pPr algn="r"/>
            <a:r>
              <a:rPr lang="es" sz="1600" dirty="0">
                <a:solidFill>
                  <a:schemeClr val="bg2">
                    <a:lumMod val="50000"/>
                  </a:schemeClr>
                </a:solidFill>
                <a:uFill>
                  <a:noFill/>
                </a:uFill>
                <a:latin typeface="Roboto"/>
                <a:ea typeface="Roboto"/>
                <a:cs typeface="Roboto"/>
              </a:rPr>
              <a:t>Keepcoding</a:t>
            </a:r>
          </a:p>
          <a:p>
            <a:pPr algn="r"/>
            <a:endParaRPr lang="es" dirty="0">
              <a:solidFill>
                <a:srgbClr val="364D73"/>
              </a:solidFill>
              <a:uFill>
                <a:noFill/>
              </a:uFill>
              <a:latin typeface="Roboto"/>
              <a:ea typeface="Roboto"/>
              <a:cs typeface="Roboto"/>
            </a:endParaRPr>
          </a:p>
          <a:p>
            <a:pPr algn="r"/>
            <a:r>
              <a:rPr lang="es" dirty="0">
                <a:solidFill>
                  <a:schemeClr val="bg2">
                    <a:lumMod val="50000"/>
                  </a:schemeClr>
                </a:solidFill>
                <a:uFill>
                  <a:noFill/>
                </a:uFill>
                <a:latin typeface="Roboto"/>
                <a:ea typeface="Roboto"/>
                <a:cs typeface="Roboto"/>
                <a:sym typeface="Roboto"/>
              </a:rPr>
              <a:t>Roberto </a:t>
            </a:r>
            <a:r>
              <a:rPr lang="es-ES" dirty="0">
                <a:solidFill>
                  <a:schemeClr val="bg2">
                    <a:lumMod val="50000"/>
                  </a:schemeClr>
                </a:solidFill>
                <a:uFill>
                  <a:noFill/>
                </a:uFill>
                <a:latin typeface="Roboto"/>
                <a:ea typeface="Roboto"/>
                <a:cs typeface="Roboto"/>
                <a:sym typeface="Roboto"/>
              </a:rPr>
              <a:t>Alagia. </a:t>
            </a:r>
            <a:r>
              <a:rPr lang="es-ES" i="1" dirty="0">
                <a:solidFill>
                  <a:schemeClr val="bg2">
                    <a:lumMod val="50000"/>
                  </a:schemeClr>
                </a:solidFill>
                <a:uFill>
                  <a:noFill/>
                </a:uFill>
                <a:latin typeface="Roboto"/>
                <a:ea typeface="Roboto"/>
                <a:cs typeface="Roboto"/>
                <a:sym typeface="Roboto"/>
              </a:rPr>
              <a:t>Founder</a:t>
            </a:r>
            <a:endParaRPr lang="es-ES" i="1" dirty="0">
              <a:solidFill>
                <a:schemeClr val="bg2">
                  <a:lumMod val="50000"/>
                </a:schemeClr>
              </a:solidFill>
              <a:uFill>
                <a:noFill/>
              </a:uFill>
              <a:latin typeface="Roboto"/>
              <a:ea typeface="Roboto"/>
              <a:cs typeface="Roboto"/>
            </a:endParaRPr>
          </a:p>
        </p:txBody>
      </p:sp>
    </p:spTree>
    <p:extLst>
      <p:ext uri="{BB962C8B-B14F-4D97-AF65-F5344CB8AC3E}">
        <p14:creationId xmlns:p14="http://schemas.microsoft.com/office/powerpoint/2010/main" val="26734998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5" name="Conector recto de flecha 34">
            <a:extLst>
              <a:ext uri="{FF2B5EF4-FFF2-40B4-BE49-F238E27FC236}">
                <a16:creationId xmlns:a16="http://schemas.microsoft.com/office/drawing/2014/main" id="{D11269FD-4416-BB0E-9E55-B74D4C48F52D}"/>
              </a:ext>
            </a:extLst>
          </p:cNvPr>
          <p:cNvCxnSpPr>
            <a:cxnSpLocks/>
            <a:stCxn id="10" idx="5"/>
            <a:endCxn id="23" idx="1"/>
          </p:cNvCxnSpPr>
          <p:nvPr/>
        </p:nvCxnSpPr>
        <p:spPr>
          <a:xfrm>
            <a:off x="1008025" y="2234350"/>
            <a:ext cx="28737" cy="3335164"/>
          </a:xfrm>
          <a:prstGeom prst="straightConnector1">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2" name="CuadroTexto 1">
            <a:extLst>
              <a:ext uri="{FF2B5EF4-FFF2-40B4-BE49-F238E27FC236}">
                <a16:creationId xmlns:a16="http://schemas.microsoft.com/office/drawing/2014/main" id="{F4A0E3CB-08A5-50D9-D94C-BD146B02E592}"/>
              </a:ext>
            </a:extLst>
          </p:cNvPr>
          <p:cNvSpPr txBox="1"/>
          <p:nvPr/>
        </p:nvSpPr>
        <p:spPr>
          <a:xfrm>
            <a:off x="517585" y="267419"/>
            <a:ext cx="12180498" cy="800219"/>
          </a:xfrm>
          <a:prstGeom prst="rect">
            <a:avLst/>
          </a:prstGeom>
          <a:noFill/>
        </p:spPr>
        <p:txBody>
          <a:bodyPr wrap="square" lIns="91440" tIns="45720" rIns="91440" bIns="45720" rtlCol="0" anchor="t">
            <a:spAutoFit/>
          </a:bodyPr>
          <a:lstStyle/>
          <a:p>
            <a:r>
              <a:rPr lang="es-ES" sz="2800" b="1" dirty="0">
                <a:solidFill>
                  <a:schemeClr val="tx1">
                    <a:lumMod val="75000"/>
                    <a:lumOff val="25000"/>
                  </a:schemeClr>
                </a:solidFill>
                <a:cs typeface="Calibri"/>
              </a:rPr>
              <a:t>Conclusiones y trabajos futuros</a:t>
            </a:r>
          </a:p>
          <a:p>
            <a:r>
              <a:rPr lang="es-ES" b="1" dirty="0">
                <a:solidFill>
                  <a:schemeClr val="bg1">
                    <a:lumMod val="50000"/>
                  </a:schemeClr>
                </a:solidFill>
                <a:cs typeface="Calibri"/>
              </a:rPr>
              <a:t>Principales conclusiones y aprendizajes del proyecto.</a:t>
            </a:r>
          </a:p>
        </p:txBody>
      </p:sp>
      <p:sp>
        <p:nvSpPr>
          <p:cNvPr id="3" name="Cerrar llave 2">
            <a:extLst>
              <a:ext uri="{FF2B5EF4-FFF2-40B4-BE49-F238E27FC236}">
                <a16:creationId xmlns:a16="http://schemas.microsoft.com/office/drawing/2014/main" id="{126F8968-6F52-06E8-A7A2-4B64049AAF15}"/>
              </a:ext>
            </a:extLst>
          </p:cNvPr>
          <p:cNvSpPr/>
          <p:nvPr/>
        </p:nvSpPr>
        <p:spPr>
          <a:xfrm>
            <a:off x="5746377" y="1568823"/>
            <a:ext cx="349624" cy="4805082"/>
          </a:xfrm>
          <a:prstGeom prst="rightBrac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5" name="CuadroTexto 4">
            <a:extLst>
              <a:ext uri="{FF2B5EF4-FFF2-40B4-BE49-F238E27FC236}">
                <a16:creationId xmlns:a16="http://schemas.microsoft.com/office/drawing/2014/main" id="{55DD3C88-88F7-37F8-F9A2-EA8AF9A38850}"/>
              </a:ext>
            </a:extLst>
          </p:cNvPr>
          <p:cNvSpPr txBox="1"/>
          <p:nvPr/>
        </p:nvSpPr>
        <p:spPr>
          <a:xfrm>
            <a:off x="573741" y="1304862"/>
            <a:ext cx="302787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b="1" dirty="0">
                <a:solidFill>
                  <a:schemeClr val="tx1">
                    <a:lumMod val="75000"/>
                    <a:lumOff val="25000"/>
                  </a:schemeClr>
                </a:solidFill>
                <a:ea typeface="+mn-lt"/>
                <a:cs typeface="+mn-lt"/>
              </a:rPr>
              <a:t>Conclusiones de los trabajos</a:t>
            </a:r>
            <a:endParaRPr lang="es-ES" b="1" dirty="0">
              <a:solidFill>
                <a:srgbClr val="002060"/>
              </a:solidFill>
              <a:ea typeface="+mn-lt"/>
              <a:cs typeface="+mn-lt"/>
            </a:endParaRPr>
          </a:p>
        </p:txBody>
      </p:sp>
      <p:sp>
        <p:nvSpPr>
          <p:cNvPr id="10" name="Lágrima 9">
            <a:extLst>
              <a:ext uri="{FF2B5EF4-FFF2-40B4-BE49-F238E27FC236}">
                <a16:creationId xmlns:a16="http://schemas.microsoft.com/office/drawing/2014/main" id="{CD72BAA3-1A44-C184-4469-046B86317AB9}"/>
              </a:ext>
            </a:extLst>
          </p:cNvPr>
          <p:cNvSpPr/>
          <p:nvPr/>
        </p:nvSpPr>
        <p:spPr>
          <a:xfrm rot="2640000">
            <a:off x="677715" y="2238702"/>
            <a:ext cx="681317" cy="663388"/>
          </a:xfrm>
          <a:prstGeom prst="teardrop">
            <a:avLst/>
          </a:prstGeom>
          <a:solidFill>
            <a:srgbClr val="E2E3E6"/>
          </a:solidFill>
          <a:ln>
            <a:solidFill>
              <a:srgbClr val="E2E3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8" name="Elipse 17">
            <a:extLst>
              <a:ext uri="{FF2B5EF4-FFF2-40B4-BE49-F238E27FC236}">
                <a16:creationId xmlns:a16="http://schemas.microsoft.com/office/drawing/2014/main" id="{64285881-D31E-9C82-008D-8FE290D3DF55}"/>
              </a:ext>
            </a:extLst>
          </p:cNvPr>
          <p:cNvSpPr/>
          <p:nvPr/>
        </p:nvSpPr>
        <p:spPr>
          <a:xfrm>
            <a:off x="788893" y="2329529"/>
            <a:ext cx="466164" cy="484094"/>
          </a:xfrm>
          <a:prstGeom prst="ellipse">
            <a:avLst/>
          </a:prstGeom>
          <a:solidFill>
            <a:schemeClr val="tx1">
              <a:lumMod val="75000"/>
              <a:lumOff val="25000"/>
            </a:schemeClr>
          </a:solidFill>
          <a:ln>
            <a:solidFill>
              <a:srgbClr val="364D7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800">
                <a:cs typeface="Calibri"/>
              </a:rPr>
              <a:t>1</a:t>
            </a:r>
            <a:endParaRPr lang="es-ES" sz="2800"/>
          </a:p>
        </p:txBody>
      </p:sp>
      <p:sp>
        <p:nvSpPr>
          <p:cNvPr id="21" name="Lágrima 20">
            <a:extLst>
              <a:ext uri="{FF2B5EF4-FFF2-40B4-BE49-F238E27FC236}">
                <a16:creationId xmlns:a16="http://schemas.microsoft.com/office/drawing/2014/main" id="{33B6D8DD-CDE2-A436-72BE-928C29C023FD}"/>
              </a:ext>
            </a:extLst>
          </p:cNvPr>
          <p:cNvSpPr/>
          <p:nvPr/>
        </p:nvSpPr>
        <p:spPr>
          <a:xfrm rot="2640000">
            <a:off x="704609" y="3587845"/>
            <a:ext cx="681317" cy="663388"/>
          </a:xfrm>
          <a:prstGeom prst="teardrop">
            <a:avLst/>
          </a:prstGeom>
          <a:solidFill>
            <a:srgbClr val="E2E3E6"/>
          </a:solidFill>
          <a:ln>
            <a:solidFill>
              <a:srgbClr val="E2E3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2" name="Elipse 21">
            <a:extLst>
              <a:ext uri="{FF2B5EF4-FFF2-40B4-BE49-F238E27FC236}">
                <a16:creationId xmlns:a16="http://schemas.microsoft.com/office/drawing/2014/main" id="{0B57A3EC-364B-14BA-23EF-42CBE755BABC}"/>
              </a:ext>
            </a:extLst>
          </p:cNvPr>
          <p:cNvSpPr/>
          <p:nvPr/>
        </p:nvSpPr>
        <p:spPr>
          <a:xfrm>
            <a:off x="815787" y="3678672"/>
            <a:ext cx="466164" cy="484094"/>
          </a:xfrm>
          <a:prstGeom prst="ellipse">
            <a:avLst/>
          </a:prstGeom>
          <a:solidFill>
            <a:schemeClr val="tx1">
              <a:lumMod val="75000"/>
              <a:lumOff val="25000"/>
            </a:schemeClr>
          </a:solidFill>
          <a:ln>
            <a:solidFill>
              <a:srgbClr val="364D7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800" dirty="0">
                <a:cs typeface="Calibri"/>
              </a:rPr>
              <a:t>2</a:t>
            </a:r>
          </a:p>
        </p:txBody>
      </p:sp>
      <p:sp>
        <p:nvSpPr>
          <p:cNvPr id="23" name="Lágrima 22">
            <a:extLst>
              <a:ext uri="{FF2B5EF4-FFF2-40B4-BE49-F238E27FC236}">
                <a16:creationId xmlns:a16="http://schemas.microsoft.com/office/drawing/2014/main" id="{5E545B07-5B5A-C707-9011-F66A782E60D9}"/>
              </a:ext>
            </a:extLst>
          </p:cNvPr>
          <p:cNvSpPr/>
          <p:nvPr/>
        </p:nvSpPr>
        <p:spPr>
          <a:xfrm rot="2640000">
            <a:off x="685755" y="4901774"/>
            <a:ext cx="681317" cy="663388"/>
          </a:xfrm>
          <a:prstGeom prst="teardrop">
            <a:avLst/>
          </a:prstGeom>
          <a:solidFill>
            <a:srgbClr val="E2E3E6"/>
          </a:solidFill>
          <a:ln>
            <a:solidFill>
              <a:srgbClr val="E2E3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4" name="Elipse 23">
            <a:extLst>
              <a:ext uri="{FF2B5EF4-FFF2-40B4-BE49-F238E27FC236}">
                <a16:creationId xmlns:a16="http://schemas.microsoft.com/office/drawing/2014/main" id="{BF6F70C9-B619-1A58-0F28-51D7CDEA2BF7}"/>
              </a:ext>
            </a:extLst>
          </p:cNvPr>
          <p:cNvSpPr/>
          <p:nvPr/>
        </p:nvSpPr>
        <p:spPr>
          <a:xfrm>
            <a:off x="796933" y="4992601"/>
            <a:ext cx="466164" cy="484094"/>
          </a:xfrm>
          <a:prstGeom prst="ellipse">
            <a:avLst/>
          </a:prstGeom>
          <a:solidFill>
            <a:schemeClr val="tx1">
              <a:lumMod val="75000"/>
              <a:lumOff val="25000"/>
            </a:schemeClr>
          </a:solidFill>
          <a:ln>
            <a:solidFill>
              <a:srgbClr val="364D73"/>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s-ES" sz="2800" dirty="0">
                <a:cs typeface="Calibri"/>
              </a:rPr>
              <a:t>3</a:t>
            </a:r>
          </a:p>
        </p:txBody>
      </p:sp>
      <p:cxnSp>
        <p:nvCxnSpPr>
          <p:cNvPr id="45" name="Conector recto de flecha 44">
            <a:extLst>
              <a:ext uri="{FF2B5EF4-FFF2-40B4-BE49-F238E27FC236}">
                <a16:creationId xmlns:a16="http://schemas.microsoft.com/office/drawing/2014/main" id="{CB7CDD72-6861-C627-BB3D-A2F9927245CF}"/>
              </a:ext>
            </a:extLst>
          </p:cNvPr>
          <p:cNvCxnSpPr>
            <a:cxnSpLocks/>
            <a:endCxn id="50" idx="1"/>
          </p:cNvCxnSpPr>
          <p:nvPr/>
        </p:nvCxnSpPr>
        <p:spPr>
          <a:xfrm>
            <a:off x="6866965" y="2406098"/>
            <a:ext cx="24674" cy="3194098"/>
          </a:xfrm>
          <a:prstGeom prst="straightConnector1">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46" name="Lágrima 45">
            <a:extLst>
              <a:ext uri="{FF2B5EF4-FFF2-40B4-BE49-F238E27FC236}">
                <a16:creationId xmlns:a16="http://schemas.microsoft.com/office/drawing/2014/main" id="{B55EFE65-B60F-3BE5-31BF-E8AB0891FF0C}"/>
              </a:ext>
            </a:extLst>
          </p:cNvPr>
          <p:cNvSpPr/>
          <p:nvPr/>
        </p:nvSpPr>
        <p:spPr>
          <a:xfrm rot="2640000">
            <a:off x="6513738" y="2241473"/>
            <a:ext cx="681317" cy="663388"/>
          </a:xfrm>
          <a:prstGeom prst="teardrop">
            <a:avLst/>
          </a:prstGeom>
          <a:solidFill>
            <a:srgbClr val="E2E3E6"/>
          </a:solidFill>
          <a:ln>
            <a:solidFill>
              <a:srgbClr val="E2E3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7" name="Elipse 46">
            <a:extLst>
              <a:ext uri="{FF2B5EF4-FFF2-40B4-BE49-F238E27FC236}">
                <a16:creationId xmlns:a16="http://schemas.microsoft.com/office/drawing/2014/main" id="{1BC5B61E-C45E-4A55-DFD9-DA453B9B0C4B}"/>
              </a:ext>
            </a:extLst>
          </p:cNvPr>
          <p:cNvSpPr/>
          <p:nvPr/>
        </p:nvSpPr>
        <p:spPr>
          <a:xfrm>
            <a:off x="6624916" y="2332300"/>
            <a:ext cx="466164" cy="484094"/>
          </a:xfrm>
          <a:prstGeom prst="ellipse">
            <a:avLst/>
          </a:prstGeom>
          <a:solidFill>
            <a:schemeClr val="bg2">
              <a:lumMod val="50000"/>
            </a:schemeClr>
          </a:solidFill>
          <a:ln>
            <a:solidFill>
              <a:srgbClr val="7088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800" dirty="0">
                <a:cs typeface="Calibri"/>
              </a:rPr>
              <a:t>1</a:t>
            </a:r>
            <a:endParaRPr lang="es-ES" sz="2800" dirty="0"/>
          </a:p>
        </p:txBody>
      </p:sp>
      <p:sp>
        <p:nvSpPr>
          <p:cNvPr id="48" name="Lágrima 47">
            <a:extLst>
              <a:ext uri="{FF2B5EF4-FFF2-40B4-BE49-F238E27FC236}">
                <a16:creationId xmlns:a16="http://schemas.microsoft.com/office/drawing/2014/main" id="{B9D4929C-6C8A-25F6-0C33-C01443078405}"/>
              </a:ext>
            </a:extLst>
          </p:cNvPr>
          <p:cNvSpPr/>
          <p:nvPr/>
        </p:nvSpPr>
        <p:spPr>
          <a:xfrm rot="2640000">
            <a:off x="6540632" y="3578231"/>
            <a:ext cx="681317" cy="663388"/>
          </a:xfrm>
          <a:prstGeom prst="teardrop">
            <a:avLst/>
          </a:prstGeom>
          <a:solidFill>
            <a:srgbClr val="E2E3E6"/>
          </a:solidFill>
          <a:ln>
            <a:solidFill>
              <a:srgbClr val="E2E3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0" name="Lágrima 49">
            <a:extLst>
              <a:ext uri="{FF2B5EF4-FFF2-40B4-BE49-F238E27FC236}">
                <a16:creationId xmlns:a16="http://schemas.microsoft.com/office/drawing/2014/main" id="{B2F2493C-5145-9645-9547-00E149DCD532}"/>
              </a:ext>
            </a:extLst>
          </p:cNvPr>
          <p:cNvSpPr/>
          <p:nvPr/>
        </p:nvSpPr>
        <p:spPr>
          <a:xfrm rot="2640000">
            <a:off x="6540632" y="4932456"/>
            <a:ext cx="681317" cy="663388"/>
          </a:xfrm>
          <a:prstGeom prst="teardrop">
            <a:avLst/>
          </a:prstGeom>
          <a:solidFill>
            <a:srgbClr val="E2E3E6"/>
          </a:solidFill>
          <a:ln>
            <a:solidFill>
              <a:srgbClr val="E2E3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1" name="Elipse 50">
            <a:extLst>
              <a:ext uri="{FF2B5EF4-FFF2-40B4-BE49-F238E27FC236}">
                <a16:creationId xmlns:a16="http://schemas.microsoft.com/office/drawing/2014/main" id="{7D9FE1E6-BA7B-CBC7-1B8F-435198F827D6}"/>
              </a:ext>
            </a:extLst>
          </p:cNvPr>
          <p:cNvSpPr/>
          <p:nvPr/>
        </p:nvSpPr>
        <p:spPr>
          <a:xfrm>
            <a:off x="6651810" y="5023283"/>
            <a:ext cx="466164" cy="484094"/>
          </a:xfrm>
          <a:prstGeom prst="ellipse">
            <a:avLst/>
          </a:prstGeom>
          <a:solidFill>
            <a:schemeClr val="bg2">
              <a:lumMod val="50000"/>
            </a:schemeClr>
          </a:solidFill>
          <a:ln>
            <a:solidFill>
              <a:srgbClr val="708883"/>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s-ES" sz="2800" dirty="0">
                <a:cs typeface="Calibri"/>
              </a:rPr>
              <a:t>3</a:t>
            </a:r>
          </a:p>
        </p:txBody>
      </p:sp>
      <p:sp>
        <p:nvSpPr>
          <p:cNvPr id="49" name="Elipse 48">
            <a:extLst>
              <a:ext uri="{FF2B5EF4-FFF2-40B4-BE49-F238E27FC236}">
                <a16:creationId xmlns:a16="http://schemas.microsoft.com/office/drawing/2014/main" id="{BA8D2976-3AB1-54BF-19D5-DD1ECFC8B277}"/>
              </a:ext>
            </a:extLst>
          </p:cNvPr>
          <p:cNvSpPr/>
          <p:nvPr/>
        </p:nvSpPr>
        <p:spPr>
          <a:xfrm>
            <a:off x="6651810" y="3669058"/>
            <a:ext cx="466164" cy="484094"/>
          </a:xfrm>
          <a:prstGeom prst="ellipse">
            <a:avLst/>
          </a:prstGeom>
          <a:solidFill>
            <a:schemeClr val="bg2">
              <a:lumMod val="50000"/>
            </a:schemeClr>
          </a:solidFill>
          <a:ln>
            <a:solidFill>
              <a:srgbClr val="708883"/>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s-ES" sz="2800">
                <a:cs typeface="Calibri"/>
              </a:rPr>
              <a:t>2</a:t>
            </a:r>
            <a:endParaRPr lang="es-ES" sz="2800"/>
          </a:p>
        </p:txBody>
      </p:sp>
      <p:sp>
        <p:nvSpPr>
          <p:cNvPr id="54" name="CuadroTexto 53">
            <a:extLst>
              <a:ext uri="{FF2B5EF4-FFF2-40B4-BE49-F238E27FC236}">
                <a16:creationId xmlns:a16="http://schemas.microsoft.com/office/drawing/2014/main" id="{A5C33FBF-AA02-ADA6-714D-9EF85797A428}"/>
              </a:ext>
            </a:extLst>
          </p:cNvPr>
          <p:cNvSpPr txBox="1"/>
          <p:nvPr/>
        </p:nvSpPr>
        <p:spPr>
          <a:xfrm>
            <a:off x="6376561" y="1311171"/>
            <a:ext cx="302787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b="1" dirty="0">
                <a:solidFill>
                  <a:schemeClr val="bg2">
                    <a:lumMod val="50000"/>
                  </a:schemeClr>
                </a:solidFill>
                <a:ea typeface="+mn-lt"/>
                <a:cs typeface="+mn-lt"/>
              </a:rPr>
              <a:t>Aprendizajes del proyecto</a:t>
            </a:r>
          </a:p>
        </p:txBody>
      </p:sp>
      <p:pic>
        <p:nvPicPr>
          <p:cNvPr id="6" name="Imagen 5">
            <a:extLst>
              <a:ext uri="{FF2B5EF4-FFF2-40B4-BE49-F238E27FC236}">
                <a16:creationId xmlns:a16="http://schemas.microsoft.com/office/drawing/2014/main" id="{A879F27C-7305-4150-5557-29288DC6A9D2}"/>
              </a:ext>
            </a:extLst>
          </p:cNvPr>
          <p:cNvPicPr>
            <a:picLocks noChangeAspect="1"/>
          </p:cNvPicPr>
          <p:nvPr/>
        </p:nvPicPr>
        <p:blipFill>
          <a:blip r:embed="rId2">
            <a:extLst>
              <a:ext uri="{28A0092B-C50C-407E-A947-70E740481C1C}">
                <a14:useLocalDpi xmlns:a14="http://schemas.microsoft.com/office/drawing/2010/main" val="0"/>
              </a:ext>
            </a:extLst>
          </a:blip>
          <a:srcRect r="70581"/>
          <a:stretch/>
        </p:blipFill>
        <p:spPr>
          <a:xfrm>
            <a:off x="11622829" y="6250954"/>
            <a:ext cx="522516" cy="560391"/>
          </a:xfrm>
          <a:prstGeom prst="rect">
            <a:avLst/>
          </a:prstGeom>
        </p:spPr>
      </p:pic>
      <p:sp>
        <p:nvSpPr>
          <p:cNvPr id="4" name="CuadroTexto 3">
            <a:extLst>
              <a:ext uri="{FF2B5EF4-FFF2-40B4-BE49-F238E27FC236}">
                <a16:creationId xmlns:a16="http://schemas.microsoft.com/office/drawing/2014/main" id="{18D1AC30-312A-C1FB-A945-060E9245C154}"/>
              </a:ext>
            </a:extLst>
          </p:cNvPr>
          <p:cNvSpPr txBox="1"/>
          <p:nvPr/>
        </p:nvSpPr>
        <p:spPr>
          <a:xfrm>
            <a:off x="1482211" y="2271104"/>
            <a:ext cx="4327531" cy="646331"/>
          </a:xfrm>
          <a:prstGeom prst="rect">
            <a:avLst/>
          </a:prstGeom>
          <a:noFill/>
        </p:spPr>
        <p:txBody>
          <a:bodyPr wrap="none" rtlCol="0">
            <a:spAutoFit/>
          </a:bodyPr>
          <a:lstStyle/>
          <a:p>
            <a:r>
              <a:rPr lang="es-ES" sz="1200" b="0" i="0" dirty="0">
                <a:solidFill>
                  <a:srgbClr val="212121"/>
                </a:solidFill>
                <a:effectLst/>
              </a:rPr>
              <a:t>Hay veces que no se obtienen los resultados esperados: Caso de</a:t>
            </a:r>
          </a:p>
          <a:p>
            <a:r>
              <a:rPr lang="es-ES" sz="1200" dirty="0">
                <a:solidFill>
                  <a:srgbClr val="212121"/>
                </a:solidFill>
              </a:rPr>
              <a:t>d</a:t>
            </a:r>
            <a:r>
              <a:rPr lang="es-ES" sz="1200" b="0" i="0" dirty="0">
                <a:solidFill>
                  <a:srgbClr val="212121"/>
                </a:solidFill>
                <a:effectLst/>
              </a:rPr>
              <a:t>atos tabulares y </a:t>
            </a:r>
            <a:r>
              <a:rPr lang="es-ES" sz="1200" b="1" i="0" dirty="0">
                <a:solidFill>
                  <a:srgbClr val="212121"/>
                </a:solidFill>
                <a:effectLst/>
              </a:rPr>
              <a:t>expectativa inicial </a:t>
            </a:r>
            <a:r>
              <a:rPr lang="es-ES" sz="1200" b="0" i="0" dirty="0">
                <a:solidFill>
                  <a:srgbClr val="212121"/>
                </a:solidFill>
                <a:effectLst/>
              </a:rPr>
              <a:t>de resultados de los modelos. </a:t>
            </a:r>
          </a:p>
          <a:p>
            <a:r>
              <a:rPr lang="es-ES" sz="1200" b="0" i="0" dirty="0">
                <a:solidFill>
                  <a:srgbClr val="212121"/>
                </a:solidFill>
                <a:effectLst/>
              </a:rPr>
              <a:t>Importancia de contar con distintos estudios para comparar.</a:t>
            </a:r>
          </a:p>
        </p:txBody>
      </p:sp>
      <p:sp>
        <p:nvSpPr>
          <p:cNvPr id="9" name="CuadroTexto 8">
            <a:extLst>
              <a:ext uri="{FF2B5EF4-FFF2-40B4-BE49-F238E27FC236}">
                <a16:creationId xmlns:a16="http://schemas.microsoft.com/office/drawing/2014/main" id="{3326C36D-F69B-4FA5-82E3-B8987219D5C5}"/>
              </a:ext>
            </a:extLst>
          </p:cNvPr>
          <p:cNvSpPr txBox="1"/>
          <p:nvPr/>
        </p:nvSpPr>
        <p:spPr>
          <a:xfrm>
            <a:off x="1492079" y="3619457"/>
            <a:ext cx="4574522" cy="646331"/>
          </a:xfrm>
          <a:prstGeom prst="rect">
            <a:avLst/>
          </a:prstGeom>
          <a:noFill/>
        </p:spPr>
        <p:txBody>
          <a:bodyPr wrap="none" rtlCol="0">
            <a:spAutoFit/>
          </a:bodyPr>
          <a:lstStyle/>
          <a:p>
            <a:r>
              <a:rPr lang="es-ES" sz="1200" b="0" i="0" dirty="0">
                <a:solidFill>
                  <a:srgbClr val="212121"/>
                </a:solidFill>
                <a:effectLst/>
              </a:rPr>
              <a:t>El poder de la estandarización: Poder contar con datos y protocolos de</a:t>
            </a:r>
          </a:p>
          <a:p>
            <a:r>
              <a:rPr lang="es-ES" sz="1200" dirty="0">
                <a:solidFill>
                  <a:srgbClr val="212121"/>
                </a:solidFill>
              </a:rPr>
              <a:t>adquisición de datos puede traducirse en </a:t>
            </a:r>
            <a:r>
              <a:rPr lang="es-ES" sz="1200" b="1" dirty="0">
                <a:solidFill>
                  <a:srgbClr val="212121"/>
                </a:solidFill>
              </a:rPr>
              <a:t>mejores resultados </a:t>
            </a:r>
            <a:r>
              <a:rPr lang="es-ES" sz="1200" dirty="0">
                <a:solidFill>
                  <a:srgbClr val="212121"/>
                </a:solidFill>
              </a:rPr>
              <a:t>en los </a:t>
            </a:r>
          </a:p>
          <a:p>
            <a:r>
              <a:rPr lang="es-ES" sz="1200" dirty="0">
                <a:solidFill>
                  <a:srgbClr val="212121"/>
                </a:solidFill>
              </a:rPr>
              <a:t>m</a:t>
            </a:r>
            <a:r>
              <a:rPr lang="es-ES" sz="1200" b="0" i="0" dirty="0">
                <a:solidFill>
                  <a:srgbClr val="212121"/>
                </a:solidFill>
                <a:effectLst/>
              </a:rPr>
              <a:t>odelos de predicci</a:t>
            </a:r>
            <a:r>
              <a:rPr lang="es-ES" sz="1200" dirty="0">
                <a:solidFill>
                  <a:srgbClr val="212121"/>
                </a:solidFill>
              </a:rPr>
              <a:t>ón.</a:t>
            </a:r>
            <a:endParaRPr lang="es-ES" sz="1200" b="0" i="0" dirty="0">
              <a:solidFill>
                <a:srgbClr val="212121"/>
              </a:solidFill>
              <a:effectLst/>
            </a:endParaRPr>
          </a:p>
        </p:txBody>
      </p:sp>
      <p:sp>
        <p:nvSpPr>
          <p:cNvPr id="11" name="CuadroTexto 10">
            <a:extLst>
              <a:ext uri="{FF2B5EF4-FFF2-40B4-BE49-F238E27FC236}">
                <a16:creationId xmlns:a16="http://schemas.microsoft.com/office/drawing/2014/main" id="{A1789768-964E-FEB6-A25C-42ECCEBCC628}"/>
              </a:ext>
            </a:extLst>
          </p:cNvPr>
          <p:cNvSpPr txBox="1"/>
          <p:nvPr/>
        </p:nvSpPr>
        <p:spPr>
          <a:xfrm>
            <a:off x="1474476" y="4839178"/>
            <a:ext cx="4459491" cy="830997"/>
          </a:xfrm>
          <a:prstGeom prst="rect">
            <a:avLst/>
          </a:prstGeom>
          <a:noFill/>
        </p:spPr>
        <p:txBody>
          <a:bodyPr wrap="none" rtlCol="0">
            <a:spAutoFit/>
          </a:bodyPr>
          <a:lstStyle/>
          <a:p>
            <a:r>
              <a:rPr lang="es-ES" sz="1200" b="0" i="0" dirty="0">
                <a:solidFill>
                  <a:srgbClr val="212121"/>
                </a:solidFill>
                <a:effectLst/>
              </a:rPr>
              <a:t>Aprovechar bases sólidas pueden ahorrarte mucho trabajo:</a:t>
            </a:r>
          </a:p>
          <a:p>
            <a:r>
              <a:rPr lang="es-ES" sz="1200" b="0" i="0" dirty="0">
                <a:solidFill>
                  <a:srgbClr val="212121"/>
                </a:solidFill>
                <a:effectLst/>
              </a:rPr>
              <a:t>Partir de </a:t>
            </a:r>
            <a:r>
              <a:rPr lang="es-ES" sz="1200" b="1" i="0" dirty="0">
                <a:solidFill>
                  <a:srgbClr val="212121"/>
                </a:solidFill>
                <a:effectLst/>
              </a:rPr>
              <a:t>redes pre-entrenadas </a:t>
            </a:r>
            <a:r>
              <a:rPr lang="es-ES" sz="1200" b="0" i="0" dirty="0">
                <a:solidFill>
                  <a:srgbClr val="212121"/>
                </a:solidFill>
                <a:effectLst/>
              </a:rPr>
              <a:t>como VGG16 puede permitir obtener</a:t>
            </a:r>
          </a:p>
          <a:p>
            <a:r>
              <a:rPr lang="es-ES" sz="1200" dirty="0">
                <a:solidFill>
                  <a:srgbClr val="212121"/>
                </a:solidFill>
              </a:rPr>
              <a:t>unos mejores resultados con los modelos que se implementen, </a:t>
            </a:r>
          </a:p>
          <a:p>
            <a:r>
              <a:rPr lang="es-ES" sz="1200" dirty="0">
                <a:solidFill>
                  <a:srgbClr val="212121"/>
                </a:solidFill>
              </a:rPr>
              <a:t>s</a:t>
            </a:r>
            <a:r>
              <a:rPr lang="es-ES" sz="1200" b="0" i="0" dirty="0">
                <a:solidFill>
                  <a:srgbClr val="212121"/>
                </a:solidFill>
                <a:effectLst/>
              </a:rPr>
              <a:t>obre todo cuando se parte de una B</a:t>
            </a:r>
            <a:r>
              <a:rPr lang="es-ES" sz="1200" dirty="0">
                <a:solidFill>
                  <a:srgbClr val="212121"/>
                </a:solidFill>
              </a:rPr>
              <a:t>D modesta.</a:t>
            </a:r>
            <a:endParaRPr lang="es-ES" sz="1200" b="0" i="0" dirty="0">
              <a:solidFill>
                <a:srgbClr val="212121"/>
              </a:solidFill>
              <a:effectLst/>
            </a:endParaRPr>
          </a:p>
        </p:txBody>
      </p:sp>
      <p:sp>
        <p:nvSpPr>
          <p:cNvPr id="13" name="CuadroTexto 12">
            <a:extLst>
              <a:ext uri="{FF2B5EF4-FFF2-40B4-BE49-F238E27FC236}">
                <a16:creationId xmlns:a16="http://schemas.microsoft.com/office/drawing/2014/main" id="{2F7906B0-F2AA-DF43-A3D8-FE93040A21C2}"/>
              </a:ext>
            </a:extLst>
          </p:cNvPr>
          <p:cNvSpPr txBox="1"/>
          <p:nvPr/>
        </p:nvSpPr>
        <p:spPr>
          <a:xfrm>
            <a:off x="7294665" y="2271104"/>
            <a:ext cx="4596899" cy="646331"/>
          </a:xfrm>
          <a:prstGeom prst="rect">
            <a:avLst/>
          </a:prstGeom>
          <a:noFill/>
        </p:spPr>
        <p:txBody>
          <a:bodyPr wrap="none" rtlCol="0">
            <a:spAutoFit/>
          </a:bodyPr>
          <a:lstStyle/>
          <a:p>
            <a:r>
              <a:rPr lang="es-ES" sz="1200" b="1" i="0" dirty="0">
                <a:solidFill>
                  <a:srgbClr val="212121"/>
                </a:solidFill>
                <a:effectLst/>
              </a:rPr>
              <a:t>Desarrollar</a:t>
            </a:r>
            <a:r>
              <a:rPr lang="es-ES" sz="1200" b="0" i="0" dirty="0">
                <a:solidFill>
                  <a:srgbClr val="212121"/>
                </a:solidFill>
                <a:effectLst/>
              </a:rPr>
              <a:t> una idea </a:t>
            </a:r>
            <a:r>
              <a:rPr lang="es-ES" sz="1200" b="1" i="0" dirty="0">
                <a:solidFill>
                  <a:srgbClr val="212121"/>
                </a:solidFill>
                <a:effectLst/>
              </a:rPr>
              <a:t>desde cero</a:t>
            </a:r>
            <a:r>
              <a:rPr lang="es-ES" sz="1200" b="0" i="0" dirty="0">
                <a:solidFill>
                  <a:srgbClr val="212121"/>
                </a:solidFill>
                <a:effectLst/>
              </a:rPr>
              <a:t> (buscando dataset</a:t>
            </a:r>
            <a:r>
              <a:rPr lang="es-ES" sz="1200" dirty="0">
                <a:solidFill>
                  <a:srgbClr val="212121"/>
                </a:solidFill>
              </a:rPr>
              <a:t>s e implementando)</a:t>
            </a:r>
          </a:p>
          <a:p>
            <a:r>
              <a:rPr lang="es-ES" sz="1200" b="0" i="0" dirty="0">
                <a:solidFill>
                  <a:srgbClr val="212121"/>
                </a:solidFill>
                <a:effectLst/>
              </a:rPr>
              <a:t>para transformarla en realidad: </a:t>
            </a:r>
            <a:r>
              <a:rPr lang="es-ES" sz="1200" dirty="0">
                <a:solidFill>
                  <a:srgbClr val="212121"/>
                </a:solidFill>
              </a:rPr>
              <a:t>E</a:t>
            </a:r>
            <a:r>
              <a:rPr lang="es-ES" sz="1200" b="0" i="0" dirty="0">
                <a:solidFill>
                  <a:srgbClr val="212121"/>
                </a:solidFill>
                <a:effectLst/>
              </a:rPr>
              <a:t>s una habilidad adquirida y </a:t>
            </a:r>
            <a:r>
              <a:rPr lang="es-ES" sz="1200" dirty="0">
                <a:solidFill>
                  <a:srgbClr val="212121"/>
                </a:solidFill>
              </a:rPr>
              <a:t>ejercitada</a:t>
            </a:r>
          </a:p>
          <a:p>
            <a:r>
              <a:rPr lang="es-ES" sz="1200" dirty="0">
                <a:solidFill>
                  <a:srgbClr val="212121"/>
                </a:solidFill>
              </a:rPr>
              <a:t>en todo el proyecto </a:t>
            </a:r>
            <a:r>
              <a:rPr lang="es-ES" sz="1200" b="0" i="0" dirty="0">
                <a:solidFill>
                  <a:srgbClr val="212121"/>
                </a:solidFill>
                <a:effectLst/>
              </a:rPr>
              <a:t>que aporta </a:t>
            </a:r>
            <a:r>
              <a:rPr lang="es-ES" sz="1200" dirty="0">
                <a:solidFill>
                  <a:srgbClr val="212121"/>
                </a:solidFill>
              </a:rPr>
              <a:t>m</a:t>
            </a:r>
            <a:r>
              <a:rPr lang="es-ES" sz="1200" b="0" i="0" dirty="0">
                <a:solidFill>
                  <a:srgbClr val="212121"/>
                </a:solidFill>
                <a:effectLst/>
              </a:rPr>
              <a:t>ucho</a:t>
            </a:r>
            <a:r>
              <a:rPr lang="es-ES" sz="1200" dirty="0">
                <a:solidFill>
                  <a:srgbClr val="212121"/>
                </a:solidFill>
              </a:rPr>
              <a:t> </a:t>
            </a:r>
            <a:r>
              <a:rPr lang="es-ES" sz="1200" b="0" i="0" dirty="0">
                <a:solidFill>
                  <a:srgbClr val="212121"/>
                </a:solidFill>
                <a:effectLst/>
              </a:rPr>
              <a:t>valor como profesiona</a:t>
            </a:r>
            <a:r>
              <a:rPr lang="es-ES" sz="1200" dirty="0">
                <a:solidFill>
                  <a:srgbClr val="212121"/>
                </a:solidFill>
              </a:rPr>
              <a:t>l.</a:t>
            </a:r>
            <a:endParaRPr lang="es-ES" sz="1200" b="0" i="0" dirty="0">
              <a:solidFill>
                <a:srgbClr val="212121"/>
              </a:solidFill>
              <a:effectLst/>
            </a:endParaRPr>
          </a:p>
        </p:txBody>
      </p:sp>
      <p:sp>
        <p:nvSpPr>
          <p:cNvPr id="14" name="CuadroTexto 13">
            <a:extLst>
              <a:ext uri="{FF2B5EF4-FFF2-40B4-BE49-F238E27FC236}">
                <a16:creationId xmlns:a16="http://schemas.microsoft.com/office/drawing/2014/main" id="{B5EED3A9-CA01-6431-8E75-1F4931AD64FD}"/>
              </a:ext>
            </a:extLst>
          </p:cNvPr>
          <p:cNvSpPr txBox="1"/>
          <p:nvPr/>
        </p:nvSpPr>
        <p:spPr>
          <a:xfrm>
            <a:off x="7304533" y="3619457"/>
            <a:ext cx="4584717" cy="646331"/>
          </a:xfrm>
          <a:prstGeom prst="rect">
            <a:avLst/>
          </a:prstGeom>
          <a:noFill/>
        </p:spPr>
        <p:txBody>
          <a:bodyPr wrap="none" rtlCol="0">
            <a:spAutoFit/>
          </a:bodyPr>
          <a:lstStyle/>
          <a:p>
            <a:r>
              <a:rPr lang="es-ES" sz="1200" b="0" i="0" dirty="0">
                <a:solidFill>
                  <a:srgbClr val="212121"/>
                </a:solidFill>
                <a:effectLst/>
              </a:rPr>
              <a:t>Repasar conocimientos adquiridos de todo el bootcamp</a:t>
            </a:r>
            <a:r>
              <a:rPr lang="es-ES" sz="1200" dirty="0">
                <a:solidFill>
                  <a:srgbClr val="212121"/>
                </a:solidFill>
              </a:rPr>
              <a:t>: Gracias </a:t>
            </a:r>
            <a:r>
              <a:rPr lang="es-ES" sz="1200" b="0" i="0" dirty="0">
                <a:solidFill>
                  <a:srgbClr val="212121"/>
                </a:solidFill>
                <a:effectLst/>
              </a:rPr>
              <a:t>a que</a:t>
            </a:r>
          </a:p>
          <a:p>
            <a:r>
              <a:rPr lang="es-ES" sz="1200" b="0" i="0" dirty="0">
                <a:solidFill>
                  <a:srgbClr val="212121"/>
                </a:solidFill>
                <a:effectLst/>
              </a:rPr>
              <a:t>se han utilizado conceptos de distintos </a:t>
            </a:r>
            <a:r>
              <a:rPr lang="es-ES" sz="1200" b="1" i="0" dirty="0">
                <a:solidFill>
                  <a:srgbClr val="212121"/>
                </a:solidFill>
                <a:effectLst/>
              </a:rPr>
              <a:t>módulos del curso</a:t>
            </a:r>
            <a:r>
              <a:rPr lang="es-ES" sz="1200" b="0" i="0" dirty="0">
                <a:solidFill>
                  <a:srgbClr val="212121"/>
                </a:solidFill>
                <a:effectLst/>
              </a:rPr>
              <a:t>, tales como:</a:t>
            </a:r>
          </a:p>
          <a:p>
            <a:r>
              <a:rPr lang="es-ES" sz="1200" b="0" i="0" dirty="0">
                <a:solidFill>
                  <a:srgbClr val="212121"/>
                </a:solidFill>
                <a:effectLst/>
              </a:rPr>
              <a:t>Big Data Architecture, ML, DL, despliegue de algoritmo, entre otros.</a:t>
            </a:r>
          </a:p>
        </p:txBody>
      </p:sp>
      <p:sp>
        <p:nvSpPr>
          <p:cNvPr id="15" name="CuadroTexto 14">
            <a:extLst>
              <a:ext uri="{FF2B5EF4-FFF2-40B4-BE49-F238E27FC236}">
                <a16:creationId xmlns:a16="http://schemas.microsoft.com/office/drawing/2014/main" id="{8B2B879C-406C-5BDA-8EEC-974915A0276E}"/>
              </a:ext>
            </a:extLst>
          </p:cNvPr>
          <p:cNvSpPr txBox="1"/>
          <p:nvPr/>
        </p:nvSpPr>
        <p:spPr>
          <a:xfrm>
            <a:off x="7286930" y="4839178"/>
            <a:ext cx="4502643" cy="1015663"/>
          </a:xfrm>
          <a:prstGeom prst="rect">
            <a:avLst/>
          </a:prstGeom>
          <a:noFill/>
        </p:spPr>
        <p:txBody>
          <a:bodyPr wrap="none" rtlCol="0">
            <a:spAutoFit/>
          </a:bodyPr>
          <a:lstStyle/>
          <a:p>
            <a:r>
              <a:rPr lang="es-ES" sz="1200" b="0" i="0" dirty="0">
                <a:solidFill>
                  <a:srgbClr val="212121"/>
                </a:solidFill>
                <a:effectLst/>
              </a:rPr>
              <a:t>Enfrentarte a problemas nuevos: A la hora de plantear la solución del</a:t>
            </a:r>
          </a:p>
          <a:p>
            <a:r>
              <a:rPr lang="es-ES" sz="1200" dirty="0">
                <a:solidFill>
                  <a:srgbClr val="212121"/>
                </a:solidFill>
              </a:rPr>
              <a:t>trabajo, aparecen escenarios nuevos a los que no has tenido que</a:t>
            </a:r>
          </a:p>
          <a:p>
            <a:r>
              <a:rPr lang="es-ES" sz="1200" dirty="0">
                <a:solidFill>
                  <a:srgbClr val="212121"/>
                </a:solidFill>
              </a:rPr>
              <a:t>enfrentarte a lo largo del curso, o que has contado con mucho apoyo</a:t>
            </a:r>
          </a:p>
          <a:p>
            <a:r>
              <a:rPr lang="es-ES" sz="1200" dirty="0">
                <a:solidFill>
                  <a:srgbClr val="212121"/>
                </a:solidFill>
              </a:rPr>
              <a:t>de los profesores. En este caso, has tenido que investigar y descubrir </a:t>
            </a:r>
          </a:p>
          <a:p>
            <a:r>
              <a:rPr lang="es-ES" sz="1200" dirty="0">
                <a:solidFill>
                  <a:srgbClr val="212121"/>
                </a:solidFill>
              </a:rPr>
              <a:t>s</a:t>
            </a:r>
            <a:r>
              <a:rPr lang="es-ES" sz="1200" b="0" i="0" dirty="0">
                <a:solidFill>
                  <a:srgbClr val="212121"/>
                </a:solidFill>
                <a:effectLst/>
              </a:rPr>
              <a:t>oluciones por cuenta propia, aumentand</a:t>
            </a:r>
            <a:r>
              <a:rPr lang="es-ES" sz="1200" dirty="0">
                <a:solidFill>
                  <a:srgbClr val="212121"/>
                </a:solidFill>
              </a:rPr>
              <a:t>o la </a:t>
            </a:r>
            <a:r>
              <a:rPr lang="es-ES" sz="1200" b="1" dirty="0">
                <a:solidFill>
                  <a:srgbClr val="212121"/>
                </a:solidFill>
              </a:rPr>
              <a:t>curva de aprendizaje</a:t>
            </a:r>
            <a:r>
              <a:rPr lang="es-ES" sz="1200" dirty="0">
                <a:solidFill>
                  <a:srgbClr val="212121"/>
                </a:solidFill>
              </a:rPr>
              <a:t>.</a:t>
            </a:r>
            <a:endParaRPr lang="es-ES" sz="1200" b="0" i="0" dirty="0">
              <a:solidFill>
                <a:srgbClr val="212121"/>
              </a:solidFill>
              <a:effectLst/>
            </a:endParaRPr>
          </a:p>
        </p:txBody>
      </p:sp>
    </p:spTree>
    <p:extLst>
      <p:ext uri="{BB962C8B-B14F-4D97-AF65-F5344CB8AC3E}">
        <p14:creationId xmlns:p14="http://schemas.microsoft.com/office/powerpoint/2010/main" val="38769249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F4A0E3CB-08A5-50D9-D94C-BD146B02E592}"/>
              </a:ext>
            </a:extLst>
          </p:cNvPr>
          <p:cNvSpPr txBox="1"/>
          <p:nvPr/>
        </p:nvSpPr>
        <p:spPr>
          <a:xfrm>
            <a:off x="517585" y="267419"/>
            <a:ext cx="11184789" cy="800219"/>
          </a:xfrm>
          <a:prstGeom prst="rect">
            <a:avLst/>
          </a:prstGeom>
          <a:noFill/>
        </p:spPr>
        <p:txBody>
          <a:bodyPr wrap="square" lIns="91440" tIns="45720" rIns="91440" bIns="45720" rtlCol="0" anchor="t">
            <a:spAutoFit/>
          </a:bodyPr>
          <a:lstStyle/>
          <a:p>
            <a:r>
              <a:rPr lang="es-ES" sz="2800" b="1" dirty="0">
                <a:solidFill>
                  <a:schemeClr val="tx1">
                    <a:lumMod val="75000"/>
                    <a:lumOff val="25000"/>
                  </a:schemeClr>
                </a:solidFill>
                <a:cs typeface="Calibri"/>
              </a:rPr>
              <a:t>Conclusiones y trabajos futuros</a:t>
            </a:r>
          </a:p>
          <a:p>
            <a:r>
              <a:rPr lang="es-ES" b="1" dirty="0">
                <a:solidFill>
                  <a:schemeClr val="bg1">
                    <a:lumMod val="50000"/>
                  </a:schemeClr>
                </a:solidFill>
                <a:cs typeface="Calibri"/>
              </a:rPr>
              <a:t>Trabajos futuros.</a:t>
            </a:r>
          </a:p>
        </p:txBody>
      </p:sp>
      <p:grpSp>
        <p:nvGrpSpPr>
          <p:cNvPr id="6" name="Group 28">
            <a:extLst>
              <a:ext uri="{FF2B5EF4-FFF2-40B4-BE49-F238E27FC236}">
                <a16:creationId xmlns:a16="http://schemas.microsoft.com/office/drawing/2014/main" id="{DD1A11B9-5AD5-2EAA-B213-AC1B8C84D72D}"/>
              </a:ext>
            </a:extLst>
          </p:cNvPr>
          <p:cNvGrpSpPr/>
          <p:nvPr/>
        </p:nvGrpSpPr>
        <p:grpSpPr>
          <a:xfrm>
            <a:off x="2066549" y="1583298"/>
            <a:ext cx="7401366" cy="2707268"/>
            <a:chOff x="2610834" y="1398879"/>
            <a:chExt cx="6599783" cy="2239407"/>
          </a:xfrm>
        </p:grpSpPr>
        <p:sp>
          <p:nvSpPr>
            <p:cNvPr id="7" name="Cerrar llave 6">
              <a:extLst>
                <a:ext uri="{FF2B5EF4-FFF2-40B4-BE49-F238E27FC236}">
                  <a16:creationId xmlns:a16="http://schemas.microsoft.com/office/drawing/2014/main" id="{B6400976-646C-EF39-41C3-69865D6ACCA0}"/>
                </a:ext>
              </a:extLst>
            </p:cNvPr>
            <p:cNvSpPr/>
            <p:nvPr/>
          </p:nvSpPr>
          <p:spPr>
            <a:xfrm rot="16200000">
              <a:off x="5736481" y="-239206"/>
              <a:ext cx="349624" cy="4805082"/>
            </a:xfrm>
            <a:prstGeom prst="rightBrac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8" name="TextBox 5">
              <a:extLst>
                <a:ext uri="{FF2B5EF4-FFF2-40B4-BE49-F238E27FC236}">
                  <a16:creationId xmlns:a16="http://schemas.microsoft.com/office/drawing/2014/main" id="{3DA032CB-4B69-AF8C-1C7D-3387653B8E18}"/>
                </a:ext>
              </a:extLst>
            </p:cNvPr>
            <p:cNvSpPr txBox="1"/>
            <p:nvPr/>
          </p:nvSpPr>
          <p:spPr>
            <a:xfrm>
              <a:off x="2610834" y="1398879"/>
              <a:ext cx="1800173" cy="568544"/>
            </a:xfrm>
            <a:prstGeom prst="rect">
              <a:avLst/>
            </a:prstGeom>
            <a:noFill/>
            <a:ln>
              <a:solidFill>
                <a:srgbClr val="364D73"/>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s" sz="1200" dirty="0">
                  <a:ea typeface="+mn-lt"/>
                  <a:cs typeface="+mn-lt"/>
                </a:rPr>
                <a:t>1. Configurar en el aplicativo de FastAPI la predicción utilizando imágenes. </a:t>
              </a:r>
              <a:endParaRPr lang="es" sz="1200" dirty="0">
                <a:cs typeface="Calibri"/>
              </a:endParaRPr>
            </a:p>
          </p:txBody>
        </p:sp>
        <p:sp>
          <p:nvSpPr>
            <p:cNvPr id="9" name="TextBox 16">
              <a:extLst>
                <a:ext uri="{FF2B5EF4-FFF2-40B4-BE49-F238E27FC236}">
                  <a16:creationId xmlns:a16="http://schemas.microsoft.com/office/drawing/2014/main" id="{D7C46227-65F9-BE03-AC59-090AF9B9FA50}"/>
                </a:ext>
              </a:extLst>
            </p:cNvPr>
            <p:cNvSpPr txBox="1"/>
            <p:nvPr/>
          </p:nvSpPr>
          <p:spPr>
            <a:xfrm>
              <a:off x="4919233" y="1398879"/>
              <a:ext cx="1973086" cy="534634"/>
            </a:xfrm>
            <a:prstGeom prst="rect">
              <a:avLst/>
            </a:prstGeom>
            <a:noFill/>
            <a:ln>
              <a:solidFill>
                <a:srgbClr val="364D73"/>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s-ES" sz="1200" dirty="0">
                  <a:ea typeface="+mn-lt"/>
                  <a:cs typeface="+mn-lt"/>
                </a:rPr>
                <a:t>2. Plantear MPV en cloud (GC) haciendo el despliegue de la arquitectura presentada.</a:t>
              </a:r>
              <a:endParaRPr lang="es" sz="1200" dirty="0">
                <a:cs typeface="Calibri"/>
              </a:endParaRPr>
            </a:p>
          </p:txBody>
        </p:sp>
        <p:sp>
          <p:nvSpPr>
            <p:cNvPr id="11" name="TextBox 18">
              <a:extLst>
                <a:ext uri="{FF2B5EF4-FFF2-40B4-BE49-F238E27FC236}">
                  <a16:creationId xmlns:a16="http://schemas.microsoft.com/office/drawing/2014/main" id="{2CE3E6C7-DD6B-CE13-C35A-885A7C2C04A6}"/>
                </a:ext>
              </a:extLst>
            </p:cNvPr>
            <p:cNvSpPr txBox="1"/>
            <p:nvPr/>
          </p:nvSpPr>
          <p:spPr>
            <a:xfrm>
              <a:off x="2610834" y="3103652"/>
              <a:ext cx="1800173" cy="534634"/>
            </a:xfrm>
            <a:prstGeom prst="rect">
              <a:avLst/>
            </a:prstGeom>
            <a:noFill/>
            <a:ln>
              <a:solidFill>
                <a:srgbClr val="364D73"/>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s" sz="1200" dirty="0">
                  <a:ea typeface="+mn-lt"/>
                  <a:cs typeface="+mn-lt"/>
                </a:rPr>
                <a:t>4. Ampliación de bases de datos y aplicativos para otros tipos de cáncer.</a:t>
              </a:r>
              <a:endParaRPr lang="en-US" dirty="0"/>
            </a:p>
          </p:txBody>
        </p:sp>
        <p:sp>
          <p:nvSpPr>
            <p:cNvPr id="12" name="TextBox 19">
              <a:extLst>
                <a:ext uri="{FF2B5EF4-FFF2-40B4-BE49-F238E27FC236}">
                  <a16:creationId xmlns:a16="http://schemas.microsoft.com/office/drawing/2014/main" id="{9D29F42F-EA55-5C8E-FE84-3301F64BA1FB}"/>
                </a:ext>
              </a:extLst>
            </p:cNvPr>
            <p:cNvSpPr txBox="1"/>
            <p:nvPr/>
          </p:nvSpPr>
          <p:spPr>
            <a:xfrm>
              <a:off x="4876617" y="3103651"/>
              <a:ext cx="2068217" cy="534634"/>
            </a:xfrm>
            <a:prstGeom prst="rect">
              <a:avLst/>
            </a:prstGeom>
            <a:noFill/>
            <a:ln>
              <a:solidFill>
                <a:srgbClr val="364D73"/>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s" sz="1200" dirty="0">
                  <a:ea typeface="+mn-lt"/>
                  <a:cs typeface="+mn-lt"/>
                </a:rPr>
                <a:t>5. Generar sistema de recomendaciones de tratamientos en función de paciente</a:t>
              </a:r>
              <a:endParaRPr lang="en-US" dirty="0"/>
            </a:p>
          </p:txBody>
        </p:sp>
        <p:sp>
          <p:nvSpPr>
            <p:cNvPr id="13" name="TextBox 26">
              <a:extLst>
                <a:ext uri="{FF2B5EF4-FFF2-40B4-BE49-F238E27FC236}">
                  <a16:creationId xmlns:a16="http://schemas.microsoft.com/office/drawing/2014/main" id="{932BEA6E-623D-2DAF-1310-18F6A8319116}"/>
                </a:ext>
              </a:extLst>
            </p:cNvPr>
            <p:cNvSpPr txBox="1"/>
            <p:nvPr/>
          </p:nvSpPr>
          <p:spPr>
            <a:xfrm>
              <a:off x="7410444" y="3103652"/>
              <a:ext cx="1800173" cy="534634"/>
            </a:xfrm>
            <a:prstGeom prst="rect">
              <a:avLst/>
            </a:prstGeom>
            <a:noFill/>
            <a:ln>
              <a:solidFill>
                <a:srgbClr val="364D73"/>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s" sz="1200" dirty="0">
                  <a:ea typeface="+mn-lt"/>
                  <a:cs typeface="+mn-lt"/>
                </a:rPr>
                <a:t>6. Introducir ‘feature’ de detección futura avanzada (2 años antes de desarrollarla) </a:t>
              </a:r>
              <a:endParaRPr lang="en-US" dirty="0"/>
            </a:p>
          </p:txBody>
        </p:sp>
        <p:sp>
          <p:nvSpPr>
            <p:cNvPr id="14" name="TextBox 27">
              <a:extLst>
                <a:ext uri="{FF2B5EF4-FFF2-40B4-BE49-F238E27FC236}">
                  <a16:creationId xmlns:a16="http://schemas.microsoft.com/office/drawing/2014/main" id="{8B7E6E06-CEC4-2EE7-3A67-B0AF9CF9224A}"/>
                </a:ext>
              </a:extLst>
            </p:cNvPr>
            <p:cNvSpPr txBox="1"/>
            <p:nvPr/>
          </p:nvSpPr>
          <p:spPr>
            <a:xfrm>
              <a:off x="5005690" y="2353296"/>
              <a:ext cx="1800173" cy="534634"/>
            </a:xfrm>
            <a:prstGeom prst="rect">
              <a:avLst/>
            </a:prstGeom>
            <a:noFill/>
            <a:ln>
              <a:solidFill>
                <a:srgbClr val="364D73"/>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s" sz="1200" dirty="0">
                  <a:ea typeface="+mn-lt"/>
                  <a:cs typeface="+mn-lt"/>
                </a:rPr>
                <a:t>3. Puesta a punto y despliegue web de versión 1 de OncoLab AI.</a:t>
              </a:r>
              <a:endParaRPr lang="en-US" dirty="0">
                <a:cs typeface="Calibri"/>
              </a:endParaRPr>
            </a:p>
          </p:txBody>
        </p:sp>
      </p:grpSp>
      <p:pic>
        <p:nvPicPr>
          <p:cNvPr id="15" name="Imagen 14">
            <a:extLst>
              <a:ext uri="{FF2B5EF4-FFF2-40B4-BE49-F238E27FC236}">
                <a16:creationId xmlns:a16="http://schemas.microsoft.com/office/drawing/2014/main" id="{B90483EC-2C18-6328-3671-69C8FC3B502E}"/>
              </a:ext>
            </a:extLst>
          </p:cNvPr>
          <p:cNvPicPr>
            <a:picLocks noChangeAspect="1"/>
          </p:cNvPicPr>
          <p:nvPr/>
        </p:nvPicPr>
        <p:blipFill>
          <a:blip r:embed="rId2">
            <a:extLst>
              <a:ext uri="{28A0092B-C50C-407E-A947-70E740481C1C}">
                <a14:useLocalDpi xmlns:a14="http://schemas.microsoft.com/office/drawing/2010/main" val="0"/>
              </a:ext>
            </a:extLst>
          </a:blip>
          <a:srcRect r="70581"/>
          <a:stretch/>
        </p:blipFill>
        <p:spPr>
          <a:xfrm>
            <a:off x="11622829" y="6250954"/>
            <a:ext cx="522516" cy="560391"/>
          </a:xfrm>
          <a:prstGeom prst="rect">
            <a:avLst/>
          </a:prstGeom>
        </p:spPr>
      </p:pic>
      <p:sp>
        <p:nvSpPr>
          <p:cNvPr id="16" name="CuadroTexto 15">
            <a:extLst>
              <a:ext uri="{FF2B5EF4-FFF2-40B4-BE49-F238E27FC236}">
                <a16:creationId xmlns:a16="http://schemas.microsoft.com/office/drawing/2014/main" id="{70F53111-D945-305A-5E50-803E625FD90A}"/>
              </a:ext>
            </a:extLst>
          </p:cNvPr>
          <p:cNvSpPr txBox="1"/>
          <p:nvPr/>
        </p:nvSpPr>
        <p:spPr>
          <a:xfrm>
            <a:off x="573741" y="4531610"/>
            <a:ext cx="10814695" cy="17645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Bef>
                <a:spcPts val="600"/>
              </a:spcBef>
            </a:pPr>
            <a:r>
              <a:rPr lang="es-ES" b="1" dirty="0">
                <a:solidFill>
                  <a:schemeClr val="tx1">
                    <a:lumMod val="75000"/>
                    <a:lumOff val="25000"/>
                  </a:schemeClr>
                </a:solidFill>
                <a:cs typeface="Calibri"/>
              </a:rPr>
              <a:t>Comentarios: </a:t>
            </a:r>
            <a:endParaRPr lang="es-ES" dirty="0">
              <a:solidFill>
                <a:schemeClr val="tx1">
                  <a:lumMod val="75000"/>
                  <a:lumOff val="25000"/>
                </a:schemeClr>
              </a:solidFill>
              <a:cs typeface="Calibri"/>
            </a:endParaRPr>
          </a:p>
          <a:p>
            <a:pPr marL="285750" indent="-285750" algn="just">
              <a:spcBef>
                <a:spcPts val="400"/>
              </a:spcBef>
              <a:buFont typeface="Wingdings"/>
              <a:buChar char="v"/>
            </a:pPr>
            <a:r>
              <a:rPr lang="es-ES" sz="1200" dirty="0">
                <a:solidFill>
                  <a:srgbClr val="000000"/>
                </a:solidFill>
                <a:cs typeface="Calibri"/>
              </a:rPr>
              <a:t>Terminar de implementar el concepto básico a través de FastAPI para, posteriormente, hacer la migración a la nube de Google Cloud y desarrollar la plataforma web en un estado de MVP para captar los primeros clientes. Con ese trabajo hacer el lanzamiento de la versión beta de solución completa de OncoLab AI.</a:t>
            </a:r>
          </a:p>
          <a:p>
            <a:pPr marL="285750" indent="-285750" algn="just">
              <a:spcBef>
                <a:spcPts val="400"/>
              </a:spcBef>
              <a:buFont typeface="Wingdings"/>
              <a:buChar char="v"/>
            </a:pPr>
            <a:r>
              <a:rPr lang="es-ES" sz="1200" dirty="0">
                <a:solidFill>
                  <a:srgbClr val="000000"/>
                </a:solidFill>
                <a:cs typeface="Calibri"/>
              </a:rPr>
              <a:t>Una vez ya en producción, OncoLabAI, cuenta con un plan de expansión y servicios alternativos de gran valor para el cliente como es la integración de diagnóstico para diferentes tipos de enfermedad oncológica, abarcando el especto completo y dando prioridad a aquellas patologías más críticas en términos de gravedad en tratamiento; disponer de sistemas de recomendaciones de tratamiento, sabiendo datos de situación de vida del paciente que permitan, por similaridad con pacientes cuyo historial ha sido exitoso, generar un estudio más preciso; y, finalmente, desarrollar un sistema de prevención inteligente que sea capaz de ver en imágenes la ‘posibilidad’ que la persona desarrolle una enfermedad oncológica en el área estudiada.</a:t>
            </a:r>
          </a:p>
        </p:txBody>
      </p:sp>
    </p:spTree>
    <p:extLst>
      <p:ext uri="{BB962C8B-B14F-4D97-AF65-F5344CB8AC3E}">
        <p14:creationId xmlns:p14="http://schemas.microsoft.com/office/powerpoint/2010/main" val="38581852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EE76DA04-8575-132C-290F-3690092DE7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548" y="271010"/>
            <a:ext cx="2850127" cy="899238"/>
          </a:xfrm>
          <a:prstGeom prst="rect">
            <a:avLst/>
          </a:prstGeom>
        </p:spPr>
      </p:pic>
      <p:sp>
        <p:nvSpPr>
          <p:cNvPr id="3" name="Triángulo rectángulo 2">
            <a:extLst>
              <a:ext uri="{FF2B5EF4-FFF2-40B4-BE49-F238E27FC236}">
                <a16:creationId xmlns:a16="http://schemas.microsoft.com/office/drawing/2014/main" id="{E8EBA094-4A5D-DC74-8CFE-241BCACFF25E}"/>
              </a:ext>
            </a:extLst>
          </p:cNvPr>
          <p:cNvSpPr/>
          <p:nvPr/>
        </p:nvSpPr>
        <p:spPr>
          <a:xfrm>
            <a:off x="-1" y="5357004"/>
            <a:ext cx="4140679" cy="1500996"/>
          </a:xfrm>
          <a:prstGeom prst="rtTriangle">
            <a:avLst/>
          </a:prstGeom>
          <a:solidFill>
            <a:schemeClr val="tx1"/>
          </a:solidFill>
          <a:ln>
            <a:solidFill>
              <a:srgbClr val="364D7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 name="Triángulo rectángulo 3">
            <a:extLst>
              <a:ext uri="{FF2B5EF4-FFF2-40B4-BE49-F238E27FC236}">
                <a16:creationId xmlns:a16="http://schemas.microsoft.com/office/drawing/2014/main" id="{B95889EF-B9A7-A0D8-86A7-F1111F0A4F6D}"/>
              </a:ext>
            </a:extLst>
          </p:cNvPr>
          <p:cNvSpPr/>
          <p:nvPr/>
        </p:nvSpPr>
        <p:spPr>
          <a:xfrm rot="10800000">
            <a:off x="10506974" y="-1"/>
            <a:ext cx="1685026" cy="1673526"/>
          </a:xfrm>
          <a:prstGeom prst="r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pic>
        <p:nvPicPr>
          <p:cNvPr id="1026" name="Picture 2" descr="Opiniones sobre KeepCoding | Lee las opiniones sobre el servicio de  keepcoding.io">
            <a:extLst>
              <a:ext uri="{FF2B5EF4-FFF2-40B4-BE49-F238E27FC236}">
                <a16:creationId xmlns:a16="http://schemas.microsoft.com/office/drawing/2014/main" id="{21E4D332-FD2F-F5BF-9120-8077EC72E12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994" t="32517" r="8017" b="34966"/>
          <a:stretch/>
        </p:blipFill>
        <p:spPr bwMode="auto">
          <a:xfrm>
            <a:off x="8173615" y="271010"/>
            <a:ext cx="3371753" cy="774019"/>
          </a:xfrm>
          <a:prstGeom prst="rect">
            <a:avLst/>
          </a:prstGeom>
          <a:noFill/>
          <a:extLst>
            <a:ext uri="{909E8E84-426E-40DD-AFC4-6F175D3DCCD1}">
              <a14:hiddenFill xmlns:a14="http://schemas.microsoft.com/office/drawing/2010/main">
                <a:solidFill>
                  <a:srgbClr val="FFFFFF"/>
                </a:solidFill>
              </a14:hiddenFill>
            </a:ext>
          </a:extLst>
        </p:spPr>
      </p:pic>
      <p:sp>
        <p:nvSpPr>
          <p:cNvPr id="6" name="Google Shape;65;p13">
            <a:extLst>
              <a:ext uri="{FF2B5EF4-FFF2-40B4-BE49-F238E27FC236}">
                <a16:creationId xmlns:a16="http://schemas.microsoft.com/office/drawing/2014/main" id="{A98151D5-8404-1419-E46B-D20CC63DC0D8}"/>
              </a:ext>
            </a:extLst>
          </p:cNvPr>
          <p:cNvSpPr txBox="1"/>
          <p:nvPr/>
        </p:nvSpPr>
        <p:spPr>
          <a:xfrm>
            <a:off x="715936" y="2382300"/>
            <a:ext cx="9426440" cy="1938962"/>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s" sz="2800" dirty="0">
              <a:solidFill>
                <a:schemeClr val="tx1">
                  <a:lumMod val="75000"/>
                  <a:lumOff val="25000"/>
                </a:schemeClr>
              </a:solidFill>
              <a:latin typeface="Roboto"/>
              <a:ea typeface="Roboto"/>
              <a:cs typeface="Roboto"/>
              <a:sym typeface="Roboto"/>
            </a:endParaRPr>
          </a:p>
          <a:p>
            <a:r>
              <a:rPr lang="es" sz="2800" dirty="0">
                <a:solidFill>
                  <a:schemeClr val="tx1">
                    <a:lumMod val="75000"/>
                    <a:lumOff val="25000"/>
                  </a:schemeClr>
                </a:solidFill>
                <a:latin typeface="Roboto"/>
                <a:ea typeface="Roboto"/>
                <a:cs typeface="Roboto"/>
                <a:sym typeface="Roboto"/>
              </a:rPr>
              <a:t>Gracias.</a:t>
            </a:r>
            <a:endParaRPr sz="2800" dirty="0">
              <a:solidFill>
                <a:schemeClr val="tx1">
                  <a:lumMod val="75000"/>
                  <a:lumOff val="25000"/>
                </a:schemeClr>
              </a:solidFill>
            </a:endParaRPr>
          </a:p>
          <a:p>
            <a:pPr marL="0" lvl="0" indent="0" algn="l" rtl="0">
              <a:spcBef>
                <a:spcPts val="0"/>
              </a:spcBef>
              <a:spcAft>
                <a:spcPts val="0"/>
              </a:spcAft>
              <a:buNone/>
            </a:pPr>
            <a:endParaRPr lang="es" dirty="0">
              <a:solidFill>
                <a:srgbClr val="364D73"/>
              </a:solidFill>
              <a:uFill>
                <a:noFill/>
              </a:uFill>
              <a:latin typeface="Roboto"/>
              <a:ea typeface="Roboto"/>
              <a:cs typeface="Roboto"/>
              <a:sym typeface="Roboto"/>
              <a:hlinkClick r:id="rId4">
                <a:extLst>
                  <a:ext uri="{A12FA001-AC4F-418D-AE19-62706E023703}">
                    <ahyp:hlinkClr xmlns:ahyp="http://schemas.microsoft.com/office/drawing/2018/hyperlinkcolor" val="tx"/>
                  </a:ext>
                </a:extLst>
              </a:hlinkClick>
            </a:endParaRPr>
          </a:p>
          <a:p>
            <a:pPr algn="r"/>
            <a:endParaRPr lang="es" sz="1600" dirty="0">
              <a:solidFill>
                <a:schemeClr val="bg2">
                  <a:lumMod val="50000"/>
                </a:schemeClr>
              </a:solidFill>
              <a:uFill>
                <a:noFill/>
              </a:uFill>
              <a:latin typeface="Roboto"/>
              <a:ea typeface="Roboto"/>
              <a:cs typeface="Roboto"/>
            </a:endParaRPr>
          </a:p>
          <a:p>
            <a:pPr algn="r"/>
            <a:endParaRPr lang="es" dirty="0">
              <a:solidFill>
                <a:srgbClr val="364D73"/>
              </a:solidFill>
              <a:uFill>
                <a:noFill/>
              </a:uFill>
              <a:latin typeface="Roboto"/>
              <a:ea typeface="Roboto"/>
              <a:cs typeface="Roboto"/>
            </a:endParaRPr>
          </a:p>
          <a:p>
            <a:pPr algn="r"/>
            <a:r>
              <a:rPr lang="es" dirty="0">
                <a:solidFill>
                  <a:schemeClr val="bg2">
                    <a:lumMod val="50000"/>
                  </a:schemeClr>
                </a:solidFill>
                <a:uFill>
                  <a:noFill/>
                </a:uFill>
                <a:latin typeface="Roboto"/>
                <a:ea typeface="Roboto"/>
                <a:cs typeface="Roboto"/>
                <a:sym typeface="Roboto"/>
              </a:rPr>
              <a:t>Roberto </a:t>
            </a:r>
            <a:r>
              <a:rPr lang="es-ES" dirty="0">
                <a:solidFill>
                  <a:schemeClr val="bg2">
                    <a:lumMod val="50000"/>
                  </a:schemeClr>
                </a:solidFill>
                <a:uFill>
                  <a:noFill/>
                </a:uFill>
                <a:latin typeface="Roboto"/>
                <a:ea typeface="Roboto"/>
                <a:cs typeface="Roboto"/>
                <a:sym typeface="Roboto"/>
              </a:rPr>
              <a:t>Alagia. </a:t>
            </a:r>
            <a:r>
              <a:rPr lang="es-ES" i="1" dirty="0">
                <a:solidFill>
                  <a:schemeClr val="bg2">
                    <a:lumMod val="50000"/>
                  </a:schemeClr>
                </a:solidFill>
                <a:uFill>
                  <a:noFill/>
                </a:uFill>
                <a:latin typeface="Roboto"/>
                <a:ea typeface="Roboto"/>
                <a:cs typeface="Roboto"/>
                <a:sym typeface="Roboto"/>
              </a:rPr>
              <a:t>Founder</a:t>
            </a:r>
          </a:p>
        </p:txBody>
      </p:sp>
    </p:spTree>
    <p:extLst>
      <p:ext uri="{BB962C8B-B14F-4D97-AF65-F5344CB8AC3E}">
        <p14:creationId xmlns:p14="http://schemas.microsoft.com/office/powerpoint/2010/main" val="7187128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uadroTexto 7">
            <a:extLst>
              <a:ext uri="{FF2B5EF4-FFF2-40B4-BE49-F238E27FC236}">
                <a16:creationId xmlns:a16="http://schemas.microsoft.com/office/drawing/2014/main" id="{23846E66-DCD4-CD31-2761-F5C846174BED}"/>
              </a:ext>
            </a:extLst>
          </p:cNvPr>
          <p:cNvSpPr txBox="1"/>
          <p:nvPr/>
        </p:nvSpPr>
        <p:spPr>
          <a:xfrm>
            <a:off x="517585" y="1211818"/>
            <a:ext cx="5253487" cy="369332"/>
          </a:xfrm>
          <a:prstGeom prst="rect">
            <a:avLst/>
          </a:prstGeom>
          <a:noFill/>
        </p:spPr>
        <p:txBody>
          <a:bodyPr wrap="square" rtlCol="0">
            <a:spAutoFit/>
          </a:bodyPr>
          <a:lstStyle/>
          <a:p>
            <a:r>
              <a:rPr lang="es-ES" dirty="0"/>
              <a:t>¿Qué es el cáncer?</a:t>
            </a:r>
          </a:p>
        </p:txBody>
      </p:sp>
      <p:sp>
        <p:nvSpPr>
          <p:cNvPr id="2" name="CuadroTexto 1">
            <a:extLst>
              <a:ext uri="{FF2B5EF4-FFF2-40B4-BE49-F238E27FC236}">
                <a16:creationId xmlns:a16="http://schemas.microsoft.com/office/drawing/2014/main" id="{F4A0E3CB-08A5-50D9-D94C-BD146B02E592}"/>
              </a:ext>
            </a:extLst>
          </p:cNvPr>
          <p:cNvSpPr txBox="1"/>
          <p:nvPr/>
        </p:nvSpPr>
        <p:spPr>
          <a:xfrm>
            <a:off x="517585" y="267419"/>
            <a:ext cx="10921390" cy="800219"/>
          </a:xfrm>
          <a:prstGeom prst="rect">
            <a:avLst/>
          </a:prstGeom>
          <a:noFill/>
        </p:spPr>
        <p:txBody>
          <a:bodyPr wrap="square" rtlCol="0">
            <a:spAutoFit/>
          </a:bodyPr>
          <a:lstStyle/>
          <a:p>
            <a:r>
              <a:rPr lang="es-ES" sz="2800" b="1" dirty="0">
                <a:solidFill>
                  <a:schemeClr val="tx1">
                    <a:lumMod val="75000"/>
                    <a:lumOff val="25000"/>
                  </a:schemeClr>
                </a:solidFill>
              </a:rPr>
              <a:t>Definición y necesidad</a:t>
            </a:r>
          </a:p>
          <a:p>
            <a:r>
              <a:rPr lang="es-ES" b="1" dirty="0">
                <a:solidFill>
                  <a:schemeClr val="bg2">
                    <a:lumMod val="50000"/>
                  </a:schemeClr>
                </a:solidFill>
              </a:rPr>
              <a:t>¿Qué es el cáncer? y, ¿por qué es necesario OncoLab AI?</a:t>
            </a:r>
          </a:p>
        </p:txBody>
      </p:sp>
      <p:cxnSp>
        <p:nvCxnSpPr>
          <p:cNvPr id="6" name="Conector recto 5">
            <a:extLst>
              <a:ext uri="{FF2B5EF4-FFF2-40B4-BE49-F238E27FC236}">
                <a16:creationId xmlns:a16="http://schemas.microsoft.com/office/drawing/2014/main" id="{1B4A1F75-5AC7-EFFB-CDA7-B5EE0FBFE987}"/>
              </a:ext>
            </a:extLst>
          </p:cNvPr>
          <p:cNvCxnSpPr>
            <a:cxnSpLocks/>
          </p:cNvCxnSpPr>
          <p:nvPr/>
        </p:nvCxnSpPr>
        <p:spPr>
          <a:xfrm>
            <a:off x="610068" y="1508906"/>
            <a:ext cx="4896000" cy="0"/>
          </a:xfrm>
          <a:prstGeom prst="line">
            <a:avLst/>
          </a:prstGeom>
          <a:ln w="1905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7" name="CuadroTexto 6">
            <a:extLst>
              <a:ext uri="{FF2B5EF4-FFF2-40B4-BE49-F238E27FC236}">
                <a16:creationId xmlns:a16="http://schemas.microsoft.com/office/drawing/2014/main" id="{48549A98-5A09-7443-F1CD-9A19C12453E0}"/>
              </a:ext>
            </a:extLst>
          </p:cNvPr>
          <p:cNvSpPr txBox="1"/>
          <p:nvPr/>
        </p:nvSpPr>
        <p:spPr>
          <a:xfrm>
            <a:off x="517585" y="4221802"/>
            <a:ext cx="5253487" cy="369332"/>
          </a:xfrm>
          <a:prstGeom prst="rect">
            <a:avLst/>
          </a:prstGeom>
          <a:noFill/>
        </p:spPr>
        <p:txBody>
          <a:bodyPr wrap="square" rtlCol="0">
            <a:spAutoFit/>
          </a:bodyPr>
          <a:lstStyle/>
          <a:p>
            <a:r>
              <a:rPr lang="es-ES" dirty="0"/>
              <a:t>Razón de ser de OncoLab AI</a:t>
            </a:r>
          </a:p>
        </p:txBody>
      </p:sp>
      <p:cxnSp>
        <p:nvCxnSpPr>
          <p:cNvPr id="11" name="Conector recto 10">
            <a:extLst>
              <a:ext uri="{FF2B5EF4-FFF2-40B4-BE49-F238E27FC236}">
                <a16:creationId xmlns:a16="http://schemas.microsoft.com/office/drawing/2014/main" id="{DDB3A520-9395-C30D-5962-0C1B3241637F}"/>
              </a:ext>
            </a:extLst>
          </p:cNvPr>
          <p:cNvCxnSpPr>
            <a:cxnSpLocks/>
          </p:cNvCxnSpPr>
          <p:nvPr/>
        </p:nvCxnSpPr>
        <p:spPr>
          <a:xfrm>
            <a:off x="610068" y="4528220"/>
            <a:ext cx="4896000" cy="0"/>
          </a:xfrm>
          <a:prstGeom prst="line">
            <a:avLst/>
          </a:prstGeom>
          <a:ln w="1905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5" name="CuadroTexto 4">
            <a:extLst>
              <a:ext uri="{FF2B5EF4-FFF2-40B4-BE49-F238E27FC236}">
                <a16:creationId xmlns:a16="http://schemas.microsoft.com/office/drawing/2014/main" id="{45679E97-BC47-687C-C6FB-86BA725696F6}"/>
              </a:ext>
            </a:extLst>
          </p:cNvPr>
          <p:cNvSpPr txBox="1"/>
          <p:nvPr/>
        </p:nvSpPr>
        <p:spPr>
          <a:xfrm>
            <a:off x="610067" y="4697407"/>
            <a:ext cx="10828907" cy="10618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spcBef>
                <a:spcPts val="600"/>
              </a:spcBef>
              <a:buFont typeface="Wingdings" panose="05000000000000000000" pitchFamily="2" charset="2"/>
              <a:buChar char="v"/>
            </a:pPr>
            <a:r>
              <a:rPr lang="es" sz="1200" dirty="0">
                <a:ea typeface="+mn-lt"/>
                <a:cs typeface="+mn-lt"/>
              </a:rPr>
              <a:t>Unir esfuerzos.</a:t>
            </a:r>
          </a:p>
          <a:p>
            <a:pPr marL="285750" indent="-285750" algn="just">
              <a:spcBef>
                <a:spcPts val="600"/>
              </a:spcBef>
              <a:buFont typeface="Wingdings" panose="05000000000000000000" pitchFamily="2" charset="2"/>
              <a:buChar char="v"/>
            </a:pPr>
            <a:r>
              <a:rPr lang="es" sz="1200" dirty="0">
                <a:ea typeface="+mn-lt"/>
                <a:cs typeface="+mn-lt"/>
              </a:rPr>
              <a:t>Integrar todos los actores principales en una misma plataforma.</a:t>
            </a:r>
          </a:p>
          <a:p>
            <a:pPr marL="285750" indent="-285750" algn="just">
              <a:spcBef>
                <a:spcPts val="600"/>
              </a:spcBef>
              <a:buFont typeface="Wingdings" panose="05000000000000000000" pitchFamily="2" charset="2"/>
              <a:buChar char="v"/>
            </a:pPr>
            <a:r>
              <a:rPr lang="es" sz="1200" dirty="0">
                <a:ea typeface="+mn-lt"/>
                <a:cs typeface="+mn-lt"/>
              </a:rPr>
              <a:t>Estandarizar procesos de toma de datos.</a:t>
            </a:r>
          </a:p>
          <a:p>
            <a:pPr marL="285750" indent="-285750" algn="just">
              <a:spcBef>
                <a:spcPts val="600"/>
              </a:spcBef>
              <a:buFont typeface="Wingdings" panose="05000000000000000000" pitchFamily="2" charset="2"/>
              <a:buChar char="v"/>
            </a:pPr>
            <a:r>
              <a:rPr lang="es" sz="1200" dirty="0">
                <a:ea typeface="+mn-lt"/>
                <a:cs typeface="+mn-lt"/>
              </a:rPr>
              <a:t>Democratizar el acceso a una detección temprana.</a:t>
            </a:r>
            <a:endParaRPr lang="es-ES" dirty="0">
              <a:cs typeface="Calibri" panose="020F0502020204030204"/>
            </a:endParaRPr>
          </a:p>
        </p:txBody>
      </p:sp>
      <p:pic>
        <p:nvPicPr>
          <p:cNvPr id="14" name="Imagen 13">
            <a:extLst>
              <a:ext uri="{FF2B5EF4-FFF2-40B4-BE49-F238E27FC236}">
                <a16:creationId xmlns:a16="http://schemas.microsoft.com/office/drawing/2014/main" id="{131B5A91-2685-8829-CDBF-C1A93475FDA1}"/>
              </a:ext>
            </a:extLst>
          </p:cNvPr>
          <p:cNvPicPr>
            <a:picLocks noChangeAspect="1"/>
          </p:cNvPicPr>
          <p:nvPr/>
        </p:nvPicPr>
        <p:blipFill>
          <a:blip r:embed="rId2">
            <a:extLst>
              <a:ext uri="{28A0092B-C50C-407E-A947-70E740481C1C}">
                <a14:useLocalDpi xmlns:a14="http://schemas.microsoft.com/office/drawing/2010/main" val="0"/>
              </a:ext>
            </a:extLst>
          </a:blip>
          <a:srcRect r="70581"/>
          <a:stretch/>
        </p:blipFill>
        <p:spPr>
          <a:xfrm>
            <a:off x="11622829" y="6250954"/>
            <a:ext cx="522516" cy="560391"/>
          </a:xfrm>
          <a:prstGeom prst="rect">
            <a:avLst/>
          </a:prstGeom>
        </p:spPr>
      </p:pic>
      <p:pic>
        <p:nvPicPr>
          <p:cNvPr id="1026" name="Picture 2" descr="La Unión Europea">
            <a:extLst>
              <a:ext uri="{FF2B5EF4-FFF2-40B4-BE49-F238E27FC236}">
                <a16:creationId xmlns:a16="http://schemas.microsoft.com/office/drawing/2014/main" id="{94792B7F-B3D0-3188-118F-FEC6BC679A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65018" y="534723"/>
            <a:ext cx="3619500" cy="3248025"/>
          </a:xfrm>
          <a:prstGeom prst="rect">
            <a:avLst/>
          </a:prstGeom>
          <a:noFill/>
          <a:ln>
            <a:solidFill>
              <a:schemeClr val="tx1">
                <a:lumMod val="75000"/>
                <a:lumOff val="25000"/>
              </a:schemeClr>
            </a:solidFill>
          </a:ln>
          <a:extLst>
            <a:ext uri="{909E8E84-426E-40DD-AFC4-6F175D3DCCD1}">
              <a14:hiddenFill xmlns:a14="http://schemas.microsoft.com/office/drawing/2010/main">
                <a:solidFill>
                  <a:srgbClr val="FFFFFF"/>
                </a:solidFill>
              </a14:hiddenFill>
            </a:ext>
          </a:extLst>
        </p:spPr>
      </p:pic>
      <p:sp>
        <p:nvSpPr>
          <p:cNvPr id="3" name="Elipse 2">
            <a:extLst>
              <a:ext uri="{FF2B5EF4-FFF2-40B4-BE49-F238E27FC236}">
                <a16:creationId xmlns:a16="http://schemas.microsoft.com/office/drawing/2014/main" id="{BAC18A5E-50B7-A8ED-8936-0A1970A3D01E}"/>
              </a:ext>
            </a:extLst>
          </p:cNvPr>
          <p:cNvSpPr/>
          <p:nvPr/>
        </p:nvSpPr>
        <p:spPr>
          <a:xfrm>
            <a:off x="7965018" y="2498102"/>
            <a:ext cx="490826" cy="800219"/>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 name="Elipse 3">
            <a:extLst>
              <a:ext uri="{FF2B5EF4-FFF2-40B4-BE49-F238E27FC236}">
                <a16:creationId xmlns:a16="http://schemas.microsoft.com/office/drawing/2014/main" id="{38EF7EE9-BBE6-FC08-4598-97A8CD1FF70D}"/>
              </a:ext>
            </a:extLst>
          </p:cNvPr>
          <p:cNvSpPr/>
          <p:nvPr/>
        </p:nvSpPr>
        <p:spPr>
          <a:xfrm>
            <a:off x="9529355" y="534724"/>
            <a:ext cx="877838" cy="1398028"/>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12" name="Imagen 11">
            <a:extLst>
              <a:ext uri="{FF2B5EF4-FFF2-40B4-BE49-F238E27FC236}">
                <a16:creationId xmlns:a16="http://schemas.microsoft.com/office/drawing/2014/main" id="{CC7659E5-67A7-146B-D163-89C84AEEDD5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34589" y="4529329"/>
            <a:ext cx="1923472" cy="1737443"/>
          </a:xfrm>
          <a:prstGeom prst="rect">
            <a:avLst/>
          </a:prstGeom>
        </p:spPr>
      </p:pic>
      <p:sp>
        <p:nvSpPr>
          <p:cNvPr id="15" name="CuadroTexto 14">
            <a:extLst>
              <a:ext uri="{FF2B5EF4-FFF2-40B4-BE49-F238E27FC236}">
                <a16:creationId xmlns:a16="http://schemas.microsoft.com/office/drawing/2014/main" id="{D73C1DA1-DF70-D314-F079-3182E5E14335}"/>
              </a:ext>
            </a:extLst>
          </p:cNvPr>
          <p:cNvSpPr txBox="1"/>
          <p:nvPr/>
        </p:nvSpPr>
        <p:spPr>
          <a:xfrm>
            <a:off x="610067" y="1613596"/>
            <a:ext cx="6069169" cy="23237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spcBef>
                <a:spcPts val="600"/>
              </a:spcBef>
            </a:pPr>
            <a:r>
              <a:rPr lang="es" sz="1200" dirty="0">
                <a:ea typeface="+mn-lt"/>
                <a:cs typeface="+mn-lt"/>
              </a:rPr>
              <a:t>Una mutación celular desordenada y descontrolada que va extendiéndose a lo largo de los tejidos vivos.</a:t>
            </a:r>
          </a:p>
          <a:p>
            <a:pPr algn="just">
              <a:spcBef>
                <a:spcPts val="600"/>
              </a:spcBef>
            </a:pPr>
            <a:endParaRPr lang="es" sz="1200" dirty="0">
              <a:ea typeface="+mn-lt"/>
              <a:cs typeface="+mn-lt"/>
            </a:endParaRPr>
          </a:p>
          <a:p>
            <a:pPr algn="just">
              <a:spcBef>
                <a:spcPts val="600"/>
              </a:spcBef>
            </a:pPr>
            <a:r>
              <a:rPr lang="es" sz="1400" dirty="0">
                <a:ea typeface="+mn-lt"/>
                <a:cs typeface="+mn-lt"/>
              </a:rPr>
              <a:t>En datos:</a:t>
            </a:r>
          </a:p>
          <a:p>
            <a:pPr marL="285750" indent="-285750" algn="just">
              <a:spcBef>
                <a:spcPts val="600"/>
              </a:spcBef>
              <a:buFont typeface="Wingdings" panose="05000000000000000000" pitchFamily="2" charset="2"/>
              <a:buChar char="v"/>
            </a:pPr>
            <a:r>
              <a:rPr lang="es" sz="1200" dirty="0">
                <a:ea typeface="+mn-lt"/>
                <a:cs typeface="+mn-lt"/>
              </a:rPr>
              <a:t>35 Millones de nuevos casos anualmente.</a:t>
            </a:r>
          </a:p>
          <a:p>
            <a:pPr marL="285750" indent="-285750" algn="just">
              <a:spcBef>
                <a:spcPts val="600"/>
              </a:spcBef>
              <a:buFont typeface="Wingdings" panose="05000000000000000000" pitchFamily="2" charset="2"/>
              <a:buChar char="v"/>
            </a:pPr>
            <a:r>
              <a:rPr lang="es" sz="1200" dirty="0">
                <a:ea typeface="+mn-lt"/>
                <a:cs typeface="+mn-lt"/>
              </a:rPr>
              <a:t>1 de cada 6 muertes a nivel mundial.</a:t>
            </a:r>
          </a:p>
          <a:p>
            <a:pPr marL="285750" indent="-285750" algn="just">
              <a:spcBef>
                <a:spcPts val="600"/>
              </a:spcBef>
              <a:buFont typeface="Wingdings" panose="05000000000000000000" pitchFamily="2" charset="2"/>
              <a:buChar char="v"/>
            </a:pPr>
            <a:r>
              <a:rPr lang="es-ES" sz="1200" dirty="0">
                <a:cs typeface="Calibri" panose="020F0502020204030204"/>
              </a:rPr>
              <a:t>Principales: de mama, pulmón, colon y recto y próstata.</a:t>
            </a:r>
          </a:p>
          <a:p>
            <a:pPr marL="285750" indent="-285750" algn="just">
              <a:spcBef>
                <a:spcPts val="600"/>
              </a:spcBef>
              <a:buFont typeface="Wingdings" panose="05000000000000000000" pitchFamily="2" charset="2"/>
              <a:buChar char="v"/>
            </a:pPr>
            <a:r>
              <a:rPr lang="es-ES" sz="1200" dirty="0">
                <a:cs typeface="Calibri" panose="020F0502020204030204"/>
              </a:rPr>
              <a:t>Muchos casos se pueden curar si se detectan a tiempo y se tratan eficazmente.</a:t>
            </a:r>
          </a:p>
          <a:p>
            <a:pPr marL="285750" indent="-285750" algn="just">
              <a:spcBef>
                <a:spcPts val="600"/>
              </a:spcBef>
              <a:buFont typeface="Wingdings" panose="05000000000000000000" pitchFamily="2" charset="2"/>
              <a:buChar char="v"/>
            </a:pPr>
            <a:endParaRPr lang="es-ES" sz="1200" dirty="0">
              <a:cs typeface="Calibri" panose="020F0502020204030204"/>
            </a:endParaRPr>
          </a:p>
        </p:txBody>
      </p:sp>
      <p:sp>
        <p:nvSpPr>
          <p:cNvPr id="16" name="Elipse 15">
            <a:extLst>
              <a:ext uri="{FF2B5EF4-FFF2-40B4-BE49-F238E27FC236}">
                <a16:creationId xmlns:a16="http://schemas.microsoft.com/office/drawing/2014/main" id="{3AE47857-3DD9-F1FD-180A-B7E70CCF369E}"/>
              </a:ext>
            </a:extLst>
          </p:cNvPr>
          <p:cNvSpPr/>
          <p:nvPr/>
        </p:nvSpPr>
        <p:spPr>
          <a:xfrm>
            <a:off x="6284309" y="4768359"/>
            <a:ext cx="1573752" cy="1214217"/>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38404954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Imagen 18">
            <a:extLst>
              <a:ext uri="{FF2B5EF4-FFF2-40B4-BE49-F238E27FC236}">
                <a16:creationId xmlns:a16="http://schemas.microsoft.com/office/drawing/2014/main" id="{1633D833-EE85-901D-6E3D-5BB279D8279E}"/>
              </a:ext>
            </a:extLst>
          </p:cNvPr>
          <p:cNvPicPr>
            <a:picLocks noChangeAspect="1"/>
          </p:cNvPicPr>
          <p:nvPr/>
        </p:nvPicPr>
        <p:blipFill>
          <a:blip r:embed="rId2"/>
          <a:stretch>
            <a:fillRect/>
          </a:stretch>
        </p:blipFill>
        <p:spPr>
          <a:xfrm>
            <a:off x="5863555" y="1754559"/>
            <a:ext cx="2776589" cy="3340500"/>
          </a:xfrm>
          <a:prstGeom prst="rect">
            <a:avLst/>
          </a:prstGeom>
        </p:spPr>
      </p:pic>
      <p:sp>
        <p:nvSpPr>
          <p:cNvPr id="8" name="CuadroTexto 7">
            <a:extLst>
              <a:ext uri="{FF2B5EF4-FFF2-40B4-BE49-F238E27FC236}">
                <a16:creationId xmlns:a16="http://schemas.microsoft.com/office/drawing/2014/main" id="{23846E66-DCD4-CD31-2761-F5C846174BED}"/>
              </a:ext>
            </a:extLst>
          </p:cNvPr>
          <p:cNvSpPr txBox="1"/>
          <p:nvPr/>
        </p:nvSpPr>
        <p:spPr>
          <a:xfrm>
            <a:off x="517585" y="1554722"/>
            <a:ext cx="5253487" cy="369332"/>
          </a:xfrm>
          <a:prstGeom prst="rect">
            <a:avLst/>
          </a:prstGeom>
          <a:noFill/>
        </p:spPr>
        <p:txBody>
          <a:bodyPr wrap="square" rtlCol="0">
            <a:spAutoFit/>
          </a:bodyPr>
          <a:lstStyle/>
          <a:p>
            <a:r>
              <a:rPr lang="es-ES" dirty="0"/>
              <a:t>Selección de los Datasets</a:t>
            </a:r>
          </a:p>
        </p:txBody>
      </p:sp>
      <p:sp>
        <p:nvSpPr>
          <p:cNvPr id="2" name="CuadroTexto 1">
            <a:extLst>
              <a:ext uri="{FF2B5EF4-FFF2-40B4-BE49-F238E27FC236}">
                <a16:creationId xmlns:a16="http://schemas.microsoft.com/office/drawing/2014/main" id="{F4A0E3CB-08A5-50D9-D94C-BD146B02E592}"/>
              </a:ext>
            </a:extLst>
          </p:cNvPr>
          <p:cNvSpPr txBox="1"/>
          <p:nvPr/>
        </p:nvSpPr>
        <p:spPr>
          <a:xfrm>
            <a:off x="517585" y="267419"/>
            <a:ext cx="10921390" cy="800219"/>
          </a:xfrm>
          <a:prstGeom prst="rect">
            <a:avLst/>
          </a:prstGeom>
          <a:noFill/>
        </p:spPr>
        <p:txBody>
          <a:bodyPr wrap="square" rtlCol="0">
            <a:spAutoFit/>
          </a:bodyPr>
          <a:lstStyle/>
          <a:p>
            <a:r>
              <a:rPr lang="es-ES" sz="2800" b="1" dirty="0">
                <a:solidFill>
                  <a:schemeClr val="tx1">
                    <a:lumMod val="75000"/>
                    <a:lumOff val="25000"/>
                  </a:schemeClr>
                </a:solidFill>
              </a:rPr>
              <a:t>Proof of Work (PoW)</a:t>
            </a:r>
          </a:p>
          <a:p>
            <a:r>
              <a:rPr lang="es-ES" b="1" dirty="0">
                <a:solidFill>
                  <a:schemeClr val="bg2">
                    <a:lumMod val="50000"/>
                  </a:schemeClr>
                </a:solidFill>
              </a:rPr>
              <a:t>Alcance del proyecto y pruebas realizadas</a:t>
            </a:r>
          </a:p>
        </p:txBody>
      </p:sp>
      <p:cxnSp>
        <p:nvCxnSpPr>
          <p:cNvPr id="6" name="Conector recto 5">
            <a:extLst>
              <a:ext uri="{FF2B5EF4-FFF2-40B4-BE49-F238E27FC236}">
                <a16:creationId xmlns:a16="http://schemas.microsoft.com/office/drawing/2014/main" id="{1B4A1F75-5AC7-EFFB-CDA7-B5EE0FBFE987}"/>
              </a:ext>
            </a:extLst>
          </p:cNvPr>
          <p:cNvCxnSpPr>
            <a:cxnSpLocks/>
          </p:cNvCxnSpPr>
          <p:nvPr/>
        </p:nvCxnSpPr>
        <p:spPr>
          <a:xfrm>
            <a:off x="610068" y="1851810"/>
            <a:ext cx="4896000" cy="0"/>
          </a:xfrm>
          <a:prstGeom prst="line">
            <a:avLst/>
          </a:prstGeom>
          <a:ln w="1905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7" name="CuadroTexto 6">
            <a:extLst>
              <a:ext uri="{FF2B5EF4-FFF2-40B4-BE49-F238E27FC236}">
                <a16:creationId xmlns:a16="http://schemas.microsoft.com/office/drawing/2014/main" id="{48549A98-5A09-7443-F1CD-9A19C12453E0}"/>
              </a:ext>
            </a:extLst>
          </p:cNvPr>
          <p:cNvSpPr txBox="1"/>
          <p:nvPr/>
        </p:nvSpPr>
        <p:spPr>
          <a:xfrm>
            <a:off x="517585" y="4221802"/>
            <a:ext cx="5253487" cy="369332"/>
          </a:xfrm>
          <a:prstGeom prst="rect">
            <a:avLst/>
          </a:prstGeom>
          <a:noFill/>
        </p:spPr>
        <p:txBody>
          <a:bodyPr wrap="square" rtlCol="0">
            <a:spAutoFit/>
          </a:bodyPr>
          <a:lstStyle/>
          <a:p>
            <a:r>
              <a:rPr lang="es-ES" dirty="0"/>
              <a:t>Características</a:t>
            </a:r>
          </a:p>
        </p:txBody>
      </p:sp>
      <p:cxnSp>
        <p:nvCxnSpPr>
          <p:cNvPr id="11" name="Conector recto 10">
            <a:extLst>
              <a:ext uri="{FF2B5EF4-FFF2-40B4-BE49-F238E27FC236}">
                <a16:creationId xmlns:a16="http://schemas.microsoft.com/office/drawing/2014/main" id="{DDB3A520-9395-C30D-5962-0C1B3241637F}"/>
              </a:ext>
            </a:extLst>
          </p:cNvPr>
          <p:cNvCxnSpPr>
            <a:cxnSpLocks/>
          </p:cNvCxnSpPr>
          <p:nvPr/>
        </p:nvCxnSpPr>
        <p:spPr>
          <a:xfrm>
            <a:off x="610068" y="4528220"/>
            <a:ext cx="4896000" cy="0"/>
          </a:xfrm>
          <a:prstGeom prst="line">
            <a:avLst/>
          </a:prstGeom>
          <a:ln w="1905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5" name="CuadroTexto 4">
            <a:extLst>
              <a:ext uri="{FF2B5EF4-FFF2-40B4-BE49-F238E27FC236}">
                <a16:creationId xmlns:a16="http://schemas.microsoft.com/office/drawing/2014/main" id="{45679E97-BC47-687C-C6FB-86BA725696F6}"/>
              </a:ext>
            </a:extLst>
          </p:cNvPr>
          <p:cNvSpPr txBox="1"/>
          <p:nvPr/>
        </p:nvSpPr>
        <p:spPr>
          <a:xfrm>
            <a:off x="610067" y="4697407"/>
            <a:ext cx="10828907" cy="8002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spcBef>
                <a:spcPts val="600"/>
              </a:spcBef>
              <a:buFont typeface="Wingdings" panose="05000000000000000000" pitchFamily="2" charset="2"/>
              <a:buChar char="v"/>
            </a:pPr>
            <a:r>
              <a:rPr lang="es" sz="1200" dirty="0">
                <a:ea typeface="+mn-lt"/>
                <a:cs typeface="+mn-lt"/>
              </a:rPr>
              <a:t>Datos estructurados y completos.</a:t>
            </a:r>
          </a:p>
          <a:p>
            <a:pPr marL="285750" indent="-285750" algn="just">
              <a:spcBef>
                <a:spcPts val="600"/>
              </a:spcBef>
              <a:buFont typeface="Wingdings" panose="05000000000000000000" pitchFamily="2" charset="2"/>
              <a:buChar char="v"/>
            </a:pPr>
            <a:r>
              <a:rPr lang="es" sz="1200" dirty="0">
                <a:ea typeface="+mn-lt"/>
                <a:cs typeface="+mn-lt"/>
              </a:rPr>
              <a:t>Adquisición de datos a consciencia para investigación.</a:t>
            </a:r>
          </a:p>
          <a:p>
            <a:pPr marL="285750" indent="-285750" algn="just">
              <a:spcBef>
                <a:spcPts val="600"/>
              </a:spcBef>
              <a:buFont typeface="Wingdings" panose="05000000000000000000" pitchFamily="2" charset="2"/>
              <a:buChar char="v"/>
            </a:pPr>
            <a:r>
              <a:rPr lang="es" sz="1200" dirty="0">
                <a:ea typeface="+mn-lt"/>
                <a:cs typeface="+mn-lt"/>
              </a:rPr>
              <a:t>Ofrece buenos resultados en el modelo. </a:t>
            </a:r>
            <a:endParaRPr lang="es-ES" dirty="0">
              <a:cs typeface="Calibri" panose="020F0502020204030204"/>
            </a:endParaRPr>
          </a:p>
        </p:txBody>
      </p:sp>
      <p:pic>
        <p:nvPicPr>
          <p:cNvPr id="14" name="Imagen 13">
            <a:extLst>
              <a:ext uri="{FF2B5EF4-FFF2-40B4-BE49-F238E27FC236}">
                <a16:creationId xmlns:a16="http://schemas.microsoft.com/office/drawing/2014/main" id="{131B5A91-2685-8829-CDBF-C1A93475FDA1}"/>
              </a:ext>
            </a:extLst>
          </p:cNvPr>
          <p:cNvPicPr>
            <a:picLocks noChangeAspect="1"/>
          </p:cNvPicPr>
          <p:nvPr/>
        </p:nvPicPr>
        <p:blipFill>
          <a:blip r:embed="rId3">
            <a:extLst>
              <a:ext uri="{28A0092B-C50C-407E-A947-70E740481C1C}">
                <a14:useLocalDpi xmlns:a14="http://schemas.microsoft.com/office/drawing/2010/main" val="0"/>
              </a:ext>
            </a:extLst>
          </a:blip>
          <a:srcRect r="70581"/>
          <a:stretch/>
        </p:blipFill>
        <p:spPr>
          <a:xfrm>
            <a:off x="11622829" y="6250954"/>
            <a:ext cx="522516" cy="560391"/>
          </a:xfrm>
          <a:prstGeom prst="rect">
            <a:avLst/>
          </a:prstGeom>
        </p:spPr>
      </p:pic>
      <p:sp>
        <p:nvSpPr>
          <p:cNvPr id="15" name="CuadroTexto 14">
            <a:extLst>
              <a:ext uri="{FF2B5EF4-FFF2-40B4-BE49-F238E27FC236}">
                <a16:creationId xmlns:a16="http://schemas.microsoft.com/office/drawing/2014/main" id="{D73C1DA1-DF70-D314-F079-3182E5E14335}"/>
              </a:ext>
            </a:extLst>
          </p:cNvPr>
          <p:cNvSpPr txBox="1"/>
          <p:nvPr/>
        </p:nvSpPr>
        <p:spPr>
          <a:xfrm>
            <a:off x="610067" y="1956500"/>
            <a:ext cx="6069169" cy="10618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spcBef>
                <a:spcPts val="600"/>
              </a:spcBef>
            </a:pPr>
            <a:r>
              <a:rPr lang="es" sz="1200" dirty="0">
                <a:ea typeface="+mn-lt"/>
                <a:cs typeface="+mn-lt"/>
              </a:rPr>
              <a:t>Se trabajó con dos tipos de datasets:</a:t>
            </a:r>
            <a:endParaRPr lang="es" sz="1400" dirty="0">
              <a:ea typeface="+mn-lt"/>
              <a:cs typeface="+mn-lt"/>
            </a:endParaRPr>
          </a:p>
          <a:p>
            <a:pPr marL="285750" indent="-285750" algn="just">
              <a:spcBef>
                <a:spcPts val="600"/>
              </a:spcBef>
              <a:buFont typeface="Wingdings" panose="05000000000000000000" pitchFamily="2" charset="2"/>
              <a:buChar char="v"/>
            </a:pPr>
            <a:r>
              <a:rPr lang="es" sz="1200" dirty="0">
                <a:ea typeface="+mn-lt"/>
                <a:cs typeface="+mn-lt"/>
              </a:rPr>
              <a:t>Datos tabulares: Dataset de Winsconsin </a:t>
            </a:r>
            <a:r>
              <a:rPr lang="es-ES" sz="1200" dirty="0">
                <a:ea typeface="+mn-lt"/>
                <a:cs typeface="+mn-lt"/>
              </a:rPr>
              <a:t>WBCD</a:t>
            </a:r>
            <a:endParaRPr lang="es" sz="1200" dirty="0">
              <a:ea typeface="+mn-lt"/>
              <a:cs typeface="+mn-lt"/>
            </a:endParaRPr>
          </a:p>
          <a:p>
            <a:pPr marL="285750" indent="-285750" algn="just">
              <a:spcBef>
                <a:spcPts val="600"/>
              </a:spcBef>
              <a:buFont typeface="Wingdings" panose="05000000000000000000" pitchFamily="2" charset="2"/>
              <a:buChar char="v"/>
            </a:pPr>
            <a:r>
              <a:rPr lang="es" sz="1200" dirty="0">
                <a:ea typeface="+mn-lt"/>
                <a:cs typeface="+mn-lt"/>
              </a:rPr>
              <a:t>Datos imágenes: Imágenes BUSI(1).</a:t>
            </a:r>
            <a:endParaRPr lang="es-ES" sz="1200" dirty="0">
              <a:cs typeface="Calibri" panose="020F0502020204030204"/>
            </a:endParaRPr>
          </a:p>
          <a:p>
            <a:pPr marL="285750" indent="-285750" algn="just">
              <a:spcBef>
                <a:spcPts val="600"/>
              </a:spcBef>
              <a:buFont typeface="Wingdings" panose="05000000000000000000" pitchFamily="2" charset="2"/>
              <a:buChar char="v"/>
            </a:pPr>
            <a:endParaRPr lang="es-ES" sz="1200" dirty="0">
              <a:cs typeface="Calibri" panose="020F0502020204030204"/>
            </a:endParaRPr>
          </a:p>
        </p:txBody>
      </p:sp>
      <p:pic>
        <p:nvPicPr>
          <p:cNvPr id="10" name="Imagen 9">
            <a:extLst>
              <a:ext uri="{FF2B5EF4-FFF2-40B4-BE49-F238E27FC236}">
                <a16:creationId xmlns:a16="http://schemas.microsoft.com/office/drawing/2014/main" id="{25D376D2-DD4B-186F-B270-92313243842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29692" y="938585"/>
            <a:ext cx="2016289" cy="2685392"/>
          </a:xfrm>
          <a:prstGeom prst="rect">
            <a:avLst/>
          </a:prstGeom>
        </p:spPr>
      </p:pic>
      <p:pic>
        <p:nvPicPr>
          <p:cNvPr id="17" name="Imagen 16">
            <a:extLst>
              <a:ext uri="{FF2B5EF4-FFF2-40B4-BE49-F238E27FC236}">
                <a16:creationId xmlns:a16="http://schemas.microsoft.com/office/drawing/2014/main" id="{E1EF24E5-44A6-04B7-2FFD-6B5535D6E10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329690" y="3905189"/>
            <a:ext cx="2016289" cy="2685392"/>
          </a:xfrm>
          <a:prstGeom prst="rect">
            <a:avLst/>
          </a:prstGeom>
        </p:spPr>
      </p:pic>
      <p:sp>
        <p:nvSpPr>
          <p:cNvPr id="23" name="CuadroTexto 22">
            <a:extLst>
              <a:ext uri="{FF2B5EF4-FFF2-40B4-BE49-F238E27FC236}">
                <a16:creationId xmlns:a16="http://schemas.microsoft.com/office/drawing/2014/main" id="{B9583A8A-15BC-0290-657D-C863D9EC15BF}"/>
              </a:ext>
            </a:extLst>
          </p:cNvPr>
          <p:cNvSpPr txBox="1"/>
          <p:nvPr/>
        </p:nvSpPr>
        <p:spPr>
          <a:xfrm>
            <a:off x="9690816" y="671394"/>
            <a:ext cx="1294039" cy="307777"/>
          </a:xfrm>
          <a:prstGeom prst="rect">
            <a:avLst/>
          </a:prstGeom>
          <a:noFill/>
        </p:spPr>
        <p:txBody>
          <a:bodyPr wrap="square">
            <a:spAutoFit/>
          </a:bodyPr>
          <a:lstStyle/>
          <a:p>
            <a:r>
              <a:rPr lang="es-ES" sz="1400" dirty="0"/>
              <a:t>Imagen de Eco</a:t>
            </a:r>
            <a:endParaRPr lang="es-ES" sz="2000" dirty="0"/>
          </a:p>
        </p:txBody>
      </p:sp>
      <p:sp>
        <p:nvSpPr>
          <p:cNvPr id="24" name="CuadroTexto 23">
            <a:extLst>
              <a:ext uri="{FF2B5EF4-FFF2-40B4-BE49-F238E27FC236}">
                <a16:creationId xmlns:a16="http://schemas.microsoft.com/office/drawing/2014/main" id="{C8BE3CCF-BD1D-4C04-F36C-A41AD5D91F7E}"/>
              </a:ext>
            </a:extLst>
          </p:cNvPr>
          <p:cNvSpPr txBox="1"/>
          <p:nvPr/>
        </p:nvSpPr>
        <p:spPr>
          <a:xfrm>
            <a:off x="9513545" y="3639340"/>
            <a:ext cx="2109284" cy="307777"/>
          </a:xfrm>
          <a:prstGeom prst="rect">
            <a:avLst/>
          </a:prstGeom>
          <a:noFill/>
        </p:spPr>
        <p:txBody>
          <a:bodyPr wrap="square">
            <a:spAutoFit/>
          </a:bodyPr>
          <a:lstStyle/>
          <a:p>
            <a:r>
              <a:rPr lang="es-ES" sz="1400" dirty="0"/>
              <a:t>Imagen con Máscara</a:t>
            </a:r>
            <a:endParaRPr lang="es-ES" sz="2000" dirty="0"/>
          </a:p>
        </p:txBody>
      </p:sp>
      <p:sp>
        <p:nvSpPr>
          <p:cNvPr id="25" name="CuadroTexto 24">
            <a:extLst>
              <a:ext uri="{FF2B5EF4-FFF2-40B4-BE49-F238E27FC236}">
                <a16:creationId xmlns:a16="http://schemas.microsoft.com/office/drawing/2014/main" id="{7863B779-D788-732A-A064-B8C8135460E0}"/>
              </a:ext>
            </a:extLst>
          </p:cNvPr>
          <p:cNvSpPr txBox="1"/>
          <p:nvPr/>
        </p:nvSpPr>
        <p:spPr>
          <a:xfrm>
            <a:off x="6679236" y="1377742"/>
            <a:ext cx="1294039" cy="307777"/>
          </a:xfrm>
          <a:prstGeom prst="rect">
            <a:avLst/>
          </a:prstGeom>
          <a:noFill/>
        </p:spPr>
        <p:txBody>
          <a:bodyPr wrap="square">
            <a:spAutoFit/>
          </a:bodyPr>
          <a:lstStyle/>
          <a:p>
            <a:pPr algn="ctr"/>
            <a:r>
              <a:rPr lang="es-ES" sz="1400" dirty="0"/>
              <a:t>Tabulares</a:t>
            </a:r>
            <a:endParaRPr lang="es-ES" sz="2000" dirty="0"/>
          </a:p>
        </p:txBody>
      </p:sp>
    </p:spTree>
    <p:extLst>
      <p:ext uri="{BB962C8B-B14F-4D97-AF65-F5344CB8AC3E}">
        <p14:creationId xmlns:p14="http://schemas.microsoft.com/office/powerpoint/2010/main" val="27895295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uadroTexto 7">
            <a:extLst>
              <a:ext uri="{FF2B5EF4-FFF2-40B4-BE49-F238E27FC236}">
                <a16:creationId xmlns:a16="http://schemas.microsoft.com/office/drawing/2014/main" id="{23846E66-DCD4-CD31-2761-F5C846174BED}"/>
              </a:ext>
            </a:extLst>
          </p:cNvPr>
          <p:cNvSpPr txBox="1"/>
          <p:nvPr/>
        </p:nvSpPr>
        <p:spPr>
          <a:xfrm>
            <a:off x="517585" y="1554722"/>
            <a:ext cx="5253487" cy="369332"/>
          </a:xfrm>
          <a:prstGeom prst="rect">
            <a:avLst/>
          </a:prstGeom>
          <a:noFill/>
        </p:spPr>
        <p:txBody>
          <a:bodyPr wrap="square" rtlCol="0">
            <a:spAutoFit/>
          </a:bodyPr>
          <a:lstStyle/>
          <a:p>
            <a:r>
              <a:rPr lang="es-ES" dirty="0"/>
              <a:t>Análisis y preparación de los datos</a:t>
            </a:r>
          </a:p>
        </p:txBody>
      </p:sp>
      <p:sp>
        <p:nvSpPr>
          <p:cNvPr id="2" name="CuadroTexto 1">
            <a:extLst>
              <a:ext uri="{FF2B5EF4-FFF2-40B4-BE49-F238E27FC236}">
                <a16:creationId xmlns:a16="http://schemas.microsoft.com/office/drawing/2014/main" id="{F4A0E3CB-08A5-50D9-D94C-BD146B02E592}"/>
              </a:ext>
            </a:extLst>
          </p:cNvPr>
          <p:cNvSpPr txBox="1"/>
          <p:nvPr/>
        </p:nvSpPr>
        <p:spPr>
          <a:xfrm>
            <a:off x="517585" y="267419"/>
            <a:ext cx="10921390" cy="800219"/>
          </a:xfrm>
          <a:prstGeom prst="rect">
            <a:avLst/>
          </a:prstGeom>
          <a:noFill/>
        </p:spPr>
        <p:txBody>
          <a:bodyPr wrap="square" rtlCol="0">
            <a:spAutoFit/>
          </a:bodyPr>
          <a:lstStyle/>
          <a:p>
            <a:r>
              <a:rPr lang="es-ES" sz="2800" b="1" dirty="0">
                <a:solidFill>
                  <a:schemeClr val="tx1">
                    <a:lumMod val="75000"/>
                    <a:lumOff val="25000"/>
                  </a:schemeClr>
                </a:solidFill>
              </a:rPr>
              <a:t>Proof of Work (PoW)</a:t>
            </a:r>
          </a:p>
          <a:p>
            <a:r>
              <a:rPr lang="es-ES" b="1" dirty="0">
                <a:solidFill>
                  <a:schemeClr val="bg2">
                    <a:lumMod val="50000"/>
                  </a:schemeClr>
                </a:solidFill>
              </a:rPr>
              <a:t>Alcance del proyecto y pruebas realizadas</a:t>
            </a:r>
          </a:p>
        </p:txBody>
      </p:sp>
      <p:cxnSp>
        <p:nvCxnSpPr>
          <p:cNvPr id="6" name="Conector recto 5">
            <a:extLst>
              <a:ext uri="{FF2B5EF4-FFF2-40B4-BE49-F238E27FC236}">
                <a16:creationId xmlns:a16="http://schemas.microsoft.com/office/drawing/2014/main" id="{1B4A1F75-5AC7-EFFB-CDA7-B5EE0FBFE987}"/>
              </a:ext>
            </a:extLst>
          </p:cNvPr>
          <p:cNvCxnSpPr>
            <a:cxnSpLocks/>
          </p:cNvCxnSpPr>
          <p:nvPr/>
        </p:nvCxnSpPr>
        <p:spPr>
          <a:xfrm>
            <a:off x="610068" y="1851810"/>
            <a:ext cx="4896000" cy="0"/>
          </a:xfrm>
          <a:prstGeom prst="line">
            <a:avLst/>
          </a:prstGeom>
          <a:ln w="1905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7" name="CuadroTexto 6">
            <a:extLst>
              <a:ext uri="{FF2B5EF4-FFF2-40B4-BE49-F238E27FC236}">
                <a16:creationId xmlns:a16="http://schemas.microsoft.com/office/drawing/2014/main" id="{48549A98-5A09-7443-F1CD-9A19C12453E0}"/>
              </a:ext>
            </a:extLst>
          </p:cNvPr>
          <p:cNvSpPr txBox="1"/>
          <p:nvPr/>
        </p:nvSpPr>
        <p:spPr>
          <a:xfrm>
            <a:off x="517585" y="4221802"/>
            <a:ext cx="5253487" cy="369332"/>
          </a:xfrm>
          <a:prstGeom prst="rect">
            <a:avLst/>
          </a:prstGeom>
          <a:noFill/>
        </p:spPr>
        <p:txBody>
          <a:bodyPr wrap="square" rtlCol="0">
            <a:spAutoFit/>
          </a:bodyPr>
          <a:lstStyle/>
          <a:p>
            <a:r>
              <a:rPr lang="es-ES" dirty="0"/>
              <a:t>Características</a:t>
            </a:r>
          </a:p>
        </p:txBody>
      </p:sp>
      <p:cxnSp>
        <p:nvCxnSpPr>
          <p:cNvPr id="11" name="Conector recto 10">
            <a:extLst>
              <a:ext uri="{FF2B5EF4-FFF2-40B4-BE49-F238E27FC236}">
                <a16:creationId xmlns:a16="http://schemas.microsoft.com/office/drawing/2014/main" id="{DDB3A520-9395-C30D-5962-0C1B3241637F}"/>
              </a:ext>
            </a:extLst>
          </p:cNvPr>
          <p:cNvCxnSpPr>
            <a:cxnSpLocks/>
          </p:cNvCxnSpPr>
          <p:nvPr/>
        </p:nvCxnSpPr>
        <p:spPr>
          <a:xfrm>
            <a:off x="610068" y="4528220"/>
            <a:ext cx="4896000" cy="0"/>
          </a:xfrm>
          <a:prstGeom prst="line">
            <a:avLst/>
          </a:prstGeom>
          <a:ln w="1905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5" name="CuadroTexto 4">
            <a:extLst>
              <a:ext uri="{FF2B5EF4-FFF2-40B4-BE49-F238E27FC236}">
                <a16:creationId xmlns:a16="http://schemas.microsoft.com/office/drawing/2014/main" id="{45679E97-BC47-687C-C6FB-86BA725696F6}"/>
              </a:ext>
            </a:extLst>
          </p:cNvPr>
          <p:cNvSpPr txBox="1"/>
          <p:nvPr/>
        </p:nvSpPr>
        <p:spPr>
          <a:xfrm>
            <a:off x="610067" y="4697407"/>
            <a:ext cx="10828907" cy="8002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spcBef>
                <a:spcPts val="600"/>
              </a:spcBef>
              <a:buFont typeface="Wingdings" panose="05000000000000000000" pitchFamily="2" charset="2"/>
              <a:buChar char="v"/>
            </a:pPr>
            <a:r>
              <a:rPr lang="es" sz="1200" dirty="0">
                <a:ea typeface="+mn-lt"/>
                <a:cs typeface="+mn-lt"/>
              </a:rPr>
              <a:t>Datos estructurados y completos.</a:t>
            </a:r>
          </a:p>
          <a:p>
            <a:pPr marL="285750" indent="-285750" algn="just">
              <a:spcBef>
                <a:spcPts val="600"/>
              </a:spcBef>
              <a:buFont typeface="Wingdings" panose="05000000000000000000" pitchFamily="2" charset="2"/>
              <a:buChar char="v"/>
            </a:pPr>
            <a:r>
              <a:rPr lang="es" sz="1200" dirty="0">
                <a:ea typeface="+mn-lt"/>
                <a:cs typeface="+mn-lt"/>
              </a:rPr>
              <a:t>Adquisición de datos a consciencia para investigación.</a:t>
            </a:r>
          </a:p>
          <a:p>
            <a:pPr marL="285750" indent="-285750" algn="just">
              <a:spcBef>
                <a:spcPts val="600"/>
              </a:spcBef>
              <a:buFont typeface="Wingdings" panose="05000000000000000000" pitchFamily="2" charset="2"/>
              <a:buChar char="v"/>
            </a:pPr>
            <a:r>
              <a:rPr lang="es" sz="1200" dirty="0">
                <a:ea typeface="+mn-lt"/>
                <a:cs typeface="+mn-lt"/>
              </a:rPr>
              <a:t>Ofrece buenos resultados en el modelo. </a:t>
            </a:r>
            <a:endParaRPr lang="es-ES" dirty="0">
              <a:cs typeface="Calibri" panose="020F0502020204030204"/>
            </a:endParaRPr>
          </a:p>
        </p:txBody>
      </p:sp>
      <p:pic>
        <p:nvPicPr>
          <p:cNvPr id="14" name="Imagen 13">
            <a:extLst>
              <a:ext uri="{FF2B5EF4-FFF2-40B4-BE49-F238E27FC236}">
                <a16:creationId xmlns:a16="http://schemas.microsoft.com/office/drawing/2014/main" id="{131B5A91-2685-8829-CDBF-C1A93475FDA1}"/>
              </a:ext>
            </a:extLst>
          </p:cNvPr>
          <p:cNvPicPr>
            <a:picLocks noChangeAspect="1"/>
          </p:cNvPicPr>
          <p:nvPr/>
        </p:nvPicPr>
        <p:blipFill>
          <a:blip r:embed="rId2">
            <a:extLst>
              <a:ext uri="{28A0092B-C50C-407E-A947-70E740481C1C}">
                <a14:useLocalDpi xmlns:a14="http://schemas.microsoft.com/office/drawing/2010/main" val="0"/>
              </a:ext>
            </a:extLst>
          </a:blip>
          <a:srcRect r="70581"/>
          <a:stretch/>
        </p:blipFill>
        <p:spPr>
          <a:xfrm>
            <a:off x="11622829" y="6250954"/>
            <a:ext cx="522516" cy="560391"/>
          </a:xfrm>
          <a:prstGeom prst="rect">
            <a:avLst/>
          </a:prstGeom>
        </p:spPr>
      </p:pic>
      <p:sp>
        <p:nvSpPr>
          <p:cNvPr id="15" name="CuadroTexto 14">
            <a:extLst>
              <a:ext uri="{FF2B5EF4-FFF2-40B4-BE49-F238E27FC236}">
                <a16:creationId xmlns:a16="http://schemas.microsoft.com/office/drawing/2014/main" id="{D73C1DA1-DF70-D314-F079-3182E5E14335}"/>
              </a:ext>
            </a:extLst>
          </p:cNvPr>
          <p:cNvSpPr txBox="1"/>
          <p:nvPr/>
        </p:nvSpPr>
        <p:spPr>
          <a:xfrm>
            <a:off x="610068" y="1956500"/>
            <a:ext cx="4455930" cy="98488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spcBef>
                <a:spcPts val="600"/>
              </a:spcBef>
              <a:buFont typeface="Wingdings" panose="05000000000000000000" pitchFamily="2" charset="2"/>
              <a:buChar char="v"/>
            </a:pPr>
            <a:r>
              <a:rPr lang="es" sz="1200" dirty="0">
                <a:ea typeface="+mn-lt"/>
                <a:cs typeface="+mn-lt"/>
              </a:rPr>
              <a:t>Datos tabulares: </a:t>
            </a:r>
            <a:r>
              <a:rPr lang="es-ES" sz="1200" dirty="0">
                <a:ea typeface="+mn-lt"/>
                <a:cs typeface="+mn-lt"/>
              </a:rPr>
              <a:t>Exploración de los datos y análisis.</a:t>
            </a:r>
            <a:endParaRPr lang="es" sz="1200" dirty="0">
              <a:ea typeface="+mn-lt"/>
              <a:cs typeface="+mn-lt"/>
            </a:endParaRPr>
          </a:p>
          <a:p>
            <a:pPr marL="285750" indent="-285750" algn="just">
              <a:spcBef>
                <a:spcPts val="600"/>
              </a:spcBef>
              <a:buFont typeface="Wingdings" panose="05000000000000000000" pitchFamily="2" charset="2"/>
              <a:buChar char="v"/>
            </a:pPr>
            <a:r>
              <a:rPr lang="es" sz="1200" dirty="0">
                <a:ea typeface="+mn-lt"/>
                <a:cs typeface="+mn-lt"/>
              </a:rPr>
              <a:t>Datos imágenes: </a:t>
            </a:r>
            <a:r>
              <a:rPr lang="es-ES" sz="1200" dirty="0">
                <a:ea typeface="+mn-lt"/>
                <a:cs typeface="+mn-lt"/>
              </a:rPr>
              <a:t>Convertir a numpy array, normalizar y añadir clasificación</a:t>
            </a:r>
            <a:endParaRPr lang="es-ES" sz="1200" dirty="0">
              <a:cs typeface="Calibri" panose="020F0502020204030204"/>
            </a:endParaRPr>
          </a:p>
          <a:p>
            <a:pPr marL="285750" indent="-285750" algn="just">
              <a:spcBef>
                <a:spcPts val="600"/>
              </a:spcBef>
              <a:buFont typeface="Wingdings" panose="05000000000000000000" pitchFamily="2" charset="2"/>
              <a:buChar char="v"/>
            </a:pPr>
            <a:endParaRPr lang="es-ES" sz="1200" dirty="0">
              <a:cs typeface="Calibri" panose="020F0502020204030204"/>
            </a:endParaRPr>
          </a:p>
        </p:txBody>
      </p:sp>
      <p:sp>
        <p:nvSpPr>
          <p:cNvPr id="24" name="CuadroTexto 23">
            <a:extLst>
              <a:ext uri="{FF2B5EF4-FFF2-40B4-BE49-F238E27FC236}">
                <a16:creationId xmlns:a16="http://schemas.microsoft.com/office/drawing/2014/main" id="{C8BE3CCF-BD1D-4C04-F36C-A41AD5D91F7E}"/>
              </a:ext>
            </a:extLst>
          </p:cNvPr>
          <p:cNvSpPr txBox="1"/>
          <p:nvPr/>
        </p:nvSpPr>
        <p:spPr>
          <a:xfrm>
            <a:off x="8938937" y="3645036"/>
            <a:ext cx="2109284" cy="307777"/>
          </a:xfrm>
          <a:prstGeom prst="rect">
            <a:avLst/>
          </a:prstGeom>
          <a:noFill/>
        </p:spPr>
        <p:txBody>
          <a:bodyPr wrap="square">
            <a:spAutoFit/>
          </a:bodyPr>
          <a:lstStyle/>
          <a:p>
            <a:pPr algn="ctr"/>
            <a:r>
              <a:rPr lang="es-ES" sz="1400" dirty="0"/>
              <a:t>Imágenes</a:t>
            </a:r>
            <a:endParaRPr lang="es-ES" sz="2000" dirty="0"/>
          </a:p>
        </p:txBody>
      </p:sp>
      <p:sp>
        <p:nvSpPr>
          <p:cNvPr id="25" name="CuadroTexto 24">
            <a:extLst>
              <a:ext uri="{FF2B5EF4-FFF2-40B4-BE49-F238E27FC236}">
                <a16:creationId xmlns:a16="http://schemas.microsoft.com/office/drawing/2014/main" id="{7863B779-D788-732A-A064-B8C8135460E0}"/>
              </a:ext>
            </a:extLst>
          </p:cNvPr>
          <p:cNvSpPr txBox="1"/>
          <p:nvPr/>
        </p:nvSpPr>
        <p:spPr>
          <a:xfrm>
            <a:off x="9346560" y="1052597"/>
            <a:ext cx="1294039" cy="307777"/>
          </a:xfrm>
          <a:prstGeom prst="rect">
            <a:avLst/>
          </a:prstGeom>
          <a:noFill/>
        </p:spPr>
        <p:txBody>
          <a:bodyPr wrap="square">
            <a:spAutoFit/>
          </a:bodyPr>
          <a:lstStyle/>
          <a:p>
            <a:pPr algn="ctr"/>
            <a:r>
              <a:rPr lang="es-ES" sz="1400" dirty="0"/>
              <a:t>Tabulares</a:t>
            </a:r>
            <a:endParaRPr lang="es-ES" sz="2000" dirty="0"/>
          </a:p>
        </p:txBody>
      </p:sp>
      <p:pic>
        <p:nvPicPr>
          <p:cNvPr id="1026" name="Picture 2">
            <a:extLst>
              <a:ext uri="{FF2B5EF4-FFF2-40B4-BE49-F238E27FC236}">
                <a16:creationId xmlns:a16="http://schemas.microsoft.com/office/drawing/2014/main" id="{431C4845-218A-7319-8307-D0FC0A7A5B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16102" y="2510225"/>
            <a:ext cx="2419804" cy="2559636"/>
          </a:xfrm>
          <a:prstGeom prst="rect">
            <a:avLst/>
          </a:prstGeom>
          <a:noFill/>
          <a:extLst>
            <a:ext uri="{909E8E84-426E-40DD-AFC4-6F175D3DCCD1}">
              <a14:hiddenFill xmlns:a14="http://schemas.microsoft.com/office/drawing/2010/main">
                <a:solidFill>
                  <a:srgbClr val="FFFFFF"/>
                </a:solidFill>
              </a14:hiddenFill>
            </a:ext>
          </a:extLst>
        </p:spPr>
      </p:pic>
      <p:pic>
        <p:nvPicPr>
          <p:cNvPr id="16" name="Imagen 15">
            <a:extLst>
              <a:ext uri="{FF2B5EF4-FFF2-40B4-BE49-F238E27FC236}">
                <a16:creationId xmlns:a16="http://schemas.microsoft.com/office/drawing/2014/main" id="{1268C63D-1F30-99C5-F4E0-AF5CCECDD608}"/>
              </a:ext>
            </a:extLst>
          </p:cNvPr>
          <p:cNvPicPr>
            <a:picLocks noChangeAspect="1"/>
          </p:cNvPicPr>
          <p:nvPr/>
        </p:nvPicPr>
        <p:blipFill>
          <a:blip r:embed="rId4"/>
          <a:stretch>
            <a:fillRect/>
          </a:stretch>
        </p:blipFill>
        <p:spPr>
          <a:xfrm>
            <a:off x="8548858" y="1380460"/>
            <a:ext cx="2889445" cy="2135536"/>
          </a:xfrm>
          <a:prstGeom prst="rect">
            <a:avLst/>
          </a:prstGeom>
        </p:spPr>
      </p:pic>
      <p:pic>
        <p:nvPicPr>
          <p:cNvPr id="20" name="Imagen 19">
            <a:extLst>
              <a:ext uri="{FF2B5EF4-FFF2-40B4-BE49-F238E27FC236}">
                <a16:creationId xmlns:a16="http://schemas.microsoft.com/office/drawing/2014/main" id="{5D34F034-A9A6-F8AF-8F5B-EA728681891B}"/>
              </a:ext>
            </a:extLst>
          </p:cNvPr>
          <p:cNvPicPr>
            <a:picLocks noChangeAspect="1"/>
          </p:cNvPicPr>
          <p:nvPr/>
        </p:nvPicPr>
        <p:blipFill>
          <a:blip r:embed="rId5"/>
          <a:stretch>
            <a:fillRect/>
          </a:stretch>
        </p:blipFill>
        <p:spPr>
          <a:xfrm>
            <a:off x="8730813" y="3952813"/>
            <a:ext cx="2723597" cy="2723597"/>
          </a:xfrm>
          <a:prstGeom prst="rect">
            <a:avLst/>
          </a:prstGeom>
        </p:spPr>
      </p:pic>
      <p:sp>
        <p:nvSpPr>
          <p:cNvPr id="21" name="CuadroTexto 20">
            <a:extLst>
              <a:ext uri="{FF2B5EF4-FFF2-40B4-BE49-F238E27FC236}">
                <a16:creationId xmlns:a16="http://schemas.microsoft.com/office/drawing/2014/main" id="{666C829B-6143-25D3-4552-CC053D24E943}"/>
              </a:ext>
            </a:extLst>
          </p:cNvPr>
          <p:cNvSpPr txBox="1"/>
          <p:nvPr/>
        </p:nvSpPr>
        <p:spPr>
          <a:xfrm>
            <a:off x="6071362" y="2202448"/>
            <a:ext cx="2109284" cy="307777"/>
          </a:xfrm>
          <a:prstGeom prst="rect">
            <a:avLst/>
          </a:prstGeom>
          <a:noFill/>
        </p:spPr>
        <p:txBody>
          <a:bodyPr wrap="square">
            <a:spAutoFit/>
          </a:bodyPr>
          <a:lstStyle/>
          <a:p>
            <a:pPr algn="ctr"/>
            <a:r>
              <a:rPr lang="es-ES" sz="1400" dirty="0"/>
              <a:t>Matriz correlación</a:t>
            </a:r>
            <a:endParaRPr lang="es-ES" sz="2000" dirty="0"/>
          </a:p>
        </p:txBody>
      </p:sp>
    </p:spTree>
    <p:extLst>
      <p:ext uri="{BB962C8B-B14F-4D97-AF65-F5344CB8AC3E}">
        <p14:creationId xmlns:p14="http://schemas.microsoft.com/office/powerpoint/2010/main" val="35135083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uadroTexto 7">
            <a:extLst>
              <a:ext uri="{FF2B5EF4-FFF2-40B4-BE49-F238E27FC236}">
                <a16:creationId xmlns:a16="http://schemas.microsoft.com/office/drawing/2014/main" id="{23846E66-DCD4-CD31-2761-F5C846174BED}"/>
              </a:ext>
            </a:extLst>
          </p:cNvPr>
          <p:cNvSpPr txBox="1"/>
          <p:nvPr/>
        </p:nvSpPr>
        <p:spPr>
          <a:xfrm>
            <a:off x="517585" y="1554722"/>
            <a:ext cx="5253487" cy="369332"/>
          </a:xfrm>
          <a:prstGeom prst="rect">
            <a:avLst/>
          </a:prstGeom>
          <a:noFill/>
        </p:spPr>
        <p:txBody>
          <a:bodyPr wrap="square" rtlCol="0">
            <a:spAutoFit/>
          </a:bodyPr>
          <a:lstStyle/>
          <a:p>
            <a:r>
              <a:rPr lang="es-ES" dirty="0"/>
              <a:t>Implementación de los modelos</a:t>
            </a:r>
          </a:p>
        </p:txBody>
      </p:sp>
      <p:sp>
        <p:nvSpPr>
          <p:cNvPr id="2" name="CuadroTexto 1">
            <a:extLst>
              <a:ext uri="{FF2B5EF4-FFF2-40B4-BE49-F238E27FC236}">
                <a16:creationId xmlns:a16="http://schemas.microsoft.com/office/drawing/2014/main" id="{F4A0E3CB-08A5-50D9-D94C-BD146B02E592}"/>
              </a:ext>
            </a:extLst>
          </p:cNvPr>
          <p:cNvSpPr txBox="1"/>
          <p:nvPr/>
        </p:nvSpPr>
        <p:spPr>
          <a:xfrm>
            <a:off x="517585" y="267419"/>
            <a:ext cx="10921390" cy="800219"/>
          </a:xfrm>
          <a:prstGeom prst="rect">
            <a:avLst/>
          </a:prstGeom>
          <a:noFill/>
        </p:spPr>
        <p:txBody>
          <a:bodyPr wrap="square" rtlCol="0">
            <a:spAutoFit/>
          </a:bodyPr>
          <a:lstStyle/>
          <a:p>
            <a:r>
              <a:rPr lang="es-ES" sz="2800" b="1" dirty="0">
                <a:solidFill>
                  <a:schemeClr val="tx1">
                    <a:lumMod val="75000"/>
                    <a:lumOff val="25000"/>
                  </a:schemeClr>
                </a:solidFill>
              </a:rPr>
              <a:t>Proof of Work (PoW)</a:t>
            </a:r>
          </a:p>
          <a:p>
            <a:r>
              <a:rPr lang="es-ES" b="1" dirty="0">
                <a:solidFill>
                  <a:schemeClr val="bg2">
                    <a:lumMod val="50000"/>
                  </a:schemeClr>
                </a:solidFill>
              </a:rPr>
              <a:t>Alcance del proyecto y pruebas realizadas</a:t>
            </a:r>
          </a:p>
        </p:txBody>
      </p:sp>
      <p:cxnSp>
        <p:nvCxnSpPr>
          <p:cNvPr id="6" name="Conector recto 5">
            <a:extLst>
              <a:ext uri="{FF2B5EF4-FFF2-40B4-BE49-F238E27FC236}">
                <a16:creationId xmlns:a16="http://schemas.microsoft.com/office/drawing/2014/main" id="{1B4A1F75-5AC7-EFFB-CDA7-B5EE0FBFE987}"/>
              </a:ext>
            </a:extLst>
          </p:cNvPr>
          <p:cNvCxnSpPr>
            <a:cxnSpLocks/>
          </p:cNvCxnSpPr>
          <p:nvPr/>
        </p:nvCxnSpPr>
        <p:spPr>
          <a:xfrm>
            <a:off x="610068" y="1851810"/>
            <a:ext cx="4896000" cy="0"/>
          </a:xfrm>
          <a:prstGeom prst="line">
            <a:avLst/>
          </a:prstGeom>
          <a:ln w="1905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pic>
        <p:nvPicPr>
          <p:cNvPr id="14" name="Imagen 13">
            <a:extLst>
              <a:ext uri="{FF2B5EF4-FFF2-40B4-BE49-F238E27FC236}">
                <a16:creationId xmlns:a16="http://schemas.microsoft.com/office/drawing/2014/main" id="{131B5A91-2685-8829-CDBF-C1A93475FDA1}"/>
              </a:ext>
            </a:extLst>
          </p:cNvPr>
          <p:cNvPicPr>
            <a:picLocks noChangeAspect="1"/>
          </p:cNvPicPr>
          <p:nvPr/>
        </p:nvPicPr>
        <p:blipFill>
          <a:blip r:embed="rId2">
            <a:extLst>
              <a:ext uri="{28A0092B-C50C-407E-A947-70E740481C1C}">
                <a14:useLocalDpi xmlns:a14="http://schemas.microsoft.com/office/drawing/2010/main" val="0"/>
              </a:ext>
            </a:extLst>
          </a:blip>
          <a:srcRect r="70581"/>
          <a:stretch/>
        </p:blipFill>
        <p:spPr>
          <a:xfrm>
            <a:off x="11622829" y="6250954"/>
            <a:ext cx="522516" cy="560391"/>
          </a:xfrm>
          <a:prstGeom prst="rect">
            <a:avLst/>
          </a:prstGeom>
        </p:spPr>
      </p:pic>
      <p:sp>
        <p:nvSpPr>
          <p:cNvPr id="15" name="CuadroTexto 14">
            <a:extLst>
              <a:ext uri="{FF2B5EF4-FFF2-40B4-BE49-F238E27FC236}">
                <a16:creationId xmlns:a16="http://schemas.microsoft.com/office/drawing/2014/main" id="{D73C1DA1-DF70-D314-F079-3182E5E14335}"/>
              </a:ext>
            </a:extLst>
          </p:cNvPr>
          <p:cNvSpPr txBox="1"/>
          <p:nvPr/>
        </p:nvSpPr>
        <p:spPr>
          <a:xfrm>
            <a:off x="610067" y="1956500"/>
            <a:ext cx="6069169" cy="8002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spcBef>
                <a:spcPts val="600"/>
              </a:spcBef>
              <a:buFont typeface="Wingdings" panose="05000000000000000000" pitchFamily="2" charset="2"/>
              <a:buChar char="v"/>
            </a:pPr>
            <a:r>
              <a:rPr lang="es" sz="1200" dirty="0">
                <a:ea typeface="+mn-lt"/>
                <a:cs typeface="+mn-lt"/>
              </a:rPr>
              <a:t>Datos tabulares: </a:t>
            </a:r>
            <a:r>
              <a:rPr lang="es-ES" sz="1200" dirty="0">
                <a:ea typeface="+mn-lt"/>
                <a:cs typeface="+mn-lt"/>
              </a:rPr>
              <a:t>Algoritmos de Machine Learning.</a:t>
            </a:r>
            <a:endParaRPr lang="es" sz="1200" dirty="0">
              <a:ea typeface="+mn-lt"/>
              <a:cs typeface="+mn-lt"/>
            </a:endParaRPr>
          </a:p>
          <a:p>
            <a:pPr marL="285750" indent="-285750" algn="just">
              <a:spcBef>
                <a:spcPts val="600"/>
              </a:spcBef>
              <a:buFont typeface="Wingdings" panose="05000000000000000000" pitchFamily="2" charset="2"/>
              <a:buChar char="v"/>
            </a:pPr>
            <a:r>
              <a:rPr lang="es" sz="1200" dirty="0">
                <a:ea typeface="+mn-lt"/>
                <a:cs typeface="+mn-lt"/>
              </a:rPr>
              <a:t>Datos imágenes: Algoritmos de Deep Learning.</a:t>
            </a:r>
            <a:endParaRPr lang="es-ES" sz="1200" dirty="0">
              <a:cs typeface="Calibri" panose="020F0502020204030204"/>
            </a:endParaRPr>
          </a:p>
          <a:p>
            <a:pPr marL="285750" indent="-285750" algn="just">
              <a:spcBef>
                <a:spcPts val="600"/>
              </a:spcBef>
              <a:buFont typeface="Wingdings" panose="05000000000000000000" pitchFamily="2" charset="2"/>
              <a:buChar char="v"/>
            </a:pPr>
            <a:endParaRPr lang="es-ES" sz="1200" dirty="0">
              <a:cs typeface="Calibri" panose="020F0502020204030204"/>
            </a:endParaRPr>
          </a:p>
        </p:txBody>
      </p:sp>
      <p:sp>
        <p:nvSpPr>
          <p:cNvPr id="25" name="CuadroTexto 24">
            <a:extLst>
              <a:ext uri="{FF2B5EF4-FFF2-40B4-BE49-F238E27FC236}">
                <a16:creationId xmlns:a16="http://schemas.microsoft.com/office/drawing/2014/main" id="{7863B779-D788-732A-A064-B8C8135460E0}"/>
              </a:ext>
            </a:extLst>
          </p:cNvPr>
          <p:cNvSpPr txBox="1"/>
          <p:nvPr/>
        </p:nvSpPr>
        <p:spPr>
          <a:xfrm>
            <a:off x="5314597" y="2740673"/>
            <a:ext cx="1294039" cy="307777"/>
          </a:xfrm>
          <a:prstGeom prst="rect">
            <a:avLst/>
          </a:prstGeom>
          <a:noFill/>
        </p:spPr>
        <p:txBody>
          <a:bodyPr wrap="square">
            <a:spAutoFit/>
          </a:bodyPr>
          <a:lstStyle/>
          <a:p>
            <a:pPr algn="ctr"/>
            <a:r>
              <a:rPr lang="es-ES" sz="1400" dirty="0"/>
              <a:t>Tabulares</a:t>
            </a:r>
            <a:endParaRPr lang="es-ES" sz="2000" dirty="0"/>
          </a:p>
        </p:txBody>
      </p:sp>
      <p:pic>
        <p:nvPicPr>
          <p:cNvPr id="4" name="Imagen 3">
            <a:extLst>
              <a:ext uri="{FF2B5EF4-FFF2-40B4-BE49-F238E27FC236}">
                <a16:creationId xmlns:a16="http://schemas.microsoft.com/office/drawing/2014/main" id="{1A63C415-5907-0E9B-8F84-D15C4542BA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18661" y="3202338"/>
            <a:ext cx="3352411" cy="2694079"/>
          </a:xfrm>
          <a:prstGeom prst="rect">
            <a:avLst/>
          </a:prstGeom>
        </p:spPr>
      </p:pic>
      <p:pic>
        <p:nvPicPr>
          <p:cNvPr id="12" name="Imagen 11">
            <a:extLst>
              <a:ext uri="{FF2B5EF4-FFF2-40B4-BE49-F238E27FC236}">
                <a16:creationId xmlns:a16="http://schemas.microsoft.com/office/drawing/2014/main" id="{21DD463C-B206-57CE-080B-8C3E75780A0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63662" y="3202338"/>
            <a:ext cx="3231388" cy="2161900"/>
          </a:xfrm>
          <a:prstGeom prst="rect">
            <a:avLst/>
          </a:prstGeom>
        </p:spPr>
      </p:pic>
    </p:spTree>
    <p:extLst>
      <p:ext uri="{BB962C8B-B14F-4D97-AF65-F5344CB8AC3E}">
        <p14:creationId xmlns:p14="http://schemas.microsoft.com/office/powerpoint/2010/main" val="3183255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uadroTexto 7">
            <a:extLst>
              <a:ext uri="{FF2B5EF4-FFF2-40B4-BE49-F238E27FC236}">
                <a16:creationId xmlns:a16="http://schemas.microsoft.com/office/drawing/2014/main" id="{23846E66-DCD4-CD31-2761-F5C846174BED}"/>
              </a:ext>
            </a:extLst>
          </p:cNvPr>
          <p:cNvSpPr txBox="1"/>
          <p:nvPr/>
        </p:nvSpPr>
        <p:spPr>
          <a:xfrm>
            <a:off x="517585" y="1554722"/>
            <a:ext cx="5253487" cy="369332"/>
          </a:xfrm>
          <a:prstGeom prst="rect">
            <a:avLst/>
          </a:prstGeom>
          <a:noFill/>
        </p:spPr>
        <p:txBody>
          <a:bodyPr wrap="square" rtlCol="0">
            <a:spAutoFit/>
          </a:bodyPr>
          <a:lstStyle/>
          <a:p>
            <a:r>
              <a:rPr lang="es-ES" dirty="0"/>
              <a:t>Implementación de los modelos</a:t>
            </a:r>
          </a:p>
        </p:txBody>
      </p:sp>
      <p:sp>
        <p:nvSpPr>
          <p:cNvPr id="2" name="CuadroTexto 1">
            <a:extLst>
              <a:ext uri="{FF2B5EF4-FFF2-40B4-BE49-F238E27FC236}">
                <a16:creationId xmlns:a16="http://schemas.microsoft.com/office/drawing/2014/main" id="{F4A0E3CB-08A5-50D9-D94C-BD146B02E592}"/>
              </a:ext>
            </a:extLst>
          </p:cNvPr>
          <p:cNvSpPr txBox="1"/>
          <p:nvPr/>
        </p:nvSpPr>
        <p:spPr>
          <a:xfrm>
            <a:off x="517585" y="267419"/>
            <a:ext cx="10921390" cy="800219"/>
          </a:xfrm>
          <a:prstGeom prst="rect">
            <a:avLst/>
          </a:prstGeom>
          <a:noFill/>
        </p:spPr>
        <p:txBody>
          <a:bodyPr wrap="square" rtlCol="0">
            <a:spAutoFit/>
          </a:bodyPr>
          <a:lstStyle/>
          <a:p>
            <a:r>
              <a:rPr lang="es-ES" sz="2800" b="1" dirty="0">
                <a:solidFill>
                  <a:schemeClr val="tx1">
                    <a:lumMod val="75000"/>
                    <a:lumOff val="25000"/>
                  </a:schemeClr>
                </a:solidFill>
              </a:rPr>
              <a:t>Proof of Work (PoW)</a:t>
            </a:r>
          </a:p>
          <a:p>
            <a:r>
              <a:rPr lang="es-ES" b="1" dirty="0">
                <a:solidFill>
                  <a:schemeClr val="bg2">
                    <a:lumMod val="50000"/>
                  </a:schemeClr>
                </a:solidFill>
              </a:rPr>
              <a:t>Alcance del proyecto y pruebas realizadas</a:t>
            </a:r>
          </a:p>
        </p:txBody>
      </p:sp>
      <p:cxnSp>
        <p:nvCxnSpPr>
          <p:cNvPr id="6" name="Conector recto 5">
            <a:extLst>
              <a:ext uri="{FF2B5EF4-FFF2-40B4-BE49-F238E27FC236}">
                <a16:creationId xmlns:a16="http://schemas.microsoft.com/office/drawing/2014/main" id="{1B4A1F75-5AC7-EFFB-CDA7-B5EE0FBFE987}"/>
              </a:ext>
            </a:extLst>
          </p:cNvPr>
          <p:cNvCxnSpPr>
            <a:cxnSpLocks/>
          </p:cNvCxnSpPr>
          <p:nvPr/>
        </p:nvCxnSpPr>
        <p:spPr>
          <a:xfrm>
            <a:off x="610068" y="1851810"/>
            <a:ext cx="4896000" cy="0"/>
          </a:xfrm>
          <a:prstGeom prst="line">
            <a:avLst/>
          </a:prstGeom>
          <a:ln w="1905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pic>
        <p:nvPicPr>
          <p:cNvPr id="14" name="Imagen 13">
            <a:extLst>
              <a:ext uri="{FF2B5EF4-FFF2-40B4-BE49-F238E27FC236}">
                <a16:creationId xmlns:a16="http://schemas.microsoft.com/office/drawing/2014/main" id="{131B5A91-2685-8829-CDBF-C1A93475FDA1}"/>
              </a:ext>
            </a:extLst>
          </p:cNvPr>
          <p:cNvPicPr>
            <a:picLocks noChangeAspect="1"/>
          </p:cNvPicPr>
          <p:nvPr/>
        </p:nvPicPr>
        <p:blipFill>
          <a:blip r:embed="rId2">
            <a:extLst>
              <a:ext uri="{28A0092B-C50C-407E-A947-70E740481C1C}">
                <a14:useLocalDpi xmlns:a14="http://schemas.microsoft.com/office/drawing/2010/main" val="0"/>
              </a:ext>
            </a:extLst>
          </a:blip>
          <a:srcRect r="70581"/>
          <a:stretch/>
        </p:blipFill>
        <p:spPr>
          <a:xfrm>
            <a:off x="11622829" y="6250954"/>
            <a:ext cx="522516" cy="560391"/>
          </a:xfrm>
          <a:prstGeom prst="rect">
            <a:avLst/>
          </a:prstGeom>
        </p:spPr>
      </p:pic>
      <p:sp>
        <p:nvSpPr>
          <p:cNvPr id="15" name="CuadroTexto 14">
            <a:extLst>
              <a:ext uri="{FF2B5EF4-FFF2-40B4-BE49-F238E27FC236}">
                <a16:creationId xmlns:a16="http://schemas.microsoft.com/office/drawing/2014/main" id="{D73C1DA1-DF70-D314-F079-3182E5E14335}"/>
              </a:ext>
            </a:extLst>
          </p:cNvPr>
          <p:cNvSpPr txBox="1"/>
          <p:nvPr/>
        </p:nvSpPr>
        <p:spPr>
          <a:xfrm>
            <a:off x="610067" y="1956500"/>
            <a:ext cx="6069169" cy="8002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spcBef>
                <a:spcPts val="600"/>
              </a:spcBef>
              <a:buFont typeface="Wingdings" panose="05000000000000000000" pitchFamily="2" charset="2"/>
              <a:buChar char="v"/>
            </a:pPr>
            <a:r>
              <a:rPr lang="es" sz="1200" dirty="0">
                <a:ea typeface="+mn-lt"/>
                <a:cs typeface="+mn-lt"/>
              </a:rPr>
              <a:t>Datos tabulares: </a:t>
            </a:r>
            <a:r>
              <a:rPr lang="es-ES" sz="1200" dirty="0">
                <a:ea typeface="+mn-lt"/>
                <a:cs typeface="+mn-lt"/>
              </a:rPr>
              <a:t>Algoritmos de Machine Learning.</a:t>
            </a:r>
            <a:endParaRPr lang="es" sz="1200" dirty="0">
              <a:ea typeface="+mn-lt"/>
              <a:cs typeface="+mn-lt"/>
            </a:endParaRPr>
          </a:p>
          <a:p>
            <a:pPr marL="285750" indent="-285750" algn="just">
              <a:spcBef>
                <a:spcPts val="600"/>
              </a:spcBef>
              <a:buFont typeface="Wingdings" panose="05000000000000000000" pitchFamily="2" charset="2"/>
              <a:buChar char="v"/>
            </a:pPr>
            <a:r>
              <a:rPr lang="es" sz="1200" dirty="0">
                <a:ea typeface="+mn-lt"/>
                <a:cs typeface="+mn-lt"/>
              </a:rPr>
              <a:t>Datos imágenes: Algoritmos de Deep Learning.</a:t>
            </a:r>
            <a:endParaRPr lang="es-ES" sz="1200" dirty="0">
              <a:cs typeface="Calibri" panose="020F0502020204030204"/>
            </a:endParaRPr>
          </a:p>
          <a:p>
            <a:pPr marL="285750" indent="-285750" algn="just">
              <a:spcBef>
                <a:spcPts val="600"/>
              </a:spcBef>
              <a:buFont typeface="Wingdings" panose="05000000000000000000" pitchFamily="2" charset="2"/>
              <a:buChar char="v"/>
            </a:pPr>
            <a:endParaRPr lang="es-ES" sz="1200" dirty="0">
              <a:cs typeface="Calibri" panose="020F0502020204030204"/>
            </a:endParaRPr>
          </a:p>
        </p:txBody>
      </p:sp>
      <p:sp>
        <p:nvSpPr>
          <p:cNvPr id="23" name="CuadroTexto 22">
            <a:extLst>
              <a:ext uri="{FF2B5EF4-FFF2-40B4-BE49-F238E27FC236}">
                <a16:creationId xmlns:a16="http://schemas.microsoft.com/office/drawing/2014/main" id="{B9583A8A-15BC-0290-657D-C863D9EC15BF}"/>
              </a:ext>
            </a:extLst>
          </p:cNvPr>
          <p:cNvSpPr txBox="1"/>
          <p:nvPr/>
        </p:nvSpPr>
        <p:spPr>
          <a:xfrm>
            <a:off x="1348524" y="2753698"/>
            <a:ext cx="2481942" cy="307777"/>
          </a:xfrm>
          <a:prstGeom prst="rect">
            <a:avLst/>
          </a:prstGeom>
          <a:noFill/>
        </p:spPr>
        <p:txBody>
          <a:bodyPr wrap="square">
            <a:spAutoFit/>
          </a:bodyPr>
          <a:lstStyle/>
          <a:p>
            <a:r>
              <a:rPr lang="es-ES" sz="1400" dirty="0"/>
              <a:t>Red convolucional de cero</a:t>
            </a:r>
            <a:endParaRPr lang="es-ES" sz="2000" dirty="0"/>
          </a:p>
        </p:txBody>
      </p:sp>
      <p:sp>
        <p:nvSpPr>
          <p:cNvPr id="24" name="CuadroTexto 23">
            <a:extLst>
              <a:ext uri="{FF2B5EF4-FFF2-40B4-BE49-F238E27FC236}">
                <a16:creationId xmlns:a16="http://schemas.microsoft.com/office/drawing/2014/main" id="{C8BE3CCF-BD1D-4C04-F36C-A41AD5D91F7E}"/>
              </a:ext>
            </a:extLst>
          </p:cNvPr>
          <p:cNvSpPr txBox="1"/>
          <p:nvPr/>
        </p:nvSpPr>
        <p:spPr>
          <a:xfrm>
            <a:off x="8622160" y="642094"/>
            <a:ext cx="2109284" cy="307777"/>
          </a:xfrm>
          <a:prstGeom prst="rect">
            <a:avLst/>
          </a:prstGeom>
          <a:noFill/>
        </p:spPr>
        <p:txBody>
          <a:bodyPr wrap="square">
            <a:spAutoFit/>
          </a:bodyPr>
          <a:lstStyle/>
          <a:p>
            <a:pPr algn="ctr"/>
            <a:r>
              <a:rPr lang="es-ES" sz="1400" dirty="0"/>
              <a:t>Imagen con Máscara</a:t>
            </a:r>
            <a:endParaRPr lang="es-ES" sz="2000" dirty="0"/>
          </a:p>
        </p:txBody>
      </p:sp>
      <p:pic>
        <p:nvPicPr>
          <p:cNvPr id="2050" name="Picture 2">
            <a:extLst>
              <a:ext uri="{FF2B5EF4-FFF2-40B4-BE49-F238E27FC236}">
                <a16:creationId xmlns:a16="http://schemas.microsoft.com/office/drawing/2014/main" id="{73DD8737-47BC-C93D-03E6-F1086948CA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3860" y="3029187"/>
            <a:ext cx="2966606" cy="234291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6ACB0CAA-7D36-2F70-69B3-B275F49D450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70365" y="3061475"/>
            <a:ext cx="2966606" cy="2342914"/>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E13CA912-FC6B-EA11-E8CF-9967BA900BA5}"/>
              </a:ext>
            </a:extLst>
          </p:cNvPr>
          <p:cNvSpPr txBox="1"/>
          <p:nvPr/>
        </p:nvSpPr>
        <p:spPr>
          <a:xfrm>
            <a:off x="4855029" y="2721410"/>
            <a:ext cx="2481942" cy="307777"/>
          </a:xfrm>
          <a:prstGeom prst="rect">
            <a:avLst/>
          </a:prstGeom>
          <a:noFill/>
        </p:spPr>
        <p:txBody>
          <a:bodyPr wrap="square">
            <a:spAutoFit/>
          </a:bodyPr>
          <a:lstStyle/>
          <a:p>
            <a:r>
              <a:rPr lang="es-ES" sz="1400" dirty="0"/>
              <a:t>CNN de cero vs. pre-entrenada</a:t>
            </a:r>
            <a:endParaRPr lang="es-ES" sz="2000" dirty="0"/>
          </a:p>
        </p:txBody>
      </p:sp>
      <p:pic>
        <p:nvPicPr>
          <p:cNvPr id="3074" name="Picture 2">
            <a:extLst>
              <a:ext uri="{FF2B5EF4-FFF2-40B4-BE49-F238E27FC236}">
                <a16:creationId xmlns:a16="http://schemas.microsoft.com/office/drawing/2014/main" id="{0A6A0688-E46A-BE7D-46A1-F95B2F86538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75428" y="949871"/>
            <a:ext cx="3136203" cy="2818562"/>
          </a:xfrm>
          <a:prstGeom prst="rect">
            <a:avLst/>
          </a:prstGeom>
          <a:noFill/>
          <a:extLst>
            <a:ext uri="{909E8E84-426E-40DD-AFC4-6F175D3DCCD1}">
              <a14:hiddenFill xmlns:a14="http://schemas.microsoft.com/office/drawing/2010/main">
                <a:solidFill>
                  <a:srgbClr val="FFFFFF"/>
                </a:solidFill>
              </a14:hiddenFill>
            </a:ext>
          </a:extLst>
        </p:spPr>
      </p:pic>
      <p:sp>
        <p:nvSpPr>
          <p:cNvPr id="5" name="CuadroTexto 4">
            <a:extLst>
              <a:ext uri="{FF2B5EF4-FFF2-40B4-BE49-F238E27FC236}">
                <a16:creationId xmlns:a16="http://schemas.microsoft.com/office/drawing/2014/main" id="{487ADA45-2EB6-B15D-977E-01AAB7A7261F}"/>
              </a:ext>
            </a:extLst>
          </p:cNvPr>
          <p:cNvSpPr txBox="1"/>
          <p:nvPr/>
        </p:nvSpPr>
        <p:spPr>
          <a:xfrm>
            <a:off x="8619957" y="3720359"/>
            <a:ext cx="2109284" cy="307777"/>
          </a:xfrm>
          <a:prstGeom prst="rect">
            <a:avLst/>
          </a:prstGeom>
          <a:noFill/>
        </p:spPr>
        <p:txBody>
          <a:bodyPr wrap="square">
            <a:spAutoFit/>
          </a:bodyPr>
          <a:lstStyle/>
          <a:p>
            <a:pPr algn="ctr"/>
            <a:r>
              <a:rPr lang="es-ES" sz="1400" dirty="0"/>
              <a:t>Imagen con Eco</a:t>
            </a:r>
            <a:endParaRPr lang="es-ES" sz="2000" dirty="0"/>
          </a:p>
        </p:txBody>
      </p:sp>
      <p:pic>
        <p:nvPicPr>
          <p:cNvPr id="7" name="Picture 2">
            <a:extLst>
              <a:ext uri="{FF2B5EF4-FFF2-40B4-BE49-F238E27FC236}">
                <a16:creationId xmlns:a16="http://schemas.microsoft.com/office/drawing/2014/main" id="{C7EB0B83-462B-3962-CFB0-0B4C0C9A22F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p:blipFill>
        <p:spPr bwMode="auto">
          <a:xfrm>
            <a:off x="8073225" y="3962820"/>
            <a:ext cx="3136203" cy="28185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88382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uadroTexto 7">
            <a:extLst>
              <a:ext uri="{FF2B5EF4-FFF2-40B4-BE49-F238E27FC236}">
                <a16:creationId xmlns:a16="http://schemas.microsoft.com/office/drawing/2014/main" id="{23846E66-DCD4-CD31-2761-F5C846174BED}"/>
              </a:ext>
            </a:extLst>
          </p:cNvPr>
          <p:cNvSpPr txBox="1"/>
          <p:nvPr/>
        </p:nvSpPr>
        <p:spPr>
          <a:xfrm>
            <a:off x="517585" y="1554722"/>
            <a:ext cx="5253487" cy="369332"/>
          </a:xfrm>
          <a:prstGeom prst="rect">
            <a:avLst/>
          </a:prstGeom>
          <a:noFill/>
        </p:spPr>
        <p:txBody>
          <a:bodyPr wrap="square" rtlCol="0">
            <a:spAutoFit/>
          </a:bodyPr>
          <a:lstStyle/>
          <a:p>
            <a:r>
              <a:rPr lang="es-ES" dirty="0"/>
              <a:t>Despliegue de algoritmos</a:t>
            </a:r>
          </a:p>
        </p:txBody>
      </p:sp>
      <p:sp>
        <p:nvSpPr>
          <p:cNvPr id="2" name="CuadroTexto 1">
            <a:extLst>
              <a:ext uri="{FF2B5EF4-FFF2-40B4-BE49-F238E27FC236}">
                <a16:creationId xmlns:a16="http://schemas.microsoft.com/office/drawing/2014/main" id="{F4A0E3CB-08A5-50D9-D94C-BD146B02E592}"/>
              </a:ext>
            </a:extLst>
          </p:cNvPr>
          <p:cNvSpPr txBox="1"/>
          <p:nvPr/>
        </p:nvSpPr>
        <p:spPr>
          <a:xfrm>
            <a:off x="517585" y="267419"/>
            <a:ext cx="10921390" cy="800219"/>
          </a:xfrm>
          <a:prstGeom prst="rect">
            <a:avLst/>
          </a:prstGeom>
          <a:noFill/>
        </p:spPr>
        <p:txBody>
          <a:bodyPr wrap="square" rtlCol="0">
            <a:spAutoFit/>
          </a:bodyPr>
          <a:lstStyle/>
          <a:p>
            <a:r>
              <a:rPr lang="es-ES" sz="2800" b="1" dirty="0">
                <a:solidFill>
                  <a:schemeClr val="tx1">
                    <a:lumMod val="75000"/>
                    <a:lumOff val="25000"/>
                  </a:schemeClr>
                </a:solidFill>
              </a:rPr>
              <a:t>Proof of Work (PoW)</a:t>
            </a:r>
          </a:p>
          <a:p>
            <a:r>
              <a:rPr lang="es-ES" b="1" dirty="0">
                <a:solidFill>
                  <a:schemeClr val="bg2">
                    <a:lumMod val="50000"/>
                  </a:schemeClr>
                </a:solidFill>
              </a:rPr>
              <a:t>Alcance del proyecto y pruebas realizadas</a:t>
            </a:r>
          </a:p>
        </p:txBody>
      </p:sp>
      <p:cxnSp>
        <p:nvCxnSpPr>
          <p:cNvPr id="6" name="Conector recto 5">
            <a:extLst>
              <a:ext uri="{FF2B5EF4-FFF2-40B4-BE49-F238E27FC236}">
                <a16:creationId xmlns:a16="http://schemas.microsoft.com/office/drawing/2014/main" id="{1B4A1F75-5AC7-EFFB-CDA7-B5EE0FBFE987}"/>
              </a:ext>
            </a:extLst>
          </p:cNvPr>
          <p:cNvCxnSpPr>
            <a:cxnSpLocks/>
          </p:cNvCxnSpPr>
          <p:nvPr/>
        </p:nvCxnSpPr>
        <p:spPr>
          <a:xfrm>
            <a:off x="610068" y="1851810"/>
            <a:ext cx="4896000" cy="0"/>
          </a:xfrm>
          <a:prstGeom prst="line">
            <a:avLst/>
          </a:prstGeom>
          <a:ln w="1905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pic>
        <p:nvPicPr>
          <p:cNvPr id="14" name="Imagen 13">
            <a:extLst>
              <a:ext uri="{FF2B5EF4-FFF2-40B4-BE49-F238E27FC236}">
                <a16:creationId xmlns:a16="http://schemas.microsoft.com/office/drawing/2014/main" id="{131B5A91-2685-8829-CDBF-C1A93475FDA1}"/>
              </a:ext>
            </a:extLst>
          </p:cNvPr>
          <p:cNvPicPr>
            <a:picLocks noChangeAspect="1"/>
          </p:cNvPicPr>
          <p:nvPr/>
        </p:nvPicPr>
        <p:blipFill>
          <a:blip r:embed="rId2">
            <a:extLst>
              <a:ext uri="{28A0092B-C50C-407E-A947-70E740481C1C}">
                <a14:useLocalDpi xmlns:a14="http://schemas.microsoft.com/office/drawing/2010/main" val="0"/>
              </a:ext>
            </a:extLst>
          </a:blip>
          <a:srcRect r="70581"/>
          <a:stretch/>
        </p:blipFill>
        <p:spPr>
          <a:xfrm>
            <a:off x="11622829" y="6250954"/>
            <a:ext cx="522516" cy="560391"/>
          </a:xfrm>
          <a:prstGeom prst="rect">
            <a:avLst/>
          </a:prstGeom>
        </p:spPr>
      </p:pic>
      <p:sp>
        <p:nvSpPr>
          <p:cNvPr id="15" name="CuadroTexto 14">
            <a:extLst>
              <a:ext uri="{FF2B5EF4-FFF2-40B4-BE49-F238E27FC236}">
                <a16:creationId xmlns:a16="http://schemas.microsoft.com/office/drawing/2014/main" id="{D73C1DA1-DF70-D314-F079-3182E5E14335}"/>
              </a:ext>
            </a:extLst>
          </p:cNvPr>
          <p:cNvSpPr txBox="1"/>
          <p:nvPr/>
        </p:nvSpPr>
        <p:spPr>
          <a:xfrm>
            <a:off x="610067" y="1956500"/>
            <a:ext cx="6069169" cy="8002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spcBef>
                <a:spcPts val="600"/>
              </a:spcBef>
              <a:buFont typeface="Wingdings" panose="05000000000000000000" pitchFamily="2" charset="2"/>
              <a:buChar char="v"/>
            </a:pPr>
            <a:r>
              <a:rPr lang="es-ES" sz="1200" dirty="0">
                <a:ea typeface="+mn-lt"/>
                <a:cs typeface="+mn-lt"/>
              </a:rPr>
              <a:t>Interfaz web desarrollada con FastAPI.</a:t>
            </a:r>
          </a:p>
          <a:p>
            <a:pPr marL="285750" indent="-285750" algn="just">
              <a:spcBef>
                <a:spcPts val="600"/>
              </a:spcBef>
              <a:buFont typeface="Wingdings" panose="05000000000000000000" pitchFamily="2" charset="2"/>
              <a:buChar char="v"/>
            </a:pPr>
            <a:r>
              <a:rPr lang="es-ES" sz="1200" dirty="0">
                <a:ea typeface="+mn-lt"/>
                <a:cs typeface="+mn-lt"/>
              </a:rPr>
              <a:t>Predicción online.</a:t>
            </a:r>
            <a:endParaRPr lang="es-ES" sz="1200" dirty="0">
              <a:cs typeface="Calibri" panose="020F0502020204030204"/>
            </a:endParaRPr>
          </a:p>
          <a:p>
            <a:pPr marL="285750" indent="-285750" algn="just">
              <a:spcBef>
                <a:spcPts val="600"/>
              </a:spcBef>
              <a:buFont typeface="Wingdings" panose="05000000000000000000" pitchFamily="2" charset="2"/>
              <a:buChar char="v"/>
            </a:pPr>
            <a:endParaRPr lang="es-ES" sz="1200" dirty="0">
              <a:cs typeface="Calibri" panose="020F0502020204030204"/>
            </a:endParaRPr>
          </a:p>
        </p:txBody>
      </p:sp>
      <p:sp>
        <p:nvSpPr>
          <p:cNvPr id="5" name="CuadroTexto 4">
            <a:extLst>
              <a:ext uri="{FF2B5EF4-FFF2-40B4-BE49-F238E27FC236}">
                <a16:creationId xmlns:a16="http://schemas.microsoft.com/office/drawing/2014/main" id="{487ADA45-2EB6-B15D-977E-01AAB7A7261F}"/>
              </a:ext>
            </a:extLst>
          </p:cNvPr>
          <p:cNvSpPr txBox="1"/>
          <p:nvPr/>
        </p:nvSpPr>
        <p:spPr>
          <a:xfrm>
            <a:off x="4599669" y="2740673"/>
            <a:ext cx="2109284" cy="307777"/>
          </a:xfrm>
          <a:prstGeom prst="rect">
            <a:avLst/>
          </a:prstGeom>
          <a:noFill/>
        </p:spPr>
        <p:txBody>
          <a:bodyPr wrap="square">
            <a:spAutoFit/>
          </a:bodyPr>
          <a:lstStyle/>
          <a:p>
            <a:pPr algn="ctr"/>
            <a:r>
              <a:rPr lang="es-ES" sz="1400" dirty="0"/>
              <a:t>Interfaz principal</a:t>
            </a:r>
            <a:endParaRPr lang="es-ES" sz="2000" dirty="0"/>
          </a:p>
        </p:txBody>
      </p:sp>
      <p:pic>
        <p:nvPicPr>
          <p:cNvPr id="4098" name="Picture 2">
            <a:extLst>
              <a:ext uri="{FF2B5EF4-FFF2-40B4-BE49-F238E27FC236}">
                <a16:creationId xmlns:a16="http://schemas.microsoft.com/office/drawing/2014/main" id="{0CECF5B3-1163-6C89-0079-FB175EE774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6310" y="3099877"/>
            <a:ext cx="5545672" cy="29360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2675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uadroTexto 7">
            <a:extLst>
              <a:ext uri="{FF2B5EF4-FFF2-40B4-BE49-F238E27FC236}">
                <a16:creationId xmlns:a16="http://schemas.microsoft.com/office/drawing/2014/main" id="{23846E66-DCD4-CD31-2761-F5C846174BED}"/>
              </a:ext>
            </a:extLst>
          </p:cNvPr>
          <p:cNvSpPr txBox="1"/>
          <p:nvPr/>
        </p:nvSpPr>
        <p:spPr>
          <a:xfrm>
            <a:off x="517585" y="1211818"/>
            <a:ext cx="5253487" cy="369332"/>
          </a:xfrm>
          <a:prstGeom prst="rect">
            <a:avLst/>
          </a:prstGeom>
          <a:noFill/>
        </p:spPr>
        <p:txBody>
          <a:bodyPr wrap="square" rtlCol="0">
            <a:spAutoFit/>
          </a:bodyPr>
          <a:lstStyle/>
          <a:p>
            <a:r>
              <a:rPr lang="es-ES" dirty="0"/>
              <a:t>Arquitectura tipo</a:t>
            </a:r>
          </a:p>
        </p:txBody>
      </p:sp>
      <p:sp>
        <p:nvSpPr>
          <p:cNvPr id="2" name="CuadroTexto 1">
            <a:extLst>
              <a:ext uri="{FF2B5EF4-FFF2-40B4-BE49-F238E27FC236}">
                <a16:creationId xmlns:a16="http://schemas.microsoft.com/office/drawing/2014/main" id="{F4A0E3CB-08A5-50D9-D94C-BD146B02E592}"/>
              </a:ext>
            </a:extLst>
          </p:cNvPr>
          <p:cNvSpPr txBox="1"/>
          <p:nvPr/>
        </p:nvSpPr>
        <p:spPr>
          <a:xfrm>
            <a:off x="517585" y="267419"/>
            <a:ext cx="10921390" cy="800219"/>
          </a:xfrm>
          <a:prstGeom prst="rect">
            <a:avLst/>
          </a:prstGeom>
          <a:noFill/>
        </p:spPr>
        <p:txBody>
          <a:bodyPr wrap="square" rtlCol="0">
            <a:spAutoFit/>
          </a:bodyPr>
          <a:lstStyle/>
          <a:p>
            <a:r>
              <a:rPr lang="es-ES" sz="2800" b="1" dirty="0">
                <a:solidFill>
                  <a:schemeClr val="tx1">
                    <a:lumMod val="75000"/>
                    <a:lumOff val="25000"/>
                  </a:schemeClr>
                </a:solidFill>
              </a:rPr>
              <a:t>Arquitectura propuesta</a:t>
            </a:r>
          </a:p>
          <a:p>
            <a:r>
              <a:rPr lang="es-ES" b="1" dirty="0">
                <a:solidFill>
                  <a:schemeClr val="bg2">
                    <a:lumMod val="50000"/>
                  </a:schemeClr>
                </a:solidFill>
              </a:rPr>
              <a:t>Basado en solución en la nube de Google – Google Cloud.</a:t>
            </a:r>
          </a:p>
        </p:txBody>
      </p:sp>
      <p:cxnSp>
        <p:nvCxnSpPr>
          <p:cNvPr id="6" name="Conector recto 5">
            <a:extLst>
              <a:ext uri="{FF2B5EF4-FFF2-40B4-BE49-F238E27FC236}">
                <a16:creationId xmlns:a16="http://schemas.microsoft.com/office/drawing/2014/main" id="{1B4A1F75-5AC7-EFFB-CDA7-B5EE0FBFE987}"/>
              </a:ext>
            </a:extLst>
          </p:cNvPr>
          <p:cNvCxnSpPr>
            <a:cxnSpLocks/>
          </p:cNvCxnSpPr>
          <p:nvPr/>
        </p:nvCxnSpPr>
        <p:spPr>
          <a:xfrm>
            <a:off x="610068" y="1508906"/>
            <a:ext cx="4896000" cy="0"/>
          </a:xfrm>
          <a:prstGeom prst="line">
            <a:avLst/>
          </a:prstGeom>
          <a:ln w="1905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7" name="CuadroTexto 6">
            <a:extLst>
              <a:ext uri="{FF2B5EF4-FFF2-40B4-BE49-F238E27FC236}">
                <a16:creationId xmlns:a16="http://schemas.microsoft.com/office/drawing/2014/main" id="{48549A98-5A09-7443-F1CD-9A19C12453E0}"/>
              </a:ext>
            </a:extLst>
          </p:cNvPr>
          <p:cNvSpPr txBox="1"/>
          <p:nvPr/>
        </p:nvSpPr>
        <p:spPr>
          <a:xfrm>
            <a:off x="517585" y="4570593"/>
            <a:ext cx="5253487" cy="369332"/>
          </a:xfrm>
          <a:prstGeom prst="rect">
            <a:avLst/>
          </a:prstGeom>
          <a:noFill/>
        </p:spPr>
        <p:txBody>
          <a:bodyPr wrap="square" rtlCol="0">
            <a:spAutoFit/>
          </a:bodyPr>
          <a:lstStyle/>
          <a:p>
            <a:r>
              <a:rPr lang="es-ES" dirty="0"/>
              <a:t>Descripción del modelo</a:t>
            </a:r>
          </a:p>
        </p:txBody>
      </p:sp>
      <p:sp>
        <p:nvSpPr>
          <p:cNvPr id="9" name="Rectángulo 8">
            <a:extLst>
              <a:ext uri="{FF2B5EF4-FFF2-40B4-BE49-F238E27FC236}">
                <a16:creationId xmlns:a16="http://schemas.microsoft.com/office/drawing/2014/main" id="{C3EA38C4-B15D-5465-B05B-420B6F488E71}"/>
              </a:ext>
            </a:extLst>
          </p:cNvPr>
          <p:cNvSpPr/>
          <p:nvPr/>
        </p:nvSpPr>
        <p:spPr>
          <a:xfrm>
            <a:off x="155719" y="1695462"/>
            <a:ext cx="11880562" cy="2708587"/>
          </a:xfrm>
          <a:prstGeom prst="rect">
            <a:avLst/>
          </a:prstGeom>
          <a:ln>
            <a:solidFill>
              <a:schemeClr val="bg2">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ES"/>
          </a:p>
        </p:txBody>
      </p:sp>
      <p:cxnSp>
        <p:nvCxnSpPr>
          <p:cNvPr id="11" name="Conector recto 10">
            <a:extLst>
              <a:ext uri="{FF2B5EF4-FFF2-40B4-BE49-F238E27FC236}">
                <a16:creationId xmlns:a16="http://schemas.microsoft.com/office/drawing/2014/main" id="{DDB3A520-9395-C30D-5962-0C1B3241637F}"/>
              </a:ext>
            </a:extLst>
          </p:cNvPr>
          <p:cNvCxnSpPr>
            <a:cxnSpLocks/>
          </p:cNvCxnSpPr>
          <p:nvPr/>
        </p:nvCxnSpPr>
        <p:spPr>
          <a:xfrm>
            <a:off x="610068" y="4877011"/>
            <a:ext cx="4896000" cy="0"/>
          </a:xfrm>
          <a:prstGeom prst="line">
            <a:avLst/>
          </a:prstGeom>
          <a:ln w="1905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5" name="CuadroTexto 4">
            <a:extLst>
              <a:ext uri="{FF2B5EF4-FFF2-40B4-BE49-F238E27FC236}">
                <a16:creationId xmlns:a16="http://schemas.microsoft.com/office/drawing/2014/main" id="{45679E97-BC47-687C-C6FB-86BA725696F6}"/>
              </a:ext>
            </a:extLst>
          </p:cNvPr>
          <p:cNvSpPr txBox="1"/>
          <p:nvPr/>
        </p:nvSpPr>
        <p:spPr>
          <a:xfrm>
            <a:off x="610067" y="5102760"/>
            <a:ext cx="10828907" cy="150810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spcBef>
                <a:spcPts val="600"/>
              </a:spcBef>
            </a:pPr>
            <a:r>
              <a:rPr lang="es" sz="1200" dirty="0">
                <a:ea typeface="+mn-lt"/>
                <a:cs typeface="+mn-lt"/>
              </a:rPr>
              <a:t>OncoLab AI es una plataforma como servicio (PaaS) que ofrece consultar, a partir de los exámenes de un paciente, la predicción del diagnóstico para saber si esa persona padece o puede padecer en un futuro cercano un determinado tipo de cáncer.</a:t>
            </a:r>
          </a:p>
          <a:p>
            <a:pPr algn="just">
              <a:spcBef>
                <a:spcPts val="600"/>
              </a:spcBef>
            </a:pPr>
            <a:r>
              <a:rPr lang="es" sz="1200" dirty="0">
                <a:ea typeface="+mn-lt"/>
                <a:cs typeface="+mn-lt"/>
              </a:rPr>
              <a:t>Para ello, se cuenta con un tripartito de partes implicadas:</a:t>
            </a:r>
          </a:p>
          <a:p>
            <a:pPr marL="171450" indent="-171450" algn="just">
              <a:spcBef>
                <a:spcPts val="600"/>
              </a:spcBef>
              <a:buFont typeface="Arial" panose="020B0604020202020204" pitchFamily="34" charset="0"/>
              <a:buChar char="•"/>
            </a:pPr>
            <a:r>
              <a:rPr lang="es" sz="1200" dirty="0">
                <a:ea typeface="+mn-lt"/>
                <a:cs typeface="+mn-lt"/>
              </a:rPr>
              <a:t>Organizaciones (hospitales, centros de investigación…): Aportan la materia prima que permite los análisis, las bases de datos.</a:t>
            </a:r>
          </a:p>
          <a:p>
            <a:pPr marL="171450" indent="-171450" algn="just">
              <a:spcBef>
                <a:spcPts val="600"/>
              </a:spcBef>
              <a:buFont typeface="Arial" panose="020B0604020202020204" pitchFamily="34" charset="0"/>
              <a:buChar char="•"/>
            </a:pPr>
            <a:r>
              <a:rPr lang="es" sz="1200" dirty="0">
                <a:ea typeface="+mn-lt"/>
                <a:cs typeface="+mn-lt"/>
              </a:rPr>
              <a:t>Programadores (matemáticos, data scientist, programmers…): Aportan el conocmiento para procesar los datos y despliegues de algoritmos ML y DL.</a:t>
            </a:r>
          </a:p>
          <a:p>
            <a:pPr marL="171450" indent="-171450" algn="just">
              <a:spcBef>
                <a:spcPts val="600"/>
              </a:spcBef>
              <a:buFont typeface="Arial" panose="020B0604020202020204" pitchFamily="34" charset="0"/>
              <a:buChar char="•"/>
            </a:pPr>
            <a:r>
              <a:rPr lang="es" sz="1200" dirty="0">
                <a:ea typeface="+mn-lt"/>
                <a:cs typeface="+mn-lt"/>
              </a:rPr>
              <a:t>Usuarios (Doctores, pacientes –indirecto-): Realizan las consultas de predicción y lo compaginan con su experiencia para complementar el diagnóstico al paciente.</a:t>
            </a:r>
            <a:endParaRPr lang="es-ES" dirty="0">
              <a:cs typeface="Calibri" panose="020F0502020204030204"/>
            </a:endParaRPr>
          </a:p>
        </p:txBody>
      </p:sp>
      <p:pic>
        <p:nvPicPr>
          <p:cNvPr id="14" name="Imagen 13">
            <a:extLst>
              <a:ext uri="{FF2B5EF4-FFF2-40B4-BE49-F238E27FC236}">
                <a16:creationId xmlns:a16="http://schemas.microsoft.com/office/drawing/2014/main" id="{131B5A91-2685-8829-CDBF-C1A93475FDA1}"/>
              </a:ext>
            </a:extLst>
          </p:cNvPr>
          <p:cNvPicPr>
            <a:picLocks noChangeAspect="1"/>
          </p:cNvPicPr>
          <p:nvPr/>
        </p:nvPicPr>
        <p:blipFill>
          <a:blip r:embed="rId2">
            <a:extLst>
              <a:ext uri="{28A0092B-C50C-407E-A947-70E740481C1C}">
                <a14:useLocalDpi xmlns:a14="http://schemas.microsoft.com/office/drawing/2010/main" val="0"/>
              </a:ext>
            </a:extLst>
          </a:blip>
          <a:srcRect r="70581"/>
          <a:stretch/>
        </p:blipFill>
        <p:spPr>
          <a:xfrm>
            <a:off x="11622829" y="6250954"/>
            <a:ext cx="522516" cy="560391"/>
          </a:xfrm>
          <a:prstGeom prst="rect">
            <a:avLst/>
          </a:prstGeom>
        </p:spPr>
      </p:pic>
      <p:pic>
        <p:nvPicPr>
          <p:cNvPr id="17" name="Imagen 16">
            <a:extLst>
              <a:ext uri="{FF2B5EF4-FFF2-40B4-BE49-F238E27FC236}">
                <a16:creationId xmlns:a16="http://schemas.microsoft.com/office/drawing/2014/main" id="{6098D02E-1FD8-EADC-10B2-E80B74605B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960" y="1725330"/>
            <a:ext cx="11861321" cy="2344079"/>
          </a:xfrm>
          <a:prstGeom prst="rect">
            <a:avLst/>
          </a:prstGeom>
        </p:spPr>
      </p:pic>
    </p:spTree>
    <p:extLst>
      <p:ext uri="{BB962C8B-B14F-4D97-AF65-F5344CB8AC3E}">
        <p14:creationId xmlns:p14="http://schemas.microsoft.com/office/powerpoint/2010/main" val="5152700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uadroTexto 7">
            <a:extLst>
              <a:ext uri="{FF2B5EF4-FFF2-40B4-BE49-F238E27FC236}">
                <a16:creationId xmlns:a16="http://schemas.microsoft.com/office/drawing/2014/main" id="{23846E66-DCD4-CD31-2761-F5C846174BED}"/>
              </a:ext>
            </a:extLst>
          </p:cNvPr>
          <p:cNvSpPr txBox="1"/>
          <p:nvPr/>
        </p:nvSpPr>
        <p:spPr>
          <a:xfrm>
            <a:off x="517585" y="1211818"/>
            <a:ext cx="5253487" cy="369332"/>
          </a:xfrm>
          <a:prstGeom prst="rect">
            <a:avLst/>
          </a:prstGeom>
          <a:noFill/>
        </p:spPr>
        <p:txBody>
          <a:bodyPr wrap="square" rtlCol="0">
            <a:spAutoFit/>
          </a:bodyPr>
          <a:lstStyle/>
          <a:p>
            <a:r>
              <a:rPr lang="es-ES" dirty="0"/>
              <a:t>Arquitectura tipo</a:t>
            </a:r>
          </a:p>
        </p:txBody>
      </p:sp>
      <p:sp>
        <p:nvSpPr>
          <p:cNvPr id="2" name="CuadroTexto 1">
            <a:extLst>
              <a:ext uri="{FF2B5EF4-FFF2-40B4-BE49-F238E27FC236}">
                <a16:creationId xmlns:a16="http://schemas.microsoft.com/office/drawing/2014/main" id="{F4A0E3CB-08A5-50D9-D94C-BD146B02E592}"/>
              </a:ext>
            </a:extLst>
          </p:cNvPr>
          <p:cNvSpPr txBox="1"/>
          <p:nvPr/>
        </p:nvSpPr>
        <p:spPr>
          <a:xfrm>
            <a:off x="517585" y="267419"/>
            <a:ext cx="10921390" cy="800219"/>
          </a:xfrm>
          <a:prstGeom prst="rect">
            <a:avLst/>
          </a:prstGeom>
          <a:noFill/>
        </p:spPr>
        <p:txBody>
          <a:bodyPr wrap="square" rtlCol="0">
            <a:spAutoFit/>
          </a:bodyPr>
          <a:lstStyle/>
          <a:p>
            <a:r>
              <a:rPr lang="es-ES" sz="2800" b="1" dirty="0">
                <a:solidFill>
                  <a:schemeClr val="tx1">
                    <a:lumMod val="75000"/>
                    <a:lumOff val="25000"/>
                  </a:schemeClr>
                </a:solidFill>
              </a:rPr>
              <a:t>Arquitectura propuesta</a:t>
            </a:r>
          </a:p>
          <a:p>
            <a:r>
              <a:rPr lang="es-ES" b="1" dirty="0">
                <a:solidFill>
                  <a:schemeClr val="bg2">
                    <a:lumMod val="50000"/>
                  </a:schemeClr>
                </a:solidFill>
              </a:rPr>
              <a:t>Basado en solución en la nube de Google – Google Cloud.</a:t>
            </a:r>
          </a:p>
        </p:txBody>
      </p:sp>
      <p:cxnSp>
        <p:nvCxnSpPr>
          <p:cNvPr id="6" name="Conector recto 5">
            <a:extLst>
              <a:ext uri="{FF2B5EF4-FFF2-40B4-BE49-F238E27FC236}">
                <a16:creationId xmlns:a16="http://schemas.microsoft.com/office/drawing/2014/main" id="{1B4A1F75-5AC7-EFFB-CDA7-B5EE0FBFE987}"/>
              </a:ext>
            </a:extLst>
          </p:cNvPr>
          <p:cNvCxnSpPr>
            <a:cxnSpLocks/>
          </p:cNvCxnSpPr>
          <p:nvPr/>
        </p:nvCxnSpPr>
        <p:spPr>
          <a:xfrm>
            <a:off x="610068" y="1508906"/>
            <a:ext cx="4896000" cy="0"/>
          </a:xfrm>
          <a:prstGeom prst="line">
            <a:avLst/>
          </a:prstGeom>
          <a:ln w="1905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7" name="CuadroTexto 6">
            <a:extLst>
              <a:ext uri="{FF2B5EF4-FFF2-40B4-BE49-F238E27FC236}">
                <a16:creationId xmlns:a16="http://schemas.microsoft.com/office/drawing/2014/main" id="{48549A98-5A09-7443-F1CD-9A19C12453E0}"/>
              </a:ext>
            </a:extLst>
          </p:cNvPr>
          <p:cNvSpPr txBox="1"/>
          <p:nvPr/>
        </p:nvSpPr>
        <p:spPr>
          <a:xfrm>
            <a:off x="517585" y="4570593"/>
            <a:ext cx="5253487" cy="369332"/>
          </a:xfrm>
          <a:prstGeom prst="rect">
            <a:avLst/>
          </a:prstGeom>
          <a:noFill/>
        </p:spPr>
        <p:txBody>
          <a:bodyPr wrap="square" rtlCol="0">
            <a:spAutoFit/>
          </a:bodyPr>
          <a:lstStyle/>
          <a:p>
            <a:r>
              <a:rPr lang="es-ES" dirty="0"/>
              <a:t>Descripción de la estructura</a:t>
            </a:r>
          </a:p>
        </p:txBody>
      </p:sp>
      <p:sp>
        <p:nvSpPr>
          <p:cNvPr id="9" name="Rectángulo 8">
            <a:extLst>
              <a:ext uri="{FF2B5EF4-FFF2-40B4-BE49-F238E27FC236}">
                <a16:creationId xmlns:a16="http://schemas.microsoft.com/office/drawing/2014/main" id="{C3EA38C4-B15D-5465-B05B-420B6F488E71}"/>
              </a:ext>
            </a:extLst>
          </p:cNvPr>
          <p:cNvSpPr/>
          <p:nvPr/>
        </p:nvSpPr>
        <p:spPr>
          <a:xfrm>
            <a:off x="155719" y="1695462"/>
            <a:ext cx="11880562" cy="2708587"/>
          </a:xfrm>
          <a:prstGeom prst="rect">
            <a:avLst/>
          </a:prstGeom>
          <a:ln>
            <a:solidFill>
              <a:schemeClr val="bg2">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ES"/>
          </a:p>
        </p:txBody>
      </p:sp>
      <p:cxnSp>
        <p:nvCxnSpPr>
          <p:cNvPr id="11" name="Conector recto 10">
            <a:extLst>
              <a:ext uri="{FF2B5EF4-FFF2-40B4-BE49-F238E27FC236}">
                <a16:creationId xmlns:a16="http://schemas.microsoft.com/office/drawing/2014/main" id="{DDB3A520-9395-C30D-5962-0C1B3241637F}"/>
              </a:ext>
            </a:extLst>
          </p:cNvPr>
          <p:cNvCxnSpPr>
            <a:cxnSpLocks/>
          </p:cNvCxnSpPr>
          <p:nvPr/>
        </p:nvCxnSpPr>
        <p:spPr>
          <a:xfrm>
            <a:off x="610068" y="4877011"/>
            <a:ext cx="4896000" cy="0"/>
          </a:xfrm>
          <a:prstGeom prst="line">
            <a:avLst/>
          </a:prstGeom>
          <a:ln w="1905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5" name="CuadroTexto 4">
            <a:extLst>
              <a:ext uri="{FF2B5EF4-FFF2-40B4-BE49-F238E27FC236}">
                <a16:creationId xmlns:a16="http://schemas.microsoft.com/office/drawing/2014/main" id="{45679E97-BC47-687C-C6FB-86BA725696F6}"/>
              </a:ext>
            </a:extLst>
          </p:cNvPr>
          <p:cNvSpPr txBox="1"/>
          <p:nvPr/>
        </p:nvSpPr>
        <p:spPr>
          <a:xfrm>
            <a:off x="610067" y="5102760"/>
            <a:ext cx="10828907"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spcBef>
                <a:spcPts val="600"/>
              </a:spcBef>
              <a:buFont typeface="Wingdings" panose="05000000000000000000" pitchFamily="2" charset="2"/>
              <a:buChar char="v"/>
            </a:pPr>
            <a:r>
              <a:rPr lang="es-ES" sz="1200" dirty="0">
                <a:cs typeface="Calibri" panose="020F0502020204030204"/>
              </a:rPr>
              <a:t>Se utiliza Google Cloud Functions para el despliegue ágil de algoritmos de predicción.</a:t>
            </a:r>
          </a:p>
          <a:p>
            <a:pPr marL="285750" indent="-285750" algn="just">
              <a:spcBef>
                <a:spcPts val="600"/>
              </a:spcBef>
              <a:buFont typeface="Wingdings" panose="05000000000000000000" pitchFamily="2" charset="2"/>
              <a:buChar char="v"/>
            </a:pPr>
            <a:r>
              <a:rPr lang="es-ES" sz="1200" dirty="0">
                <a:cs typeface="Calibri" panose="020F0502020204030204"/>
              </a:rPr>
              <a:t>Utilizamos Google Cloud Storage para alojar grandes volúmenes de datos médicos.</a:t>
            </a:r>
          </a:p>
          <a:p>
            <a:pPr marL="285750" indent="-285750" algn="just">
              <a:spcBef>
                <a:spcPts val="600"/>
              </a:spcBef>
              <a:buFont typeface="Wingdings" panose="05000000000000000000" pitchFamily="2" charset="2"/>
              <a:buChar char="v"/>
            </a:pPr>
            <a:r>
              <a:rPr lang="es-ES" sz="1200" dirty="0">
                <a:cs typeface="Calibri" panose="020F0502020204030204"/>
              </a:rPr>
              <a:t>Se integra herramientas como Google BigQuery para procesar y analizar grandes conjuntos de datos (SQL).</a:t>
            </a:r>
          </a:p>
          <a:p>
            <a:pPr marL="285750" indent="-285750" algn="just">
              <a:spcBef>
                <a:spcPts val="600"/>
              </a:spcBef>
              <a:buFont typeface="Wingdings" panose="05000000000000000000" pitchFamily="2" charset="2"/>
              <a:buChar char="v"/>
            </a:pPr>
            <a:r>
              <a:rPr lang="es-ES" sz="1200" dirty="0">
                <a:cs typeface="Calibri" panose="020F0502020204030204"/>
              </a:rPr>
              <a:t>La implementación de Google Computer Engine permite disponer de los recursos de CPU y  GPU en base a la demanda de los modelos que se entrenen.</a:t>
            </a:r>
          </a:p>
          <a:p>
            <a:pPr marL="285750" indent="-285750" algn="just">
              <a:spcBef>
                <a:spcPts val="600"/>
              </a:spcBef>
              <a:buFont typeface="Wingdings" panose="05000000000000000000" pitchFamily="2" charset="2"/>
              <a:buChar char="v"/>
            </a:pPr>
            <a:r>
              <a:rPr lang="es-ES" sz="1200" dirty="0">
                <a:cs typeface="Calibri" panose="020F0502020204030204"/>
              </a:rPr>
              <a:t>Google Scheduler está programado para actualizar los datos periódicamente.</a:t>
            </a:r>
          </a:p>
        </p:txBody>
      </p:sp>
      <p:pic>
        <p:nvPicPr>
          <p:cNvPr id="14" name="Imagen 13">
            <a:extLst>
              <a:ext uri="{FF2B5EF4-FFF2-40B4-BE49-F238E27FC236}">
                <a16:creationId xmlns:a16="http://schemas.microsoft.com/office/drawing/2014/main" id="{131B5A91-2685-8829-CDBF-C1A93475FDA1}"/>
              </a:ext>
            </a:extLst>
          </p:cNvPr>
          <p:cNvPicPr>
            <a:picLocks noChangeAspect="1"/>
          </p:cNvPicPr>
          <p:nvPr/>
        </p:nvPicPr>
        <p:blipFill>
          <a:blip r:embed="rId2">
            <a:extLst>
              <a:ext uri="{28A0092B-C50C-407E-A947-70E740481C1C}">
                <a14:useLocalDpi xmlns:a14="http://schemas.microsoft.com/office/drawing/2010/main" val="0"/>
              </a:ext>
            </a:extLst>
          </a:blip>
          <a:srcRect r="70581"/>
          <a:stretch/>
        </p:blipFill>
        <p:spPr>
          <a:xfrm>
            <a:off x="11622829" y="6250954"/>
            <a:ext cx="522516" cy="560391"/>
          </a:xfrm>
          <a:prstGeom prst="rect">
            <a:avLst/>
          </a:prstGeom>
        </p:spPr>
      </p:pic>
      <p:pic>
        <p:nvPicPr>
          <p:cNvPr id="17" name="Imagen 16">
            <a:extLst>
              <a:ext uri="{FF2B5EF4-FFF2-40B4-BE49-F238E27FC236}">
                <a16:creationId xmlns:a16="http://schemas.microsoft.com/office/drawing/2014/main" id="{6098D02E-1FD8-EADC-10B2-E80B74605B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960" y="1725330"/>
            <a:ext cx="11861321" cy="2344079"/>
          </a:xfrm>
          <a:prstGeom prst="rect">
            <a:avLst/>
          </a:prstGeom>
        </p:spPr>
      </p:pic>
    </p:spTree>
    <p:extLst>
      <p:ext uri="{BB962C8B-B14F-4D97-AF65-F5344CB8AC3E}">
        <p14:creationId xmlns:p14="http://schemas.microsoft.com/office/powerpoint/2010/main" val="904848180"/>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224</TotalTime>
  <Words>1169</Words>
  <Application>Microsoft Office PowerPoint</Application>
  <PresentationFormat>Panorámica</PresentationFormat>
  <Paragraphs>133</Paragraphs>
  <Slides>12</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12</vt:i4>
      </vt:variant>
    </vt:vector>
  </HeadingPairs>
  <TitlesOfParts>
    <vt:vector size="18" baseType="lpstr">
      <vt:lpstr>Arial</vt:lpstr>
      <vt:lpstr>Calibri</vt:lpstr>
      <vt:lpstr>Calibri Light</vt:lpstr>
      <vt:lpstr>Roboto</vt:lpstr>
      <vt:lpstr>Wingdings</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Roberto Alagia</dc:creator>
  <cp:lastModifiedBy>r.alagia@ragautomation.com</cp:lastModifiedBy>
  <cp:revision>16</cp:revision>
  <dcterms:created xsi:type="dcterms:W3CDTF">2024-09-09T13:24:19Z</dcterms:created>
  <dcterms:modified xsi:type="dcterms:W3CDTF">2024-09-18T18:48:28Z</dcterms:modified>
</cp:coreProperties>
</file>