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57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38B75-F8A0-E93F-80B4-080617911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8CE2B4-1456-8D01-0529-07B2FDFA7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0E6413-E280-3620-DA77-50DB12ED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21AB-C012-47BF-8929-F58C1035DC34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524F7C-9FDE-CBE2-6A5F-1E8647A6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12B94-32C0-7B53-F564-4932067E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0DF4-15A9-4096-835F-BD70CCB93A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79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70548-F49D-7174-D6F4-F5CFE619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41CB1E-5468-812A-A819-C39E597C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F1D6E5-025D-C024-789D-372AC736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21AB-C012-47BF-8929-F58C1035DC34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45B8-ABDF-50F4-C908-9CA81A91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75C806-2702-C1B5-B51A-8ABE99FE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0DF4-15A9-4096-835F-BD70CCB93A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77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85B975-AA5A-D8A3-599A-98CFDD5D7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39C85E-4327-5468-E86A-02A35B19B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F7134F-42E2-DE36-3672-8A0F4487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21AB-C012-47BF-8929-F58C1035DC34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881539-CB17-061B-64B8-2669B6C6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FEA82F-9CD1-8A71-1B54-DC7F7B97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0DF4-15A9-4096-835F-BD70CCB93A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35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27C15-0968-4E6A-2B30-BB69535C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33391B-7D77-7156-71D8-9D9DBAEC1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21A3AA-CF41-1809-07FE-23D57642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21AB-C012-47BF-8929-F58C1035DC34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8DEC6C-50B2-4AEA-F7FA-5DE2B3E0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93CF1A-953E-1AA5-B885-3F9A037A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0DF4-15A9-4096-835F-BD70CCB93A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82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6D1D1-3A01-CB22-626B-2CB38520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A4D830-82C1-D090-B43A-21FFB4FC2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98E1AC-4398-D3DA-CBD2-D6E41A01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21AB-C012-47BF-8929-F58C1035DC34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EBB9A5-12AA-2435-D903-F9C5974E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DE7D2B-1E80-C72D-C4D7-04F91B24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0DF4-15A9-4096-835F-BD70CCB93A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843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58F0A-4D19-C10D-BDE0-BFCA153F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9917C6-6A07-E918-19B2-84AC58525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974ECC-33AC-B9D4-A44C-DAC297779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13543A-61A2-76BE-7164-2A3CBAA5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21AB-C012-47BF-8929-F58C1035DC34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10C4CD-82C0-2607-623D-892216BA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63518E-84AD-ABCF-B718-F3A5E50D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0DF4-15A9-4096-835F-BD70CCB93A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101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366C3-FB79-5FB0-A867-B556FD77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80C553-535A-A650-8E69-D337EEAF2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822629-489D-0309-486F-5A6D4672B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1E2141-B4B9-102C-1108-F6F477DC0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C1BEA0-37E1-FECB-2A92-F560B7203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DE7E38-8715-3FD3-52F8-2FB003AF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21AB-C012-47BF-8929-F58C1035DC34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B13C10-A476-B846-FD1C-2F9B54AE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6E9913-6C10-5417-87EB-DB1021EE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0DF4-15A9-4096-835F-BD70CCB93A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56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05580-B418-B69F-2A02-CEA15535D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BC5C8D-0407-7E42-C412-4E3CBBB3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21AB-C012-47BF-8929-F58C1035DC34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B4D1ED-2CE5-D100-FA1A-BD174062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7E469D-E256-3E34-21E3-707B0E11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0DF4-15A9-4096-835F-BD70CCB93A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097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DDD9914-D42F-79AF-564C-4C703035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21AB-C012-47BF-8929-F58C1035DC34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32B2457-7804-F144-F424-D406B29D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4DD7ED-C635-FF07-C4C3-63F0F565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0DF4-15A9-4096-835F-BD70CCB93A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65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04AA8-6C73-6090-C38C-2FC0BBE5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B4BF95-2D4D-708C-6A66-A6B610106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626FD4-B7EA-C7A4-742A-665C148D1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CDC74B-E90B-7093-3E47-77942515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21AB-C012-47BF-8929-F58C1035DC34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2CCCDA-356D-D44D-677D-175F708C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2BF44C-46B3-8223-36AF-41E1F7B4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0DF4-15A9-4096-835F-BD70CCB93A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842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6557C-CD8B-7C67-851A-7A6EC854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1BD4B4-85DC-3A83-31D1-412ED965D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5EE267-8A39-322E-D795-760DA1B5F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036BF0-0CA0-9192-8413-76DDA0BE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21AB-C012-47BF-8929-F58C1035DC34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0C0CCC-F6F6-6588-F1E0-73ED33DB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89986F-4C6D-21F2-619E-C7379007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0DF4-15A9-4096-835F-BD70CCB93A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95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931053-CC16-ED84-4BB6-945F66CD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4DFC02-9337-11CC-8422-4C86D6C5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FA8EF1-4ABF-325E-0E00-52C61932E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221AB-C012-47BF-8929-F58C1035DC34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D89B3A-9371-3F08-40B4-A72635D91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E8E753-15B6-129C-2918-40AF1D68B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70DF4-15A9-4096-835F-BD70CCB93A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67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oberto.Alagia@itercapita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oberto.Alagia@itercapita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E76DA04-8575-132C-290F-3690092DE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8" y="271010"/>
            <a:ext cx="2850127" cy="899238"/>
          </a:xfrm>
          <a:prstGeom prst="rect">
            <a:avLst/>
          </a:prstGeom>
        </p:spPr>
      </p:pic>
      <p:sp>
        <p:nvSpPr>
          <p:cNvPr id="3" name="Triángulo rectángulo 2">
            <a:extLst>
              <a:ext uri="{FF2B5EF4-FFF2-40B4-BE49-F238E27FC236}">
                <a16:creationId xmlns:a16="http://schemas.microsoft.com/office/drawing/2014/main" id="{E8EBA094-4A5D-DC74-8CFE-241BCACFF25E}"/>
              </a:ext>
            </a:extLst>
          </p:cNvPr>
          <p:cNvSpPr/>
          <p:nvPr/>
        </p:nvSpPr>
        <p:spPr>
          <a:xfrm>
            <a:off x="-1" y="5357004"/>
            <a:ext cx="4140679" cy="1500996"/>
          </a:xfrm>
          <a:prstGeom prst="rtTriangle">
            <a:avLst/>
          </a:prstGeom>
          <a:solidFill>
            <a:schemeClr val="tx1"/>
          </a:solidFill>
          <a:ln>
            <a:solidFill>
              <a:srgbClr val="364D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B95889EF-B9A7-A0D8-86A7-F1111F0A4F6D}"/>
              </a:ext>
            </a:extLst>
          </p:cNvPr>
          <p:cNvSpPr/>
          <p:nvPr/>
        </p:nvSpPr>
        <p:spPr>
          <a:xfrm rot="10800000">
            <a:off x="10506974" y="-1"/>
            <a:ext cx="1685026" cy="1673526"/>
          </a:xfrm>
          <a:prstGeom prst="rt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 descr="Opiniones sobre KeepCoding | Lee las opiniones sobre el servicio de  keepcoding.io">
            <a:extLst>
              <a:ext uri="{FF2B5EF4-FFF2-40B4-BE49-F238E27FC236}">
                <a16:creationId xmlns:a16="http://schemas.microsoft.com/office/drawing/2014/main" id="{21E4D332-FD2F-F5BF-9120-8077EC72E1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4" t="32517" r="8017" b="34966"/>
          <a:stretch/>
        </p:blipFill>
        <p:spPr bwMode="auto">
          <a:xfrm>
            <a:off x="8173615" y="271010"/>
            <a:ext cx="3371753" cy="77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5;p13">
            <a:extLst>
              <a:ext uri="{FF2B5EF4-FFF2-40B4-BE49-F238E27FC236}">
                <a16:creationId xmlns:a16="http://schemas.microsoft.com/office/drawing/2014/main" id="{A98151D5-8404-1419-E46B-D20CC63DC0D8}"/>
              </a:ext>
            </a:extLst>
          </p:cNvPr>
          <p:cNvSpPr txBox="1"/>
          <p:nvPr/>
        </p:nvSpPr>
        <p:spPr>
          <a:xfrm>
            <a:off x="715936" y="2382300"/>
            <a:ext cx="942644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OncoLab AI | La plataforma que democratiza la predicción del cancer.</a:t>
            </a:r>
            <a:endParaRPr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noFill/>
                </a:uFill>
                <a:latin typeface="Roboto"/>
                <a:ea typeface="Roboto"/>
                <a:cs typeface="Roboto"/>
              </a:rPr>
              <a:t>Septiembre 2024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uFill>
                <a:noFill/>
              </a:uFill>
              <a:latin typeface="Roboto"/>
              <a:ea typeface="Roboto"/>
              <a:cs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dirty="0">
              <a:solidFill>
                <a:srgbClr val="364D73"/>
              </a:solidFill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r"/>
            <a:r>
              <a:rPr lang="es" sz="1600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latin typeface="Roboto"/>
                <a:ea typeface="Roboto"/>
                <a:cs typeface="Roboto"/>
              </a:rPr>
              <a:t>Keepcoding</a:t>
            </a:r>
          </a:p>
          <a:p>
            <a:pPr algn="r"/>
            <a:endParaRPr lang="es" dirty="0">
              <a:solidFill>
                <a:srgbClr val="364D73"/>
              </a:solidFill>
              <a:uFill>
                <a:noFill/>
              </a:uFill>
              <a:latin typeface="Roboto"/>
              <a:ea typeface="Roboto"/>
              <a:cs typeface="Roboto"/>
            </a:endParaRPr>
          </a:p>
          <a:p>
            <a:pPr algn="r"/>
            <a:r>
              <a:rPr lang="es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</a:rPr>
              <a:t>Roberto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</a:rPr>
              <a:t>Alagia. </a:t>
            </a:r>
            <a:r>
              <a:rPr lang="es-ES" i="1" dirty="0" err="1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</a:rPr>
              <a:t>Founder</a:t>
            </a:r>
            <a:endParaRPr lang="es-ES" i="1" dirty="0">
              <a:solidFill>
                <a:schemeClr val="bg2">
                  <a:lumMod val="50000"/>
                </a:schemeClr>
              </a:solidFill>
              <a:uFill>
                <a:noFill/>
              </a:u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7349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23846E66-DCD4-CD31-2761-F5C846174BED}"/>
              </a:ext>
            </a:extLst>
          </p:cNvPr>
          <p:cNvSpPr txBox="1"/>
          <p:nvPr/>
        </p:nvSpPr>
        <p:spPr>
          <a:xfrm>
            <a:off x="517585" y="1211818"/>
            <a:ext cx="52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¿Qué es el cáncer?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4A0E3CB-08A5-50D9-D94C-BD146B02E592}"/>
              </a:ext>
            </a:extLst>
          </p:cNvPr>
          <p:cNvSpPr txBox="1"/>
          <p:nvPr/>
        </p:nvSpPr>
        <p:spPr>
          <a:xfrm>
            <a:off x="517585" y="267419"/>
            <a:ext cx="109213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Definición y necesidad</a:t>
            </a:r>
          </a:p>
          <a:p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¿Qué es el cáncer? y, ¿por qué es necesario </a:t>
            </a:r>
            <a:r>
              <a:rPr lang="es-ES" b="1" dirty="0" err="1">
                <a:solidFill>
                  <a:schemeClr val="bg2">
                    <a:lumMod val="50000"/>
                  </a:schemeClr>
                </a:solidFill>
              </a:rPr>
              <a:t>OncoLab</a:t>
            </a:r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 AI?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B4A1F75-5AC7-EFFB-CDA7-B5EE0FBFE987}"/>
              </a:ext>
            </a:extLst>
          </p:cNvPr>
          <p:cNvCxnSpPr>
            <a:cxnSpLocks/>
          </p:cNvCxnSpPr>
          <p:nvPr/>
        </p:nvCxnSpPr>
        <p:spPr>
          <a:xfrm>
            <a:off x="610068" y="1508906"/>
            <a:ext cx="489600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48549A98-5A09-7443-F1CD-9A19C12453E0}"/>
              </a:ext>
            </a:extLst>
          </p:cNvPr>
          <p:cNvSpPr txBox="1"/>
          <p:nvPr/>
        </p:nvSpPr>
        <p:spPr>
          <a:xfrm>
            <a:off x="517585" y="4221802"/>
            <a:ext cx="52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Razón de ser de </a:t>
            </a:r>
            <a:r>
              <a:rPr lang="es-ES" dirty="0" err="1"/>
              <a:t>OncoLab</a:t>
            </a:r>
            <a:r>
              <a:rPr lang="es-ES" dirty="0"/>
              <a:t> AI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DB3A520-9395-C30D-5962-0C1B3241637F}"/>
              </a:ext>
            </a:extLst>
          </p:cNvPr>
          <p:cNvCxnSpPr>
            <a:cxnSpLocks/>
          </p:cNvCxnSpPr>
          <p:nvPr/>
        </p:nvCxnSpPr>
        <p:spPr>
          <a:xfrm>
            <a:off x="610068" y="4528220"/>
            <a:ext cx="489600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5679E97-BC47-687C-C6FB-86BA725696F6}"/>
              </a:ext>
            </a:extLst>
          </p:cNvPr>
          <p:cNvSpPr txBox="1"/>
          <p:nvPr/>
        </p:nvSpPr>
        <p:spPr>
          <a:xfrm>
            <a:off x="610067" y="4697407"/>
            <a:ext cx="10828907" cy="10618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s" sz="1200" dirty="0">
                <a:ea typeface="+mn-lt"/>
                <a:cs typeface="+mn-lt"/>
              </a:rPr>
              <a:t>Unir esfuerzos.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s" sz="1200" dirty="0">
                <a:ea typeface="+mn-lt"/>
                <a:cs typeface="+mn-lt"/>
              </a:rPr>
              <a:t>Integrar todos los actores principales en una misma plataforma.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s" sz="1200" dirty="0">
                <a:ea typeface="+mn-lt"/>
                <a:cs typeface="+mn-lt"/>
              </a:rPr>
              <a:t>Estandarizar procesos de toma de datos.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s" sz="1200" dirty="0">
                <a:ea typeface="+mn-lt"/>
                <a:cs typeface="+mn-lt"/>
              </a:rPr>
              <a:t>Democratizar el acceso a una detección temprana.</a:t>
            </a:r>
            <a:endParaRPr lang="es-ES" dirty="0">
              <a:cs typeface="Calibri" panose="020F0502020204030204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31B5A91-2685-8829-CDBF-C1A93475F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81"/>
          <a:stretch/>
        </p:blipFill>
        <p:spPr>
          <a:xfrm>
            <a:off x="11622829" y="6250954"/>
            <a:ext cx="522516" cy="560391"/>
          </a:xfrm>
          <a:prstGeom prst="rect">
            <a:avLst/>
          </a:prstGeom>
        </p:spPr>
      </p:pic>
      <p:pic>
        <p:nvPicPr>
          <p:cNvPr id="1026" name="Picture 2" descr="La Unión Europea">
            <a:extLst>
              <a:ext uri="{FF2B5EF4-FFF2-40B4-BE49-F238E27FC236}">
                <a16:creationId xmlns:a16="http://schemas.microsoft.com/office/drawing/2014/main" id="{94792B7F-B3D0-3188-118F-FEC6BC679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18" y="534723"/>
            <a:ext cx="3619500" cy="324802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BAC18A5E-50B7-A8ED-8936-0A1970A3D01E}"/>
              </a:ext>
            </a:extLst>
          </p:cNvPr>
          <p:cNvSpPr/>
          <p:nvPr/>
        </p:nvSpPr>
        <p:spPr>
          <a:xfrm>
            <a:off x="7965018" y="2498102"/>
            <a:ext cx="490826" cy="8002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8EF7EE9-BBE6-FC08-4598-97A8CD1FF70D}"/>
              </a:ext>
            </a:extLst>
          </p:cNvPr>
          <p:cNvSpPr/>
          <p:nvPr/>
        </p:nvSpPr>
        <p:spPr>
          <a:xfrm>
            <a:off x="9529355" y="534724"/>
            <a:ext cx="877838" cy="13980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C7659E5-67A7-146B-D163-89C84AEED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589" y="4529329"/>
            <a:ext cx="1923472" cy="1737443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73C1DA1-DF70-D314-F079-3182E5E14335}"/>
              </a:ext>
            </a:extLst>
          </p:cNvPr>
          <p:cNvSpPr txBox="1"/>
          <p:nvPr/>
        </p:nvSpPr>
        <p:spPr>
          <a:xfrm>
            <a:off x="610067" y="1613596"/>
            <a:ext cx="6069169" cy="23237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Bef>
                <a:spcPts val="600"/>
              </a:spcBef>
            </a:pPr>
            <a:r>
              <a:rPr lang="es" sz="1200" dirty="0">
                <a:ea typeface="+mn-lt"/>
                <a:cs typeface="+mn-lt"/>
              </a:rPr>
              <a:t>Una mutación celular desordenada y descontrolada que va extendiéndose a lo largo de los tejidos vivos.</a:t>
            </a:r>
          </a:p>
          <a:p>
            <a:pPr algn="just">
              <a:spcBef>
                <a:spcPts val="600"/>
              </a:spcBef>
            </a:pPr>
            <a:endParaRPr lang="es" sz="1200" dirty="0">
              <a:ea typeface="+mn-lt"/>
              <a:cs typeface="+mn-lt"/>
            </a:endParaRPr>
          </a:p>
          <a:p>
            <a:pPr algn="just">
              <a:spcBef>
                <a:spcPts val="600"/>
              </a:spcBef>
            </a:pPr>
            <a:r>
              <a:rPr lang="es" sz="1400" dirty="0">
                <a:ea typeface="+mn-lt"/>
                <a:cs typeface="+mn-lt"/>
              </a:rPr>
              <a:t>En datos: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s" sz="1200" dirty="0">
                <a:ea typeface="+mn-lt"/>
                <a:cs typeface="+mn-lt"/>
              </a:rPr>
              <a:t>35 Millones de nuevos casos anualmente.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s" sz="1200" dirty="0">
                <a:ea typeface="+mn-lt"/>
                <a:cs typeface="+mn-lt"/>
              </a:rPr>
              <a:t>1 de cada 6 muertes a nivel mundial.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s-ES" sz="1200" dirty="0">
                <a:cs typeface="Calibri" panose="020F0502020204030204"/>
              </a:rPr>
              <a:t>Principales: de mama, pulmón, colon y recto y próstata.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s-ES" sz="1200" dirty="0">
                <a:cs typeface="Calibri" panose="020F0502020204030204"/>
              </a:rPr>
              <a:t>Muchos casos se pueden curar si se detectan a tiempo y se tratan eficazmente.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s-ES" sz="1200" dirty="0">
              <a:cs typeface="Calibri" panose="020F0502020204030204"/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AE47857-3DD9-F1FD-180A-B7E70CCF369E}"/>
              </a:ext>
            </a:extLst>
          </p:cNvPr>
          <p:cNvSpPr/>
          <p:nvPr/>
        </p:nvSpPr>
        <p:spPr>
          <a:xfrm>
            <a:off x="6284309" y="4768359"/>
            <a:ext cx="1573752" cy="12142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49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23846E66-DCD4-CD31-2761-F5C846174BED}"/>
              </a:ext>
            </a:extLst>
          </p:cNvPr>
          <p:cNvSpPr txBox="1"/>
          <p:nvPr/>
        </p:nvSpPr>
        <p:spPr>
          <a:xfrm>
            <a:off x="517585" y="1211818"/>
            <a:ext cx="52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Arquitectura tipo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4A0E3CB-08A5-50D9-D94C-BD146B02E592}"/>
              </a:ext>
            </a:extLst>
          </p:cNvPr>
          <p:cNvSpPr txBox="1"/>
          <p:nvPr/>
        </p:nvSpPr>
        <p:spPr>
          <a:xfrm>
            <a:off x="517585" y="267419"/>
            <a:ext cx="109213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Arquitectura propuesta</a:t>
            </a:r>
          </a:p>
          <a:p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Basado en solución en la nube de Google – Google Cloud.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B4A1F75-5AC7-EFFB-CDA7-B5EE0FBFE987}"/>
              </a:ext>
            </a:extLst>
          </p:cNvPr>
          <p:cNvCxnSpPr>
            <a:cxnSpLocks/>
          </p:cNvCxnSpPr>
          <p:nvPr/>
        </p:nvCxnSpPr>
        <p:spPr>
          <a:xfrm>
            <a:off x="610068" y="1508906"/>
            <a:ext cx="489600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48549A98-5A09-7443-F1CD-9A19C12453E0}"/>
              </a:ext>
            </a:extLst>
          </p:cNvPr>
          <p:cNvSpPr txBox="1"/>
          <p:nvPr/>
        </p:nvSpPr>
        <p:spPr>
          <a:xfrm>
            <a:off x="517585" y="4570593"/>
            <a:ext cx="52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Descripción del modelo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3EA38C4-B15D-5465-B05B-420B6F488E71}"/>
              </a:ext>
            </a:extLst>
          </p:cNvPr>
          <p:cNvSpPr/>
          <p:nvPr/>
        </p:nvSpPr>
        <p:spPr>
          <a:xfrm>
            <a:off x="155719" y="1695462"/>
            <a:ext cx="11880562" cy="270858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DB3A520-9395-C30D-5962-0C1B3241637F}"/>
              </a:ext>
            </a:extLst>
          </p:cNvPr>
          <p:cNvCxnSpPr>
            <a:cxnSpLocks/>
          </p:cNvCxnSpPr>
          <p:nvPr/>
        </p:nvCxnSpPr>
        <p:spPr>
          <a:xfrm>
            <a:off x="610068" y="4877011"/>
            <a:ext cx="489600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5679E97-BC47-687C-C6FB-86BA725696F6}"/>
              </a:ext>
            </a:extLst>
          </p:cNvPr>
          <p:cNvSpPr txBox="1"/>
          <p:nvPr/>
        </p:nvSpPr>
        <p:spPr>
          <a:xfrm>
            <a:off x="610067" y="5102760"/>
            <a:ext cx="10828907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Bef>
                <a:spcPts val="600"/>
              </a:spcBef>
            </a:pPr>
            <a:r>
              <a:rPr lang="es" sz="1200" dirty="0">
                <a:ea typeface="+mn-lt"/>
                <a:cs typeface="+mn-lt"/>
              </a:rPr>
              <a:t>OncoLab AI es una plataforma como servicio (PaaS) que ofrece consultar, a partir de los exámenes de un paciente, la predicción del diagnóstico para saber si esa persona padece o puede padecer en un futuro cercano un determinado tipo de cáncer.</a:t>
            </a:r>
          </a:p>
          <a:p>
            <a:pPr algn="just">
              <a:spcBef>
                <a:spcPts val="600"/>
              </a:spcBef>
            </a:pPr>
            <a:r>
              <a:rPr lang="es" sz="1200" dirty="0">
                <a:ea typeface="+mn-lt"/>
                <a:cs typeface="+mn-lt"/>
              </a:rPr>
              <a:t>Para ello, se cuenta con un tripartito de partes implicadas: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" sz="1200" dirty="0">
                <a:ea typeface="+mn-lt"/>
                <a:cs typeface="+mn-lt"/>
              </a:rPr>
              <a:t>Organizaciones (hospitales, centros de investigación…): Aportan la materia prima que permite los análisis, las bases de datos.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" sz="1200" dirty="0">
                <a:ea typeface="+mn-lt"/>
                <a:cs typeface="+mn-lt"/>
              </a:rPr>
              <a:t>Programadores (matemáticos, data scientist, programmers…): Aportan el conocmiento para procesar los datos y despliegues de algoritmos ML y DL.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" sz="1200" dirty="0">
                <a:ea typeface="+mn-lt"/>
                <a:cs typeface="+mn-lt"/>
              </a:rPr>
              <a:t>Usuarios (Doctores, pacientes –indirecto-): Realizan las consultas de predicción y lo compaginan con su experiencia para complementar el diagnóstico al paciente.</a:t>
            </a:r>
            <a:endParaRPr lang="es-ES" dirty="0">
              <a:cs typeface="Calibri" panose="020F0502020204030204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31B5A91-2685-8829-CDBF-C1A93475F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81"/>
          <a:stretch/>
        </p:blipFill>
        <p:spPr>
          <a:xfrm>
            <a:off x="11622829" y="6250954"/>
            <a:ext cx="522516" cy="56039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098D02E-1FD8-EADC-10B2-E80B74605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0" y="1725330"/>
            <a:ext cx="11861321" cy="234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7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D11269FD-4416-BB0E-9E55-B74D4C48F52D}"/>
              </a:ext>
            </a:extLst>
          </p:cNvPr>
          <p:cNvCxnSpPr>
            <a:cxnSpLocks/>
            <a:stCxn id="10" idx="5"/>
            <a:endCxn id="23" idx="1"/>
          </p:cNvCxnSpPr>
          <p:nvPr/>
        </p:nvCxnSpPr>
        <p:spPr>
          <a:xfrm>
            <a:off x="1008025" y="2234350"/>
            <a:ext cx="28737" cy="333516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F4A0E3CB-08A5-50D9-D94C-BD146B02E592}"/>
              </a:ext>
            </a:extLst>
          </p:cNvPr>
          <p:cNvSpPr txBox="1"/>
          <p:nvPr/>
        </p:nvSpPr>
        <p:spPr>
          <a:xfrm>
            <a:off x="517585" y="267419"/>
            <a:ext cx="12180498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Conclusiones y trabajos futuros</a:t>
            </a:r>
          </a:p>
          <a:p>
            <a:r>
              <a:rPr lang="es-ES" b="1" dirty="0">
                <a:solidFill>
                  <a:schemeClr val="bg1">
                    <a:lumMod val="50000"/>
                  </a:schemeClr>
                </a:solidFill>
                <a:cs typeface="Calibri"/>
              </a:rPr>
              <a:t>Principales conclusiones y aprendizajes del proyecto.</a:t>
            </a:r>
          </a:p>
        </p:txBody>
      </p:sp>
      <p:sp>
        <p:nvSpPr>
          <p:cNvPr id="3" name="Cerrar llave 2">
            <a:extLst>
              <a:ext uri="{FF2B5EF4-FFF2-40B4-BE49-F238E27FC236}">
                <a16:creationId xmlns:a16="http://schemas.microsoft.com/office/drawing/2014/main" id="{126F8968-6F52-06E8-A7A2-4B64049AAF15}"/>
              </a:ext>
            </a:extLst>
          </p:cNvPr>
          <p:cNvSpPr/>
          <p:nvPr/>
        </p:nvSpPr>
        <p:spPr>
          <a:xfrm>
            <a:off x="5746377" y="1568823"/>
            <a:ext cx="349624" cy="4805082"/>
          </a:xfrm>
          <a:prstGeom prst="rightBrac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5DD3C88-88F7-37F8-F9A2-EA8AF9A38850}"/>
              </a:ext>
            </a:extLst>
          </p:cNvPr>
          <p:cNvSpPr txBox="1"/>
          <p:nvPr/>
        </p:nvSpPr>
        <p:spPr>
          <a:xfrm>
            <a:off x="573741" y="1304862"/>
            <a:ext cx="3027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Conclusiones de los trabajos</a:t>
            </a:r>
            <a:endParaRPr lang="es-ES" b="1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sp>
        <p:nvSpPr>
          <p:cNvPr id="10" name="Lágrima 9">
            <a:extLst>
              <a:ext uri="{FF2B5EF4-FFF2-40B4-BE49-F238E27FC236}">
                <a16:creationId xmlns:a16="http://schemas.microsoft.com/office/drawing/2014/main" id="{CD72BAA3-1A44-C184-4469-046B86317AB9}"/>
              </a:ext>
            </a:extLst>
          </p:cNvPr>
          <p:cNvSpPr/>
          <p:nvPr/>
        </p:nvSpPr>
        <p:spPr>
          <a:xfrm rot="2640000">
            <a:off x="677715" y="2238702"/>
            <a:ext cx="681317" cy="663388"/>
          </a:xfrm>
          <a:prstGeom prst="teardrop">
            <a:avLst/>
          </a:prstGeom>
          <a:solidFill>
            <a:srgbClr val="E2E3E6"/>
          </a:solidFill>
          <a:ln>
            <a:solidFill>
              <a:srgbClr val="E2E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4285881-D31E-9C82-008D-8FE290D3DF55}"/>
              </a:ext>
            </a:extLst>
          </p:cNvPr>
          <p:cNvSpPr/>
          <p:nvPr/>
        </p:nvSpPr>
        <p:spPr>
          <a:xfrm>
            <a:off x="788893" y="2329529"/>
            <a:ext cx="466164" cy="48409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364D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>
                <a:cs typeface="Calibri"/>
              </a:rPr>
              <a:t>1</a:t>
            </a:r>
            <a:endParaRPr lang="es-ES" sz="2800"/>
          </a:p>
        </p:txBody>
      </p:sp>
      <p:sp>
        <p:nvSpPr>
          <p:cNvPr id="21" name="Lágrima 20">
            <a:extLst>
              <a:ext uri="{FF2B5EF4-FFF2-40B4-BE49-F238E27FC236}">
                <a16:creationId xmlns:a16="http://schemas.microsoft.com/office/drawing/2014/main" id="{33B6D8DD-CDE2-A436-72BE-928C29C023FD}"/>
              </a:ext>
            </a:extLst>
          </p:cNvPr>
          <p:cNvSpPr/>
          <p:nvPr/>
        </p:nvSpPr>
        <p:spPr>
          <a:xfrm rot="2640000">
            <a:off x="704609" y="3587845"/>
            <a:ext cx="681317" cy="663388"/>
          </a:xfrm>
          <a:prstGeom prst="teardrop">
            <a:avLst/>
          </a:prstGeom>
          <a:solidFill>
            <a:srgbClr val="E2E3E6"/>
          </a:solidFill>
          <a:ln>
            <a:solidFill>
              <a:srgbClr val="E2E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B57A3EC-364B-14BA-23EF-42CBE755BABC}"/>
              </a:ext>
            </a:extLst>
          </p:cNvPr>
          <p:cNvSpPr/>
          <p:nvPr/>
        </p:nvSpPr>
        <p:spPr>
          <a:xfrm>
            <a:off x="815787" y="3678672"/>
            <a:ext cx="466164" cy="48409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364D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cs typeface="Calibri"/>
              </a:rPr>
              <a:t>2</a:t>
            </a:r>
          </a:p>
        </p:txBody>
      </p:sp>
      <p:sp>
        <p:nvSpPr>
          <p:cNvPr id="23" name="Lágrima 22">
            <a:extLst>
              <a:ext uri="{FF2B5EF4-FFF2-40B4-BE49-F238E27FC236}">
                <a16:creationId xmlns:a16="http://schemas.microsoft.com/office/drawing/2014/main" id="{5E545B07-5B5A-C707-9011-F66A782E60D9}"/>
              </a:ext>
            </a:extLst>
          </p:cNvPr>
          <p:cNvSpPr/>
          <p:nvPr/>
        </p:nvSpPr>
        <p:spPr>
          <a:xfrm rot="2640000">
            <a:off x="685755" y="4901774"/>
            <a:ext cx="681317" cy="663388"/>
          </a:xfrm>
          <a:prstGeom prst="teardrop">
            <a:avLst/>
          </a:prstGeom>
          <a:solidFill>
            <a:srgbClr val="E2E3E6"/>
          </a:solidFill>
          <a:ln>
            <a:solidFill>
              <a:srgbClr val="E2E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BF6F70C9-B619-1A58-0F28-51D7CDEA2BF7}"/>
              </a:ext>
            </a:extLst>
          </p:cNvPr>
          <p:cNvSpPr/>
          <p:nvPr/>
        </p:nvSpPr>
        <p:spPr>
          <a:xfrm>
            <a:off x="796933" y="4992601"/>
            <a:ext cx="466164" cy="48409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364D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dirty="0">
                <a:cs typeface="Calibri"/>
              </a:rPr>
              <a:t>3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CB7CDD72-6861-C627-BB3D-A2F9927245C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6866965" y="2406098"/>
            <a:ext cx="24674" cy="319409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ágrima 45">
            <a:extLst>
              <a:ext uri="{FF2B5EF4-FFF2-40B4-BE49-F238E27FC236}">
                <a16:creationId xmlns:a16="http://schemas.microsoft.com/office/drawing/2014/main" id="{B55EFE65-B60F-3BE5-31BF-E8AB0891FF0C}"/>
              </a:ext>
            </a:extLst>
          </p:cNvPr>
          <p:cNvSpPr/>
          <p:nvPr/>
        </p:nvSpPr>
        <p:spPr>
          <a:xfrm rot="2640000">
            <a:off x="6513738" y="2241473"/>
            <a:ext cx="681317" cy="663388"/>
          </a:xfrm>
          <a:prstGeom prst="teardrop">
            <a:avLst/>
          </a:prstGeom>
          <a:solidFill>
            <a:srgbClr val="E2E3E6"/>
          </a:solidFill>
          <a:ln>
            <a:solidFill>
              <a:srgbClr val="E2E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1BC5B61E-C45E-4A55-DFD9-DA453B9B0C4B}"/>
              </a:ext>
            </a:extLst>
          </p:cNvPr>
          <p:cNvSpPr/>
          <p:nvPr/>
        </p:nvSpPr>
        <p:spPr>
          <a:xfrm>
            <a:off x="6624916" y="2332300"/>
            <a:ext cx="466164" cy="48409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708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cs typeface="Calibri"/>
              </a:rPr>
              <a:t>1</a:t>
            </a:r>
            <a:endParaRPr lang="es-ES" sz="2800" dirty="0"/>
          </a:p>
        </p:txBody>
      </p:sp>
      <p:sp>
        <p:nvSpPr>
          <p:cNvPr id="48" name="Lágrima 47">
            <a:extLst>
              <a:ext uri="{FF2B5EF4-FFF2-40B4-BE49-F238E27FC236}">
                <a16:creationId xmlns:a16="http://schemas.microsoft.com/office/drawing/2014/main" id="{B9D4929C-6C8A-25F6-0C33-C01443078405}"/>
              </a:ext>
            </a:extLst>
          </p:cNvPr>
          <p:cNvSpPr/>
          <p:nvPr/>
        </p:nvSpPr>
        <p:spPr>
          <a:xfrm rot="2640000">
            <a:off x="6540632" y="3578231"/>
            <a:ext cx="681317" cy="663388"/>
          </a:xfrm>
          <a:prstGeom prst="teardrop">
            <a:avLst/>
          </a:prstGeom>
          <a:solidFill>
            <a:srgbClr val="E2E3E6"/>
          </a:solidFill>
          <a:ln>
            <a:solidFill>
              <a:srgbClr val="E2E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Lágrima 49">
            <a:extLst>
              <a:ext uri="{FF2B5EF4-FFF2-40B4-BE49-F238E27FC236}">
                <a16:creationId xmlns:a16="http://schemas.microsoft.com/office/drawing/2014/main" id="{B2F2493C-5145-9645-9547-00E149DCD532}"/>
              </a:ext>
            </a:extLst>
          </p:cNvPr>
          <p:cNvSpPr/>
          <p:nvPr/>
        </p:nvSpPr>
        <p:spPr>
          <a:xfrm rot="2640000">
            <a:off x="6540632" y="4932456"/>
            <a:ext cx="681317" cy="663388"/>
          </a:xfrm>
          <a:prstGeom prst="teardrop">
            <a:avLst/>
          </a:prstGeom>
          <a:solidFill>
            <a:srgbClr val="E2E3E6"/>
          </a:solidFill>
          <a:ln>
            <a:solidFill>
              <a:srgbClr val="E2E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7D9FE1E6-BA7B-CBC7-1B8F-435198F827D6}"/>
              </a:ext>
            </a:extLst>
          </p:cNvPr>
          <p:cNvSpPr/>
          <p:nvPr/>
        </p:nvSpPr>
        <p:spPr>
          <a:xfrm>
            <a:off x="6651810" y="5023283"/>
            <a:ext cx="466164" cy="48409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708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dirty="0">
                <a:cs typeface="Calibri"/>
              </a:rPr>
              <a:t>3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BA8D2976-3AB1-54BF-19D5-DD1ECFC8B277}"/>
              </a:ext>
            </a:extLst>
          </p:cNvPr>
          <p:cNvSpPr/>
          <p:nvPr/>
        </p:nvSpPr>
        <p:spPr>
          <a:xfrm>
            <a:off x="6651810" y="3669058"/>
            <a:ext cx="466164" cy="48409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708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>
                <a:cs typeface="Calibri"/>
              </a:rPr>
              <a:t>2</a:t>
            </a:r>
            <a:endParaRPr lang="es-ES" sz="280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A5C33FBF-AA02-ADA6-714D-9EF85797A428}"/>
              </a:ext>
            </a:extLst>
          </p:cNvPr>
          <p:cNvSpPr txBox="1"/>
          <p:nvPr/>
        </p:nvSpPr>
        <p:spPr>
          <a:xfrm>
            <a:off x="6376561" y="1311171"/>
            <a:ext cx="30278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Aprendizajes del proyecto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879F27C-7305-4150-5557-29288DC6A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81"/>
          <a:stretch/>
        </p:blipFill>
        <p:spPr>
          <a:xfrm>
            <a:off x="11622829" y="6250954"/>
            <a:ext cx="522516" cy="56039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8D1AC30-312A-C1FB-A945-060E9245C154}"/>
              </a:ext>
            </a:extLst>
          </p:cNvPr>
          <p:cNvSpPr txBox="1"/>
          <p:nvPr/>
        </p:nvSpPr>
        <p:spPr>
          <a:xfrm>
            <a:off x="1482211" y="2271104"/>
            <a:ext cx="4327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0" i="0" dirty="0">
                <a:solidFill>
                  <a:srgbClr val="212121"/>
                </a:solidFill>
                <a:effectLst/>
              </a:rPr>
              <a:t>Hay veces que no se obtienen los resultados esperados: Caso de</a:t>
            </a:r>
          </a:p>
          <a:p>
            <a:r>
              <a:rPr lang="es-ES" sz="1200" dirty="0">
                <a:solidFill>
                  <a:srgbClr val="212121"/>
                </a:solidFill>
              </a:rPr>
              <a:t>d</a:t>
            </a:r>
            <a:r>
              <a:rPr lang="es-ES" sz="1200" b="0" i="0" dirty="0">
                <a:solidFill>
                  <a:srgbClr val="212121"/>
                </a:solidFill>
                <a:effectLst/>
              </a:rPr>
              <a:t>atos tabulares y </a:t>
            </a:r>
            <a:r>
              <a:rPr lang="es-ES" sz="1200" b="1" i="0" dirty="0">
                <a:solidFill>
                  <a:srgbClr val="212121"/>
                </a:solidFill>
                <a:effectLst/>
              </a:rPr>
              <a:t>expectativa inicial </a:t>
            </a:r>
            <a:r>
              <a:rPr lang="es-ES" sz="1200" b="0" i="0" dirty="0">
                <a:solidFill>
                  <a:srgbClr val="212121"/>
                </a:solidFill>
                <a:effectLst/>
              </a:rPr>
              <a:t>de resultados de los modelos. </a:t>
            </a:r>
          </a:p>
          <a:p>
            <a:r>
              <a:rPr lang="es-ES" sz="1200" b="0" i="0" dirty="0">
                <a:solidFill>
                  <a:srgbClr val="212121"/>
                </a:solidFill>
                <a:effectLst/>
              </a:rPr>
              <a:t>Importancia de contar con distintos estudios para comparar.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26C36D-F69B-4FA5-82E3-B8987219D5C5}"/>
              </a:ext>
            </a:extLst>
          </p:cNvPr>
          <p:cNvSpPr txBox="1"/>
          <p:nvPr/>
        </p:nvSpPr>
        <p:spPr>
          <a:xfrm>
            <a:off x="1492079" y="3619457"/>
            <a:ext cx="4574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0" i="0" dirty="0">
                <a:solidFill>
                  <a:srgbClr val="212121"/>
                </a:solidFill>
                <a:effectLst/>
              </a:rPr>
              <a:t>El poder de la estandarización: Poder contar con datos y protocolos de</a:t>
            </a:r>
          </a:p>
          <a:p>
            <a:r>
              <a:rPr lang="es-ES" sz="1200" dirty="0">
                <a:solidFill>
                  <a:srgbClr val="212121"/>
                </a:solidFill>
              </a:rPr>
              <a:t>adquisición de datos puede traducirse en </a:t>
            </a:r>
            <a:r>
              <a:rPr lang="es-ES" sz="1200" b="1" dirty="0">
                <a:solidFill>
                  <a:srgbClr val="212121"/>
                </a:solidFill>
              </a:rPr>
              <a:t>mejores resultados </a:t>
            </a:r>
            <a:r>
              <a:rPr lang="es-ES" sz="1200" dirty="0">
                <a:solidFill>
                  <a:srgbClr val="212121"/>
                </a:solidFill>
              </a:rPr>
              <a:t>en los </a:t>
            </a:r>
          </a:p>
          <a:p>
            <a:r>
              <a:rPr lang="es-ES" sz="1200" dirty="0">
                <a:solidFill>
                  <a:srgbClr val="212121"/>
                </a:solidFill>
              </a:rPr>
              <a:t>m</a:t>
            </a:r>
            <a:r>
              <a:rPr lang="es-ES" sz="1200" b="0" i="0" dirty="0">
                <a:solidFill>
                  <a:srgbClr val="212121"/>
                </a:solidFill>
                <a:effectLst/>
              </a:rPr>
              <a:t>odelos de predicci</a:t>
            </a:r>
            <a:r>
              <a:rPr lang="es-ES" sz="1200" dirty="0">
                <a:solidFill>
                  <a:srgbClr val="212121"/>
                </a:solidFill>
              </a:rPr>
              <a:t>ón.</a:t>
            </a:r>
            <a:endParaRPr lang="es-ES" sz="1200" b="0" i="0" dirty="0">
              <a:solidFill>
                <a:srgbClr val="212121"/>
              </a:solidFill>
              <a:effectLst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1789768-964E-FEB6-A25C-42ECCEBCC628}"/>
              </a:ext>
            </a:extLst>
          </p:cNvPr>
          <p:cNvSpPr txBox="1"/>
          <p:nvPr/>
        </p:nvSpPr>
        <p:spPr>
          <a:xfrm>
            <a:off x="1474476" y="4839178"/>
            <a:ext cx="4459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0" i="0" dirty="0">
                <a:solidFill>
                  <a:srgbClr val="212121"/>
                </a:solidFill>
                <a:effectLst/>
              </a:rPr>
              <a:t>Aprovechar bases sólidas pueden ahorrarte mucho trabajo:</a:t>
            </a:r>
          </a:p>
          <a:p>
            <a:r>
              <a:rPr lang="es-ES" sz="1200" b="0" i="0" dirty="0">
                <a:solidFill>
                  <a:srgbClr val="212121"/>
                </a:solidFill>
                <a:effectLst/>
              </a:rPr>
              <a:t>Partir de </a:t>
            </a:r>
            <a:r>
              <a:rPr lang="es-ES" sz="1200" b="1" i="0" dirty="0">
                <a:solidFill>
                  <a:srgbClr val="212121"/>
                </a:solidFill>
                <a:effectLst/>
              </a:rPr>
              <a:t>redes </a:t>
            </a:r>
            <a:r>
              <a:rPr lang="es-ES" sz="1200" b="1" i="0" dirty="0" err="1">
                <a:solidFill>
                  <a:srgbClr val="212121"/>
                </a:solidFill>
                <a:effectLst/>
              </a:rPr>
              <a:t>pre-entrenadas</a:t>
            </a:r>
            <a:r>
              <a:rPr lang="es-ES" sz="1200" b="1" i="0" dirty="0">
                <a:solidFill>
                  <a:srgbClr val="212121"/>
                </a:solidFill>
                <a:effectLst/>
              </a:rPr>
              <a:t> </a:t>
            </a:r>
            <a:r>
              <a:rPr lang="es-ES" sz="1200" b="0" i="0" dirty="0">
                <a:solidFill>
                  <a:srgbClr val="212121"/>
                </a:solidFill>
                <a:effectLst/>
              </a:rPr>
              <a:t>como VGG16 puede permitir obtener</a:t>
            </a:r>
          </a:p>
          <a:p>
            <a:r>
              <a:rPr lang="es-ES" sz="1200" dirty="0">
                <a:solidFill>
                  <a:srgbClr val="212121"/>
                </a:solidFill>
              </a:rPr>
              <a:t>unos mejores resultados con los modelos que se implementen, </a:t>
            </a:r>
          </a:p>
          <a:p>
            <a:r>
              <a:rPr lang="es-ES" sz="1200" dirty="0">
                <a:solidFill>
                  <a:srgbClr val="212121"/>
                </a:solidFill>
              </a:rPr>
              <a:t>s</a:t>
            </a:r>
            <a:r>
              <a:rPr lang="es-ES" sz="1200" b="0" i="0" dirty="0">
                <a:solidFill>
                  <a:srgbClr val="212121"/>
                </a:solidFill>
                <a:effectLst/>
              </a:rPr>
              <a:t>obre todo cuando se parte de una B</a:t>
            </a:r>
            <a:r>
              <a:rPr lang="es-ES" sz="1200" dirty="0">
                <a:solidFill>
                  <a:srgbClr val="212121"/>
                </a:solidFill>
              </a:rPr>
              <a:t>D modesta.</a:t>
            </a:r>
            <a:endParaRPr lang="es-ES" sz="1200" b="0" i="0" dirty="0">
              <a:solidFill>
                <a:srgbClr val="212121"/>
              </a:solidFill>
              <a:effectLst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F7906B0-F2AA-DF43-A3D8-FE93040A21C2}"/>
              </a:ext>
            </a:extLst>
          </p:cNvPr>
          <p:cNvSpPr txBox="1"/>
          <p:nvPr/>
        </p:nvSpPr>
        <p:spPr>
          <a:xfrm>
            <a:off x="7294665" y="2271104"/>
            <a:ext cx="459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i="0" dirty="0">
                <a:solidFill>
                  <a:srgbClr val="212121"/>
                </a:solidFill>
                <a:effectLst/>
              </a:rPr>
              <a:t>Desarrollar</a:t>
            </a:r>
            <a:r>
              <a:rPr lang="es-ES" sz="1200" b="0" i="0" dirty="0">
                <a:solidFill>
                  <a:srgbClr val="212121"/>
                </a:solidFill>
                <a:effectLst/>
              </a:rPr>
              <a:t> una idea </a:t>
            </a:r>
            <a:r>
              <a:rPr lang="es-ES" sz="1200" b="1" i="0" dirty="0">
                <a:solidFill>
                  <a:srgbClr val="212121"/>
                </a:solidFill>
                <a:effectLst/>
              </a:rPr>
              <a:t>desde cero</a:t>
            </a:r>
            <a:r>
              <a:rPr lang="es-ES" sz="1200" b="0" i="0" dirty="0">
                <a:solidFill>
                  <a:srgbClr val="212121"/>
                </a:solidFill>
                <a:effectLst/>
              </a:rPr>
              <a:t> (buscando </a:t>
            </a:r>
            <a:r>
              <a:rPr lang="es-ES" sz="1200" b="0" i="0" dirty="0" err="1">
                <a:solidFill>
                  <a:srgbClr val="212121"/>
                </a:solidFill>
                <a:effectLst/>
              </a:rPr>
              <a:t>dataset</a:t>
            </a:r>
            <a:r>
              <a:rPr lang="es-ES" sz="1200" dirty="0" err="1">
                <a:solidFill>
                  <a:srgbClr val="212121"/>
                </a:solidFill>
              </a:rPr>
              <a:t>s</a:t>
            </a:r>
            <a:r>
              <a:rPr lang="es-ES" sz="1200" dirty="0">
                <a:solidFill>
                  <a:srgbClr val="212121"/>
                </a:solidFill>
              </a:rPr>
              <a:t> e implementando)</a:t>
            </a:r>
          </a:p>
          <a:p>
            <a:r>
              <a:rPr lang="es-ES" sz="1200" b="0" i="0" dirty="0">
                <a:solidFill>
                  <a:srgbClr val="212121"/>
                </a:solidFill>
                <a:effectLst/>
              </a:rPr>
              <a:t>para transformarla en realidad: </a:t>
            </a:r>
            <a:r>
              <a:rPr lang="es-ES" sz="1200" dirty="0">
                <a:solidFill>
                  <a:srgbClr val="212121"/>
                </a:solidFill>
              </a:rPr>
              <a:t>E</a:t>
            </a:r>
            <a:r>
              <a:rPr lang="es-ES" sz="1200" b="0" i="0" dirty="0">
                <a:solidFill>
                  <a:srgbClr val="212121"/>
                </a:solidFill>
                <a:effectLst/>
              </a:rPr>
              <a:t>s una habilidad adquirida y </a:t>
            </a:r>
            <a:r>
              <a:rPr lang="es-ES" sz="1200" dirty="0">
                <a:solidFill>
                  <a:srgbClr val="212121"/>
                </a:solidFill>
              </a:rPr>
              <a:t>ejercitada</a:t>
            </a:r>
          </a:p>
          <a:p>
            <a:r>
              <a:rPr lang="es-ES" sz="1200" dirty="0">
                <a:solidFill>
                  <a:srgbClr val="212121"/>
                </a:solidFill>
              </a:rPr>
              <a:t>en todo el proyecto </a:t>
            </a:r>
            <a:r>
              <a:rPr lang="es-ES" sz="1200" b="0" i="0" dirty="0">
                <a:solidFill>
                  <a:srgbClr val="212121"/>
                </a:solidFill>
                <a:effectLst/>
              </a:rPr>
              <a:t>que aporta </a:t>
            </a:r>
            <a:r>
              <a:rPr lang="es-ES" sz="1200" dirty="0">
                <a:solidFill>
                  <a:srgbClr val="212121"/>
                </a:solidFill>
              </a:rPr>
              <a:t>m</a:t>
            </a:r>
            <a:r>
              <a:rPr lang="es-ES" sz="1200" b="0" i="0" dirty="0">
                <a:solidFill>
                  <a:srgbClr val="212121"/>
                </a:solidFill>
                <a:effectLst/>
              </a:rPr>
              <a:t>ucho</a:t>
            </a:r>
            <a:r>
              <a:rPr lang="es-ES" sz="1200" dirty="0">
                <a:solidFill>
                  <a:srgbClr val="212121"/>
                </a:solidFill>
              </a:rPr>
              <a:t> </a:t>
            </a:r>
            <a:r>
              <a:rPr lang="es-ES" sz="1200" b="0" i="0" dirty="0">
                <a:solidFill>
                  <a:srgbClr val="212121"/>
                </a:solidFill>
                <a:effectLst/>
              </a:rPr>
              <a:t>valor como profesiona</a:t>
            </a:r>
            <a:r>
              <a:rPr lang="es-ES" sz="1200" dirty="0">
                <a:solidFill>
                  <a:srgbClr val="212121"/>
                </a:solidFill>
              </a:rPr>
              <a:t>l.</a:t>
            </a:r>
            <a:endParaRPr lang="es-ES" sz="1200" b="0" i="0" dirty="0">
              <a:solidFill>
                <a:srgbClr val="212121"/>
              </a:solidFill>
              <a:effectLst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5EED3A9-CA01-6431-8E75-1F4931AD64FD}"/>
              </a:ext>
            </a:extLst>
          </p:cNvPr>
          <p:cNvSpPr txBox="1"/>
          <p:nvPr/>
        </p:nvSpPr>
        <p:spPr>
          <a:xfrm>
            <a:off x="7304533" y="3619457"/>
            <a:ext cx="4584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0" i="0" dirty="0">
                <a:solidFill>
                  <a:srgbClr val="212121"/>
                </a:solidFill>
                <a:effectLst/>
              </a:rPr>
              <a:t>Repasar conocimientos adquiridos de todo el </a:t>
            </a:r>
            <a:r>
              <a:rPr lang="es-ES" sz="1200" b="0" i="0" dirty="0" err="1">
                <a:solidFill>
                  <a:srgbClr val="212121"/>
                </a:solidFill>
                <a:effectLst/>
              </a:rPr>
              <a:t>bootcamp</a:t>
            </a:r>
            <a:r>
              <a:rPr lang="es-ES" sz="1200" dirty="0">
                <a:solidFill>
                  <a:srgbClr val="212121"/>
                </a:solidFill>
              </a:rPr>
              <a:t>: Gracias </a:t>
            </a:r>
            <a:r>
              <a:rPr lang="es-ES" sz="1200" b="0" i="0" dirty="0">
                <a:solidFill>
                  <a:srgbClr val="212121"/>
                </a:solidFill>
                <a:effectLst/>
              </a:rPr>
              <a:t>a que</a:t>
            </a:r>
          </a:p>
          <a:p>
            <a:r>
              <a:rPr lang="es-ES" sz="1200" b="0" i="0" dirty="0">
                <a:solidFill>
                  <a:srgbClr val="212121"/>
                </a:solidFill>
                <a:effectLst/>
              </a:rPr>
              <a:t>se han utilizado conceptos de distintos </a:t>
            </a:r>
            <a:r>
              <a:rPr lang="es-ES" sz="1200" b="1" i="0" dirty="0">
                <a:solidFill>
                  <a:srgbClr val="212121"/>
                </a:solidFill>
                <a:effectLst/>
              </a:rPr>
              <a:t>módulos del curso</a:t>
            </a:r>
            <a:r>
              <a:rPr lang="es-ES" sz="1200" b="0" i="0" dirty="0">
                <a:solidFill>
                  <a:srgbClr val="212121"/>
                </a:solidFill>
                <a:effectLst/>
              </a:rPr>
              <a:t>, tales como:</a:t>
            </a:r>
          </a:p>
          <a:p>
            <a:r>
              <a:rPr lang="es-ES" sz="1200" b="0" i="0" dirty="0">
                <a:solidFill>
                  <a:srgbClr val="212121"/>
                </a:solidFill>
                <a:effectLst/>
              </a:rPr>
              <a:t>Big Data </a:t>
            </a:r>
            <a:r>
              <a:rPr lang="es-ES" sz="1200" b="0" i="0" dirty="0" err="1">
                <a:solidFill>
                  <a:srgbClr val="212121"/>
                </a:solidFill>
                <a:effectLst/>
              </a:rPr>
              <a:t>Architecture</a:t>
            </a:r>
            <a:r>
              <a:rPr lang="es-ES" sz="1200" b="0" i="0" dirty="0">
                <a:solidFill>
                  <a:srgbClr val="212121"/>
                </a:solidFill>
                <a:effectLst/>
              </a:rPr>
              <a:t>, ML, DL, despliegue de algoritmo, entre otros.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B2B879C-406C-5BDA-8EEC-974915A0276E}"/>
              </a:ext>
            </a:extLst>
          </p:cNvPr>
          <p:cNvSpPr txBox="1"/>
          <p:nvPr/>
        </p:nvSpPr>
        <p:spPr>
          <a:xfrm>
            <a:off x="7286930" y="4839178"/>
            <a:ext cx="45026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0" i="0" dirty="0">
                <a:solidFill>
                  <a:srgbClr val="212121"/>
                </a:solidFill>
                <a:effectLst/>
              </a:rPr>
              <a:t>Enfrentarte a problemas nuevos: A la hora de plantear la solución del</a:t>
            </a:r>
          </a:p>
          <a:p>
            <a:r>
              <a:rPr lang="es-ES" sz="1200" dirty="0">
                <a:solidFill>
                  <a:srgbClr val="212121"/>
                </a:solidFill>
              </a:rPr>
              <a:t>trabajo, aparecen escenarios nuevos a los que no has tenido que</a:t>
            </a:r>
          </a:p>
          <a:p>
            <a:r>
              <a:rPr lang="es-ES" sz="1200" dirty="0">
                <a:solidFill>
                  <a:srgbClr val="212121"/>
                </a:solidFill>
              </a:rPr>
              <a:t>enfrentarte a lo largo del curso, o que has contado con mucho apoyo</a:t>
            </a:r>
          </a:p>
          <a:p>
            <a:r>
              <a:rPr lang="es-ES" sz="1200" dirty="0">
                <a:solidFill>
                  <a:srgbClr val="212121"/>
                </a:solidFill>
              </a:rPr>
              <a:t>de los profesores. En este caso, has tenido que investigar y descubrir </a:t>
            </a:r>
          </a:p>
          <a:p>
            <a:r>
              <a:rPr lang="es-ES" sz="1200" dirty="0">
                <a:solidFill>
                  <a:srgbClr val="212121"/>
                </a:solidFill>
              </a:rPr>
              <a:t>s</a:t>
            </a:r>
            <a:r>
              <a:rPr lang="es-ES" sz="1200" b="0" i="0" dirty="0">
                <a:solidFill>
                  <a:srgbClr val="212121"/>
                </a:solidFill>
                <a:effectLst/>
              </a:rPr>
              <a:t>oluciones por cuenta propia, aumentand</a:t>
            </a:r>
            <a:r>
              <a:rPr lang="es-ES" sz="1200" dirty="0">
                <a:solidFill>
                  <a:srgbClr val="212121"/>
                </a:solidFill>
              </a:rPr>
              <a:t>o la </a:t>
            </a:r>
            <a:r>
              <a:rPr lang="es-ES" sz="1200" b="1" dirty="0">
                <a:solidFill>
                  <a:srgbClr val="212121"/>
                </a:solidFill>
              </a:rPr>
              <a:t>curva de aprendizaje</a:t>
            </a:r>
            <a:r>
              <a:rPr lang="es-ES" sz="1200" dirty="0">
                <a:solidFill>
                  <a:srgbClr val="212121"/>
                </a:solidFill>
              </a:rPr>
              <a:t>.</a:t>
            </a:r>
            <a:endParaRPr lang="es-ES" sz="1200" b="0" i="0" dirty="0">
              <a:solidFill>
                <a:srgbClr val="21212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692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4A0E3CB-08A5-50D9-D94C-BD146B02E592}"/>
              </a:ext>
            </a:extLst>
          </p:cNvPr>
          <p:cNvSpPr txBox="1"/>
          <p:nvPr/>
        </p:nvSpPr>
        <p:spPr>
          <a:xfrm>
            <a:off x="517585" y="267419"/>
            <a:ext cx="11184789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Conclusiones y trabajos futuros</a:t>
            </a:r>
          </a:p>
          <a:p>
            <a:r>
              <a:rPr lang="es-ES" b="1" dirty="0">
                <a:solidFill>
                  <a:schemeClr val="bg1">
                    <a:lumMod val="50000"/>
                  </a:schemeClr>
                </a:solidFill>
                <a:cs typeface="Calibri"/>
              </a:rPr>
              <a:t>Trabajos futuros.</a:t>
            </a:r>
          </a:p>
        </p:txBody>
      </p:sp>
      <p:grpSp>
        <p:nvGrpSpPr>
          <p:cNvPr id="6" name="Group 28">
            <a:extLst>
              <a:ext uri="{FF2B5EF4-FFF2-40B4-BE49-F238E27FC236}">
                <a16:creationId xmlns:a16="http://schemas.microsoft.com/office/drawing/2014/main" id="{DD1A11B9-5AD5-2EAA-B213-AC1B8C84D72D}"/>
              </a:ext>
            </a:extLst>
          </p:cNvPr>
          <p:cNvGrpSpPr/>
          <p:nvPr/>
        </p:nvGrpSpPr>
        <p:grpSpPr>
          <a:xfrm>
            <a:off x="2066549" y="1583298"/>
            <a:ext cx="7401366" cy="2707268"/>
            <a:chOff x="2610834" y="1398879"/>
            <a:chExt cx="6599783" cy="2239407"/>
          </a:xfrm>
        </p:grpSpPr>
        <p:sp>
          <p:nvSpPr>
            <p:cNvPr id="7" name="Cerrar llave 6">
              <a:extLst>
                <a:ext uri="{FF2B5EF4-FFF2-40B4-BE49-F238E27FC236}">
                  <a16:creationId xmlns:a16="http://schemas.microsoft.com/office/drawing/2014/main" id="{B6400976-646C-EF39-41C3-69865D6ACCA0}"/>
                </a:ext>
              </a:extLst>
            </p:cNvPr>
            <p:cNvSpPr/>
            <p:nvPr/>
          </p:nvSpPr>
          <p:spPr>
            <a:xfrm rot="16200000">
              <a:off x="5736481" y="-239206"/>
              <a:ext cx="349624" cy="4805082"/>
            </a:xfrm>
            <a:prstGeom prst="rightBrac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3DA032CB-4B69-AF8C-1C7D-3387653B8E18}"/>
                </a:ext>
              </a:extLst>
            </p:cNvPr>
            <p:cNvSpPr txBox="1"/>
            <p:nvPr/>
          </p:nvSpPr>
          <p:spPr>
            <a:xfrm>
              <a:off x="2610834" y="1398879"/>
              <a:ext cx="1800173" cy="568544"/>
            </a:xfrm>
            <a:prstGeom prst="rect">
              <a:avLst/>
            </a:prstGeom>
            <a:noFill/>
            <a:ln>
              <a:solidFill>
                <a:srgbClr val="364D73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s" sz="1200" dirty="0">
                  <a:ea typeface="+mn-lt"/>
                  <a:cs typeface="+mn-lt"/>
                </a:rPr>
                <a:t>1. Configurar en el aplicativo de FastAPI la predicción utilizando imágenes. </a:t>
              </a:r>
              <a:endParaRPr lang="es" sz="1200" dirty="0">
                <a:cs typeface="Calibri"/>
              </a:endParaRPr>
            </a:p>
          </p:txBody>
        </p:sp>
        <p:sp>
          <p:nvSpPr>
            <p:cNvPr id="9" name="TextBox 16">
              <a:extLst>
                <a:ext uri="{FF2B5EF4-FFF2-40B4-BE49-F238E27FC236}">
                  <a16:creationId xmlns:a16="http://schemas.microsoft.com/office/drawing/2014/main" id="{D7C46227-65F9-BE03-AC59-090AF9B9FA50}"/>
                </a:ext>
              </a:extLst>
            </p:cNvPr>
            <p:cNvSpPr txBox="1"/>
            <p:nvPr/>
          </p:nvSpPr>
          <p:spPr>
            <a:xfrm>
              <a:off x="4919233" y="1398879"/>
              <a:ext cx="1973086" cy="534634"/>
            </a:xfrm>
            <a:prstGeom prst="rect">
              <a:avLst/>
            </a:prstGeom>
            <a:noFill/>
            <a:ln>
              <a:solidFill>
                <a:srgbClr val="364D73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s-ES" sz="1200" dirty="0">
                  <a:ea typeface="+mn-lt"/>
                  <a:cs typeface="+mn-lt"/>
                </a:rPr>
                <a:t>2. Plantear MPV en </a:t>
              </a:r>
              <a:r>
                <a:rPr lang="es-ES" sz="1200" dirty="0" err="1">
                  <a:ea typeface="+mn-lt"/>
                  <a:cs typeface="+mn-lt"/>
                </a:rPr>
                <a:t>cloud</a:t>
              </a:r>
              <a:r>
                <a:rPr lang="es-ES" sz="1200" dirty="0">
                  <a:ea typeface="+mn-lt"/>
                  <a:cs typeface="+mn-lt"/>
                </a:rPr>
                <a:t> (GC) haciendo el despliegue de la arquitectura presentada.</a:t>
              </a:r>
              <a:endParaRPr lang="es" sz="1200" dirty="0">
                <a:cs typeface="Calibri"/>
              </a:endParaRPr>
            </a:p>
          </p:txBody>
        </p:sp>
        <p:sp>
          <p:nvSpPr>
            <p:cNvPr id="11" name="TextBox 18">
              <a:extLst>
                <a:ext uri="{FF2B5EF4-FFF2-40B4-BE49-F238E27FC236}">
                  <a16:creationId xmlns:a16="http://schemas.microsoft.com/office/drawing/2014/main" id="{2CE3E6C7-DD6B-CE13-C35A-885A7C2C04A6}"/>
                </a:ext>
              </a:extLst>
            </p:cNvPr>
            <p:cNvSpPr txBox="1"/>
            <p:nvPr/>
          </p:nvSpPr>
          <p:spPr>
            <a:xfrm>
              <a:off x="2610834" y="3103652"/>
              <a:ext cx="1800173" cy="534634"/>
            </a:xfrm>
            <a:prstGeom prst="rect">
              <a:avLst/>
            </a:prstGeom>
            <a:noFill/>
            <a:ln>
              <a:solidFill>
                <a:srgbClr val="364D73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s" sz="1200" dirty="0">
                  <a:ea typeface="+mn-lt"/>
                  <a:cs typeface="+mn-lt"/>
                </a:rPr>
                <a:t>4. Ampliación de bases de datos y aplicativos para otros tipos de cáncer.</a:t>
              </a:r>
              <a:endParaRPr lang="en-US" dirty="0"/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9D29F42F-EA55-5C8E-FE84-3301F64BA1FB}"/>
                </a:ext>
              </a:extLst>
            </p:cNvPr>
            <p:cNvSpPr txBox="1"/>
            <p:nvPr/>
          </p:nvSpPr>
          <p:spPr>
            <a:xfrm>
              <a:off x="4876617" y="3103651"/>
              <a:ext cx="2068217" cy="534634"/>
            </a:xfrm>
            <a:prstGeom prst="rect">
              <a:avLst/>
            </a:prstGeom>
            <a:noFill/>
            <a:ln>
              <a:solidFill>
                <a:srgbClr val="364D73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s" sz="1200" dirty="0">
                  <a:ea typeface="+mn-lt"/>
                  <a:cs typeface="+mn-lt"/>
                </a:rPr>
                <a:t>5. Generar sistema de recomendaciones de tratamientos en función de paciente</a:t>
              </a:r>
              <a:endParaRPr lang="en-US" dirty="0"/>
            </a:p>
          </p:txBody>
        </p:sp>
        <p:sp>
          <p:nvSpPr>
            <p:cNvPr id="13" name="TextBox 26">
              <a:extLst>
                <a:ext uri="{FF2B5EF4-FFF2-40B4-BE49-F238E27FC236}">
                  <a16:creationId xmlns:a16="http://schemas.microsoft.com/office/drawing/2014/main" id="{932BEA6E-623D-2DAF-1310-18F6A8319116}"/>
                </a:ext>
              </a:extLst>
            </p:cNvPr>
            <p:cNvSpPr txBox="1"/>
            <p:nvPr/>
          </p:nvSpPr>
          <p:spPr>
            <a:xfrm>
              <a:off x="7410444" y="3103652"/>
              <a:ext cx="1800173" cy="534634"/>
            </a:xfrm>
            <a:prstGeom prst="rect">
              <a:avLst/>
            </a:prstGeom>
            <a:noFill/>
            <a:ln>
              <a:solidFill>
                <a:srgbClr val="364D73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s" sz="1200" dirty="0">
                  <a:ea typeface="+mn-lt"/>
                  <a:cs typeface="+mn-lt"/>
                </a:rPr>
                <a:t>6. Introducir ‘feature’ de detección futura avanzada (2 años antes de desarrollarla) </a:t>
              </a:r>
              <a:endParaRPr lang="en-US" dirty="0"/>
            </a:p>
          </p:txBody>
        </p:sp>
        <p:sp>
          <p:nvSpPr>
            <p:cNvPr id="14" name="TextBox 27">
              <a:extLst>
                <a:ext uri="{FF2B5EF4-FFF2-40B4-BE49-F238E27FC236}">
                  <a16:creationId xmlns:a16="http://schemas.microsoft.com/office/drawing/2014/main" id="{8B7E6E06-CEC4-2EE7-3A67-B0AF9CF9224A}"/>
                </a:ext>
              </a:extLst>
            </p:cNvPr>
            <p:cNvSpPr txBox="1"/>
            <p:nvPr/>
          </p:nvSpPr>
          <p:spPr>
            <a:xfrm>
              <a:off x="5005690" y="2353296"/>
              <a:ext cx="1800173" cy="534634"/>
            </a:xfrm>
            <a:prstGeom prst="rect">
              <a:avLst/>
            </a:prstGeom>
            <a:noFill/>
            <a:ln>
              <a:solidFill>
                <a:srgbClr val="364D73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s" sz="1200" dirty="0">
                  <a:ea typeface="+mn-lt"/>
                  <a:cs typeface="+mn-lt"/>
                </a:rPr>
                <a:t>3. Puesta a punto y despliegue web de versión 1 de OncoLab AI.</a:t>
              </a:r>
              <a:endParaRPr lang="en-US" dirty="0">
                <a:cs typeface="Calibri"/>
              </a:endParaRPr>
            </a:p>
          </p:txBody>
        </p:sp>
      </p:grpSp>
      <p:pic>
        <p:nvPicPr>
          <p:cNvPr id="15" name="Imagen 14">
            <a:extLst>
              <a:ext uri="{FF2B5EF4-FFF2-40B4-BE49-F238E27FC236}">
                <a16:creationId xmlns:a16="http://schemas.microsoft.com/office/drawing/2014/main" id="{B90483EC-2C18-6328-3671-69C8FC3B5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81"/>
          <a:stretch/>
        </p:blipFill>
        <p:spPr>
          <a:xfrm>
            <a:off x="11622829" y="6250954"/>
            <a:ext cx="522516" cy="56039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0F53111-D945-305A-5E50-803E625FD90A}"/>
              </a:ext>
            </a:extLst>
          </p:cNvPr>
          <p:cNvSpPr txBox="1"/>
          <p:nvPr/>
        </p:nvSpPr>
        <p:spPr>
          <a:xfrm>
            <a:off x="573741" y="4531610"/>
            <a:ext cx="10814695" cy="1764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Comentarios: 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marL="285750" indent="-285750" algn="just">
              <a:spcBef>
                <a:spcPts val="400"/>
              </a:spcBef>
              <a:buFont typeface="Wingdings"/>
              <a:buChar char="v"/>
            </a:pPr>
            <a:r>
              <a:rPr lang="es-ES" sz="1200" dirty="0">
                <a:solidFill>
                  <a:srgbClr val="000000"/>
                </a:solidFill>
                <a:cs typeface="Calibri"/>
              </a:rPr>
              <a:t>Terminar de implementar el concepto básico a través de </a:t>
            </a:r>
            <a:r>
              <a:rPr lang="es-ES" sz="1200" dirty="0" err="1">
                <a:solidFill>
                  <a:srgbClr val="000000"/>
                </a:solidFill>
                <a:cs typeface="Calibri"/>
              </a:rPr>
              <a:t>FastAPI</a:t>
            </a:r>
            <a:r>
              <a:rPr lang="es-ES" sz="1200" dirty="0">
                <a:solidFill>
                  <a:srgbClr val="000000"/>
                </a:solidFill>
                <a:cs typeface="Calibri"/>
              </a:rPr>
              <a:t> para, posteriormente, hacer la migración a la nube de Google Cloud y desarrollar la plataforma web en un estado de MVP para captar los primeros clientes. Con ese trabajo hacer el lanzamiento de la versión beta de solución completa de </a:t>
            </a:r>
            <a:r>
              <a:rPr lang="es-ES" sz="1200" dirty="0" err="1">
                <a:solidFill>
                  <a:srgbClr val="000000"/>
                </a:solidFill>
                <a:cs typeface="Calibri"/>
              </a:rPr>
              <a:t>OncoLab</a:t>
            </a:r>
            <a:r>
              <a:rPr lang="es-ES" sz="1200" dirty="0">
                <a:solidFill>
                  <a:srgbClr val="000000"/>
                </a:solidFill>
                <a:cs typeface="Calibri"/>
              </a:rPr>
              <a:t> AI.</a:t>
            </a:r>
          </a:p>
          <a:p>
            <a:pPr marL="285750" indent="-285750" algn="just">
              <a:spcBef>
                <a:spcPts val="400"/>
              </a:spcBef>
              <a:buFont typeface="Wingdings"/>
              <a:buChar char="v"/>
            </a:pPr>
            <a:r>
              <a:rPr lang="es-ES" sz="1200" dirty="0">
                <a:solidFill>
                  <a:srgbClr val="000000"/>
                </a:solidFill>
                <a:cs typeface="Calibri"/>
              </a:rPr>
              <a:t>Una vez ya en producción, </a:t>
            </a:r>
            <a:r>
              <a:rPr lang="es-ES" sz="1200" dirty="0" err="1">
                <a:solidFill>
                  <a:srgbClr val="000000"/>
                </a:solidFill>
                <a:cs typeface="Calibri"/>
              </a:rPr>
              <a:t>OncoLabAI</a:t>
            </a:r>
            <a:r>
              <a:rPr lang="es-ES" sz="1200" dirty="0">
                <a:solidFill>
                  <a:srgbClr val="000000"/>
                </a:solidFill>
                <a:cs typeface="Calibri"/>
              </a:rPr>
              <a:t>, cuenta con un plan de expansión y servicios alternativos de gran valor para el cliente como es la integración de diagnóstico para diferentes tipos de enfermedad oncológica, abarcando el especto completo y dando prioridad a aquellas patologías más críticas en términos de gravedad en tratamiento; disponer de sistemas de recomendaciones de tratamiento, sabiendo datos de situación de vida del paciente que permitan, por </a:t>
            </a:r>
            <a:r>
              <a:rPr lang="es-ES" sz="1200" dirty="0" err="1">
                <a:solidFill>
                  <a:srgbClr val="000000"/>
                </a:solidFill>
                <a:cs typeface="Calibri"/>
              </a:rPr>
              <a:t>similaridad</a:t>
            </a:r>
            <a:r>
              <a:rPr lang="es-ES" sz="1200" dirty="0">
                <a:solidFill>
                  <a:srgbClr val="000000"/>
                </a:solidFill>
                <a:cs typeface="Calibri"/>
              </a:rPr>
              <a:t> con pacientes cuyo historial ha sido exitoso, generar un estudio más preciso; y, finalmente, desarrollar un sistema de prevención inteligente que sea capaz de ver en imágenes la ‘posibilidad’ que la persona desarrolle una enfermedad oncológica en el área estudiada.</a:t>
            </a:r>
          </a:p>
        </p:txBody>
      </p:sp>
    </p:spTree>
    <p:extLst>
      <p:ext uri="{BB962C8B-B14F-4D97-AF65-F5344CB8AC3E}">
        <p14:creationId xmlns:p14="http://schemas.microsoft.com/office/powerpoint/2010/main" val="385818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E76DA04-8575-132C-290F-3690092DE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8" y="271010"/>
            <a:ext cx="2850127" cy="899238"/>
          </a:xfrm>
          <a:prstGeom prst="rect">
            <a:avLst/>
          </a:prstGeom>
        </p:spPr>
      </p:pic>
      <p:sp>
        <p:nvSpPr>
          <p:cNvPr id="3" name="Triángulo rectángulo 2">
            <a:extLst>
              <a:ext uri="{FF2B5EF4-FFF2-40B4-BE49-F238E27FC236}">
                <a16:creationId xmlns:a16="http://schemas.microsoft.com/office/drawing/2014/main" id="{E8EBA094-4A5D-DC74-8CFE-241BCACFF25E}"/>
              </a:ext>
            </a:extLst>
          </p:cNvPr>
          <p:cNvSpPr/>
          <p:nvPr/>
        </p:nvSpPr>
        <p:spPr>
          <a:xfrm>
            <a:off x="-1" y="5357004"/>
            <a:ext cx="4140679" cy="1500996"/>
          </a:xfrm>
          <a:prstGeom prst="rtTriangle">
            <a:avLst/>
          </a:prstGeom>
          <a:solidFill>
            <a:schemeClr val="tx1"/>
          </a:solidFill>
          <a:ln>
            <a:solidFill>
              <a:srgbClr val="364D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B95889EF-B9A7-A0D8-86A7-F1111F0A4F6D}"/>
              </a:ext>
            </a:extLst>
          </p:cNvPr>
          <p:cNvSpPr/>
          <p:nvPr/>
        </p:nvSpPr>
        <p:spPr>
          <a:xfrm rot="10800000">
            <a:off x="10506974" y="-1"/>
            <a:ext cx="1685026" cy="1673526"/>
          </a:xfrm>
          <a:prstGeom prst="rt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 descr="Opiniones sobre KeepCoding | Lee las opiniones sobre el servicio de  keepcoding.io">
            <a:extLst>
              <a:ext uri="{FF2B5EF4-FFF2-40B4-BE49-F238E27FC236}">
                <a16:creationId xmlns:a16="http://schemas.microsoft.com/office/drawing/2014/main" id="{21E4D332-FD2F-F5BF-9120-8077EC72E1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4" t="32517" r="8017" b="34966"/>
          <a:stretch/>
        </p:blipFill>
        <p:spPr bwMode="auto">
          <a:xfrm>
            <a:off x="8173615" y="271010"/>
            <a:ext cx="3371753" cy="77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5;p13">
            <a:extLst>
              <a:ext uri="{FF2B5EF4-FFF2-40B4-BE49-F238E27FC236}">
                <a16:creationId xmlns:a16="http://schemas.microsoft.com/office/drawing/2014/main" id="{A98151D5-8404-1419-E46B-D20CC63DC0D8}"/>
              </a:ext>
            </a:extLst>
          </p:cNvPr>
          <p:cNvSpPr txBox="1"/>
          <p:nvPr/>
        </p:nvSpPr>
        <p:spPr>
          <a:xfrm>
            <a:off x="715936" y="2382300"/>
            <a:ext cx="9426440" cy="193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" sz="2800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Gracias.</a:t>
            </a:r>
            <a:endParaRPr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dirty="0">
              <a:solidFill>
                <a:srgbClr val="364D73"/>
              </a:solidFill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r"/>
            <a:endParaRPr lang="es" sz="1600" dirty="0">
              <a:solidFill>
                <a:schemeClr val="bg2">
                  <a:lumMod val="50000"/>
                </a:schemeClr>
              </a:solidFill>
              <a:uFill>
                <a:noFill/>
              </a:uFill>
              <a:latin typeface="Roboto"/>
              <a:ea typeface="Roboto"/>
              <a:cs typeface="Roboto"/>
            </a:endParaRPr>
          </a:p>
          <a:p>
            <a:pPr algn="r"/>
            <a:endParaRPr lang="es" dirty="0">
              <a:solidFill>
                <a:srgbClr val="364D73"/>
              </a:solidFill>
              <a:uFill>
                <a:noFill/>
              </a:uFill>
              <a:latin typeface="Roboto"/>
              <a:ea typeface="Roboto"/>
              <a:cs typeface="Roboto"/>
            </a:endParaRPr>
          </a:p>
          <a:p>
            <a:pPr algn="r"/>
            <a:r>
              <a:rPr lang="es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</a:rPr>
              <a:t>Roberto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</a:rPr>
              <a:t>Alagia. </a:t>
            </a:r>
            <a:r>
              <a:rPr lang="es-ES" i="1" dirty="0" err="1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</a:rPr>
              <a:t>Founder</a:t>
            </a:r>
            <a:endParaRPr lang="es-ES" i="1" dirty="0">
              <a:solidFill>
                <a:schemeClr val="bg2">
                  <a:lumMod val="50000"/>
                </a:schemeClr>
              </a:solidFill>
              <a:uFill>
                <a:noFill/>
              </a:u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187128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830</Words>
  <Application>Microsoft Office PowerPoint</Application>
  <PresentationFormat>Panorámica</PresentationFormat>
  <Paragraphs>78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Roberto Alagia</dc:creator>
  <cp:lastModifiedBy>r.alagia@ragautomation.com</cp:lastModifiedBy>
  <cp:revision>14</cp:revision>
  <dcterms:created xsi:type="dcterms:W3CDTF">2024-09-09T13:24:19Z</dcterms:created>
  <dcterms:modified xsi:type="dcterms:W3CDTF">2024-09-17T16:59:12Z</dcterms:modified>
</cp:coreProperties>
</file>