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notesSlides/notesSlide12.xml" ContentType="application/vnd.openxmlformats-officedocument.presentationml.notesSlide+xml"/>
  <Override PartName="/ppt/ink/ink5.xml" ContentType="application/inkml+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96" r:id="rId5"/>
    <p:sldId id="297" r:id="rId6"/>
    <p:sldId id="304" r:id="rId7"/>
    <p:sldId id="295" r:id="rId8"/>
    <p:sldId id="299" r:id="rId9"/>
    <p:sldId id="277" r:id="rId10"/>
    <p:sldId id="301" r:id="rId11"/>
    <p:sldId id="302" r:id="rId12"/>
    <p:sldId id="281" r:id="rId13"/>
    <p:sldId id="282" r:id="rId14"/>
    <p:sldId id="283" r:id="rId15"/>
    <p:sldId id="292" r:id="rId16"/>
    <p:sldId id="279" r:id="rId17"/>
    <p:sldId id="30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liminary info" id="{7F594569-E500-402C-8274-C9180C0EE607}">
          <p14:sldIdLst>
            <p14:sldId id="256"/>
            <p14:sldId id="257"/>
            <p14:sldId id="258"/>
          </p14:sldIdLst>
        </p14:section>
        <p14:section name="Quality control" id="{ED81C3AA-23F1-46AC-BAD8-5E11AE67FDFA}">
          <p14:sldIdLst>
            <p14:sldId id="296"/>
            <p14:sldId id="297"/>
          </p14:sldIdLst>
        </p14:section>
        <p14:section name="testing all possibilities" id="{39E03F26-CE50-46FB-AD9A-FF2DA64B4832}">
          <p14:sldIdLst>
            <p14:sldId id="304"/>
          </p14:sldIdLst>
        </p14:section>
        <p14:section name="Post processing" id="{5DE9B458-CA6B-4040-83D1-157D89B8A98E}">
          <p14:sldIdLst>
            <p14:sldId id="295"/>
            <p14:sldId id="299"/>
            <p14:sldId id="277"/>
            <p14:sldId id="301"/>
            <p14:sldId id="302"/>
          </p14:sldIdLst>
        </p14:section>
        <p14:section name="SOX6 visualization" id="{42439857-C1FD-4D90-8839-24D5910AC12B}">
          <p14:sldIdLst>
            <p14:sldId id="281"/>
            <p14:sldId id="282"/>
            <p14:sldId id="283"/>
            <p14:sldId id="292"/>
            <p14:sldId id="279"/>
          </p14:sldIdLst>
        </p14:section>
        <p14:section name="Appendexes and extra" id="{06FBE056-9572-4CF0-B068-8E128D7D8A58}">
          <p14:sldIdLst>
            <p14:sldId id="305"/>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E7FF72-3569-F7B4-C157-9078100D5ECF}" name="AMARIE ROBERTO" initials="RA" userId="S::roberto.amarie@studenti.unicam.it::80ce395f-4c85-424c-96f6-d19a02e6e51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744" autoAdjust="0"/>
  </p:normalViewPr>
  <p:slideViewPr>
    <p:cSldViewPr snapToGrid="0">
      <p:cViewPr varScale="1">
        <p:scale>
          <a:sx n="91" d="100"/>
          <a:sy n="91" d="100"/>
        </p:scale>
        <p:origin x="360" y="62"/>
      </p:cViewPr>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4T16:17:59.4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0,'6366'0,"-6350"0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4T16:18:09.2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1,'2777'0,"-2762"0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5T13:49:32.7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23,'341'0,"-325"-1,0 0,28-8,-28 6,2 0,19-1,537 2,-280 4,383-2,-659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5T13:55:45.6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1,'1393'0,"-1369"0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05T13:46:57.4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1,'12659'0,"-12637"0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8B33E6-6B6E-412D-9465-DFCE3013BD84}"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061F2-204A-4159-8FBE-76093AF3E7E0}" type="slidenum">
              <a:rPr lang="en-US" smtClean="0"/>
              <a:t>‹#›</a:t>
            </a:fld>
            <a:endParaRPr lang="en-US"/>
          </a:p>
        </p:txBody>
      </p:sp>
    </p:spTree>
    <p:extLst>
      <p:ext uri="{BB962C8B-B14F-4D97-AF65-F5344CB8AC3E}">
        <p14:creationId xmlns:p14="http://schemas.microsoft.com/office/powerpoint/2010/main" val="2605597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3" Type="http://schemas.openxmlformats.org/officeDocument/2006/relationships/hyperlink" Target="https://en.wikipedia.org/wiki/RNA" TargetMode="External"/><Relationship Id="rId18" Type="http://schemas.openxmlformats.org/officeDocument/2006/relationships/hyperlink" Target="https://en.wikipedia.org/wiki/A-DNA#cite_note-:1-1" TargetMode="External"/><Relationship Id="rId26" Type="http://schemas.openxmlformats.org/officeDocument/2006/relationships/hyperlink" Target="https://www.ncbi.nlm.nih.gov/pmc/articles/PMC2767240/#R105" TargetMode="External"/><Relationship Id="rId39" Type="http://schemas.openxmlformats.org/officeDocument/2006/relationships/hyperlink" Target="https://www.ncbi.nlm.nih.gov/pmc/articles/PMC2767240/#R40" TargetMode="External"/><Relationship Id="rId21" Type="http://schemas.openxmlformats.org/officeDocument/2006/relationships/hyperlink" Target="https://en.wikipedia.org/wiki/Y-chromosome" TargetMode="External"/><Relationship Id="rId34" Type="http://schemas.openxmlformats.org/officeDocument/2006/relationships/hyperlink" Target="https://www.ncbi.nlm.nih.gov/pmc/articles/PMC2767240/#R18" TargetMode="External"/><Relationship Id="rId42" Type="http://schemas.openxmlformats.org/officeDocument/2006/relationships/hyperlink" Target="https://www.ncbi.nlm.nih.gov/pmc/articles/PMC3025548/#B4" TargetMode="External"/><Relationship Id="rId47" Type="http://schemas.openxmlformats.org/officeDocument/2006/relationships/hyperlink" Target="https://www.ncbi.nlm.nih.gov/pmc/articles/PMC3025548/#B9" TargetMode="External"/><Relationship Id="rId50" Type="http://schemas.openxmlformats.org/officeDocument/2006/relationships/hyperlink" Target="https://www.ncbi.nlm.nih.gov/pmc/articles/PMC3025548/#B13" TargetMode="External"/><Relationship Id="rId7" Type="http://schemas.openxmlformats.org/officeDocument/2006/relationships/hyperlink" Target="https://en.wikipedia.org/wiki/DNA_replication" TargetMode="External"/><Relationship Id="rId2" Type="http://schemas.openxmlformats.org/officeDocument/2006/relationships/slide" Target="../slides/slide2.xml"/><Relationship Id="rId16" Type="http://schemas.openxmlformats.org/officeDocument/2006/relationships/hyperlink" Target="https://en.wikipedia.org/wiki/Methylation" TargetMode="External"/><Relationship Id="rId29" Type="http://schemas.openxmlformats.org/officeDocument/2006/relationships/hyperlink" Target="https://www.ncbi.nlm.nih.gov/pmc/articles/PMC2767240/#R56" TargetMode="External"/><Relationship Id="rId11" Type="http://schemas.openxmlformats.org/officeDocument/2006/relationships/hyperlink" Target="https://en.wikipedia.org/wiki/HMG-box#cite_note-pmid11497996-3" TargetMode="External"/><Relationship Id="rId24" Type="http://schemas.openxmlformats.org/officeDocument/2006/relationships/hyperlink" Target="https://en.wikipedia.org/wiki/TCF/LEF_family" TargetMode="External"/><Relationship Id="rId32" Type="http://schemas.openxmlformats.org/officeDocument/2006/relationships/hyperlink" Target="https://www.ncbi.nlm.nih.gov/pmc/articles/PMC2767240/#R92" TargetMode="External"/><Relationship Id="rId37" Type="http://schemas.openxmlformats.org/officeDocument/2006/relationships/hyperlink" Target="https://www.ncbi.nlm.nih.gov/pmc/articles/PMC2767240/#R106" TargetMode="External"/><Relationship Id="rId40" Type="http://schemas.openxmlformats.org/officeDocument/2006/relationships/hyperlink" Target="https://www.ncbi.nlm.nih.gov/pmc/articles/PMC2767240/#R41" TargetMode="External"/><Relationship Id="rId45" Type="http://schemas.openxmlformats.org/officeDocument/2006/relationships/hyperlink" Target="https://www.ncbi.nlm.nih.gov/pmc/articles/PMC3025548/#B7" TargetMode="External"/><Relationship Id="rId53" Type="http://schemas.openxmlformats.org/officeDocument/2006/relationships/hyperlink" Target="https://en.wikipedia.org/wiki/SOX6#cite_note-10" TargetMode="External"/><Relationship Id="rId5" Type="http://schemas.openxmlformats.org/officeDocument/2006/relationships/hyperlink" Target="https://en.wikipedia.org/wiki/High_mobility_group" TargetMode="External"/><Relationship Id="rId10" Type="http://schemas.openxmlformats.org/officeDocument/2006/relationships/hyperlink" Target="https://en.wikipedia.org/wiki/Chromatin" TargetMode="External"/><Relationship Id="rId19" Type="http://schemas.openxmlformats.org/officeDocument/2006/relationships/hyperlink" Target="https://en.wikipedia.org/wiki/SRY" TargetMode="External"/><Relationship Id="rId31" Type="http://schemas.openxmlformats.org/officeDocument/2006/relationships/hyperlink" Target="https://www.ncbi.nlm.nih.gov/pmc/articles/PMC2767240/#R89" TargetMode="External"/><Relationship Id="rId44" Type="http://schemas.openxmlformats.org/officeDocument/2006/relationships/hyperlink" Target="https://www.ncbi.nlm.nih.gov/pmc/articles/PMC3025548/#B6" TargetMode="External"/><Relationship Id="rId52" Type="http://schemas.openxmlformats.org/officeDocument/2006/relationships/hyperlink" Target="https://www.ncbi.nlm.nih.gov/pmc/articles/PMC3025548/#B14" TargetMode="External"/><Relationship Id="rId4" Type="http://schemas.openxmlformats.org/officeDocument/2006/relationships/hyperlink" Target="https://en.wikipedia.org/wiki/HMG-box#cite_note-pmid17599239-1" TargetMode="External"/><Relationship Id="rId9" Type="http://schemas.openxmlformats.org/officeDocument/2006/relationships/hyperlink" Target="https://en.wikipedia.org/wiki/Conformational_isomerism" TargetMode="External"/><Relationship Id="rId14" Type="http://schemas.openxmlformats.org/officeDocument/2006/relationships/hyperlink" Target="https://en.wikipedia.org/wiki/In_vivo" TargetMode="External"/><Relationship Id="rId22" Type="http://schemas.openxmlformats.org/officeDocument/2006/relationships/hyperlink" Target="https://en.wikipedia.org/wiki/Neuronal" TargetMode="External"/><Relationship Id="rId27" Type="http://schemas.openxmlformats.org/officeDocument/2006/relationships/hyperlink" Target="https://www.ncbi.nlm.nih.gov/pmc/articles/PMC2767240/#R8" TargetMode="External"/><Relationship Id="rId30" Type="http://schemas.openxmlformats.org/officeDocument/2006/relationships/hyperlink" Target="https://www.ncbi.nlm.nih.gov/pmc/articles/PMC2767240/#R39" TargetMode="External"/><Relationship Id="rId35" Type="http://schemas.openxmlformats.org/officeDocument/2006/relationships/hyperlink" Target="https://www.ncbi.nlm.nih.gov/pmc/articles/PMC2767240/#R30" TargetMode="External"/><Relationship Id="rId43" Type="http://schemas.openxmlformats.org/officeDocument/2006/relationships/hyperlink" Target="https://www.ncbi.nlm.nih.gov/pmc/articles/PMC3025548/#B5" TargetMode="External"/><Relationship Id="rId48" Type="http://schemas.openxmlformats.org/officeDocument/2006/relationships/hyperlink" Target="https://www.ncbi.nlm.nih.gov/pmc/articles/PMC3025548/#B10" TargetMode="External"/><Relationship Id="rId8" Type="http://schemas.openxmlformats.org/officeDocument/2006/relationships/hyperlink" Target="https://en.wikipedia.org/wiki/DNA_repair" TargetMode="External"/><Relationship Id="rId51" Type="http://schemas.openxmlformats.org/officeDocument/2006/relationships/hyperlink" Target="https://www.ncbi.nlm.nih.gov/pmc/articles/PMC3025548/#B12" TargetMode="External"/><Relationship Id="rId3" Type="http://schemas.openxmlformats.org/officeDocument/2006/relationships/hyperlink" Target="https://en.wikipedia.org/wiki/B-DNA" TargetMode="External"/><Relationship Id="rId12" Type="http://schemas.openxmlformats.org/officeDocument/2006/relationships/hyperlink" Target="https://en.wikipedia.org/wiki/Crystallography" TargetMode="External"/><Relationship Id="rId17" Type="http://schemas.openxmlformats.org/officeDocument/2006/relationships/hyperlink" Target="https://en.wikipedia.org/wiki/A-DNA#cite_note-5" TargetMode="External"/><Relationship Id="rId25" Type="http://schemas.openxmlformats.org/officeDocument/2006/relationships/hyperlink" Target="https://www.ncbi.nlm.nih.gov/pmc/articles/PMC2767240/#R102" TargetMode="External"/><Relationship Id="rId33" Type="http://schemas.openxmlformats.org/officeDocument/2006/relationships/hyperlink" Target="https://www.ncbi.nlm.nih.gov/pmc/articles/PMC2767240/#R34" TargetMode="External"/><Relationship Id="rId38" Type="http://schemas.openxmlformats.org/officeDocument/2006/relationships/hyperlink" Target="https://www.ncbi.nlm.nih.gov/pmc/articles/PMC2767240/#R66" TargetMode="External"/><Relationship Id="rId46" Type="http://schemas.openxmlformats.org/officeDocument/2006/relationships/hyperlink" Target="https://www.ncbi.nlm.nih.gov/pmc/articles/PMC3025548/#B8" TargetMode="External"/><Relationship Id="rId20" Type="http://schemas.openxmlformats.org/officeDocument/2006/relationships/hyperlink" Target="https://en.wikipedia.org/wiki/HMG-box" TargetMode="External"/><Relationship Id="rId41" Type="http://schemas.openxmlformats.org/officeDocument/2006/relationships/hyperlink" Target="https://www.ncbi.nlm.nih.gov/pmc/articles/PMC3025548/#B1" TargetMode="External"/><Relationship Id="rId1" Type="http://schemas.openxmlformats.org/officeDocument/2006/relationships/notesMaster" Target="../notesMasters/notesMaster1.xml"/><Relationship Id="rId6" Type="http://schemas.openxmlformats.org/officeDocument/2006/relationships/hyperlink" Target="https://en.wikipedia.org/wiki/Transcription_(genetics)" TargetMode="External"/><Relationship Id="rId15" Type="http://schemas.openxmlformats.org/officeDocument/2006/relationships/hyperlink" Target="https://en.wikipedia.org/wiki/A-DNA#Biological_function" TargetMode="External"/><Relationship Id="rId23" Type="http://schemas.openxmlformats.org/officeDocument/2006/relationships/hyperlink" Target="https://en.wikipedia.org/wiki/DNA_sequence" TargetMode="External"/><Relationship Id="rId28" Type="http://schemas.openxmlformats.org/officeDocument/2006/relationships/hyperlink" Target="https://www.ncbi.nlm.nih.gov/pmc/articles/PMC2767240/#R22" TargetMode="External"/><Relationship Id="rId36" Type="http://schemas.openxmlformats.org/officeDocument/2006/relationships/hyperlink" Target="https://www.ncbi.nlm.nih.gov/pmc/articles/PMC2767240/#R31" TargetMode="External"/><Relationship Id="rId49" Type="http://schemas.openxmlformats.org/officeDocument/2006/relationships/hyperlink" Target="https://www.ncbi.nlm.nih.gov/pmc/articles/PMC3025548/#B11"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2"/>
                </a:solidFill>
                <a:effectLst/>
                <a:latin typeface="Arial" panose="020B0604020202020204" pitchFamily="34" charset="0"/>
              </a:rPr>
              <a:t>-------------------------------------------------------------------------------------------------------------------</a:t>
            </a:r>
            <a:endParaRPr lang="en-GB" b="0" i="0" dirty="0">
              <a:solidFill>
                <a:srgbClr val="202122"/>
              </a:solidFill>
              <a:effectLst/>
              <a:latin typeface="Arial" panose="020B0604020202020204" pitchFamily="34" charset="0"/>
            </a:endParaRPr>
          </a:p>
          <a:p>
            <a:r>
              <a:rPr lang="en-GB" b="1" i="0" dirty="0">
                <a:solidFill>
                  <a:srgbClr val="202122"/>
                </a:solidFill>
                <a:effectLst/>
                <a:latin typeface="Arial" panose="020B0604020202020204" pitchFamily="34" charset="0"/>
              </a:rPr>
              <a:t>--------------------------------------------------SOX  FAMILY--------------------------------------------------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2"/>
                </a:solidFill>
                <a:effectLst/>
                <a:latin typeface="Arial" panose="020B0604020202020204" pitchFamily="34" charset="0"/>
              </a:rPr>
              <a:t>-------------------------------------------------------------------------------------------------------------------</a:t>
            </a:r>
            <a:endParaRPr lang="en-GB" b="0"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The SOX gene family encodes a group of transcription factors defined by the conserved </a:t>
            </a:r>
            <a:r>
              <a:rPr lang="en-GB" b="1" i="0" u="sng" dirty="0">
                <a:solidFill>
                  <a:srgbClr val="202122"/>
                </a:solidFill>
                <a:effectLst/>
                <a:latin typeface="Arial" panose="020B0604020202020204" pitchFamily="34" charset="0"/>
              </a:rPr>
              <a:t>high mobility group (HMG) DNA-binding domain</a:t>
            </a:r>
            <a:r>
              <a:rPr lang="en-GB" b="0" i="0" dirty="0">
                <a:solidFill>
                  <a:srgbClr val="202122"/>
                </a:solidFill>
                <a:effectLst/>
                <a:latin typeface="Arial" panose="020B0604020202020204" pitchFamily="34" charset="0"/>
              </a:rPr>
              <a:t>. Unlike most transcription factors, SOX transcription factors bind to the minor groove of DNA, causing a 70- to 85-degree bend and introducing local conformational changes.</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HMG-box containing proteins </a:t>
            </a:r>
            <a:r>
              <a:rPr lang="en-GB" b="1" i="0" u="sng" dirty="0">
                <a:solidFill>
                  <a:srgbClr val="202122"/>
                </a:solidFill>
                <a:effectLst/>
                <a:latin typeface="Arial" panose="020B0604020202020204" pitchFamily="34" charset="0"/>
              </a:rPr>
              <a:t>only bind non-</a:t>
            </a:r>
            <a:r>
              <a:rPr lang="en-GB" b="1" i="0" u="sng" strike="noStrike" dirty="0">
                <a:solidFill>
                  <a:srgbClr val="3366CC"/>
                </a:solidFill>
                <a:effectLst/>
                <a:latin typeface="Arial" panose="020B0604020202020204" pitchFamily="34" charset="0"/>
                <a:hlinkClick r:id="rId3" tooltip="B-DNA"/>
              </a:rPr>
              <a:t>B-type DNA</a:t>
            </a:r>
            <a:r>
              <a:rPr lang="en-GB" b="1" i="0" u="sng" dirty="0">
                <a:solidFill>
                  <a:srgbClr val="202122"/>
                </a:solidFill>
                <a:effectLst/>
                <a:latin typeface="Arial" panose="020B0604020202020204" pitchFamily="34" charset="0"/>
              </a:rPr>
              <a:t> conformations (kinked or unwound) with high affinity</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4"/>
              </a:rPr>
              <a:t>[1]</a:t>
            </a:r>
            <a:r>
              <a:rPr lang="en-GB" b="0" i="0" dirty="0">
                <a:solidFill>
                  <a:srgbClr val="202122"/>
                </a:solidFill>
                <a:effectLst/>
                <a:latin typeface="Arial" panose="020B0604020202020204" pitchFamily="34" charset="0"/>
              </a:rPr>
              <a:t> HMG-box domains are found in some </a:t>
            </a:r>
            <a:r>
              <a:rPr lang="en-GB" b="0" i="0" u="none" strike="noStrike" dirty="0">
                <a:solidFill>
                  <a:srgbClr val="3366CC"/>
                </a:solidFill>
                <a:effectLst/>
                <a:latin typeface="Arial" panose="020B0604020202020204" pitchFamily="34" charset="0"/>
                <a:hlinkClick r:id="rId5" tooltip="High mobility group"/>
              </a:rPr>
              <a:t>high mobility group</a:t>
            </a:r>
            <a:r>
              <a:rPr lang="en-GB" b="0" i="0" dirty="0">
                <a:solidFill>
                  <a:srgbClr val="202122"/>
                </a:solidFill>
                <a:effectLst/>
                <a:latin typeface="Arial" panose="020B0604020202020204" pitchFamily="34" charset="0"/>
              </a:rPr>
              <a:t> proteins, which are involved in the </a:t>
            </a:r>
            <a:r>
              <a:rPr lang="en-GB" b="0" i="0" u="sng" dirty="0">
                <a:solidFill>
                  <a:srgbClr val="202122"/>
                </a:solidFill>
                <a:effectLst/>
                <a:latin typeface="Arial" panose="020B0604020202020204" pitchFamily="34" charset="0"/>
              </a:rPr>
              <a:t>regulation of DNA-dependent processes such as </a:t>
            </a:r>
            <a:r>
              <a:rPr lang="en-GB" b="0" i="0" u="sng" strike="noStrike" dirty="0">
                <a:solidFill>
                  <a:srgbClr val="3366CC"/>
                </a:solidFill>
                <a:effectLst/>
                <a:latin typeface="Arial" panose="020B0604020202020204" pitchFamily="34" charset="0"/>
                <a:hlinkClick r:id="rId6" tooltip="Transcription (genetics)"/>
              </a:rPr>
              <a:t>transcription</a:t>
            </a:r>
            <a:r>
              <a:rPr lang="en-GB" b="0" i="0" u="sng" dirty="0">
                <a:solidFill>
                  <a:srgbClr val="202122"/>
                </a:solidFill>
                <a:effectLst/>
                <a:latin typeface="Arial" panose="020B0604020202020204" pitchFamily="34" charset="0"/>
              </a:rPr>
              <a:t>, </a:t>
            </a:r>
            <a:r>
              <a:rPr lang="en-GB" b="0" i="0" u="sng" strike="noStrike" dirty="0">
                <a:solidFill>
                  <a:srgbClr val="3366CC"/>
                </a:solidFill>
                <a:effectLst/>
                <a:latin typeface="Arial" panose="020B0604020202020204" pitchFamily="34" charset="0"/>
                <a:hlinkClick r:id="rId7" tooltip="DNA replication"/>
              </a:rPr>
              <a:t>replication</a:t>
            </a:r>
            <a:r>
              <a:rPr lang="en-GB" b="0" i="0" u="sng" dirty="0">
                <a:solidFill>
                  <a:srgbClr val="202122"/>
                </a:solidFill>
                <a:effectLst/>
                <a:latin typeface="Arial" panose="020B0604020202020204" pitchFamily="34" charset="0"/>
              </a:rPr>
              <a:t>, and </a:t>
            </a:r>
            <a:r>
              <a:rPr lang="en-GB" b="0" i="0" u="sng" strike="noStrike" dirty="0">
                <a:solidFill>
                  <a:srgbClr val="3366CC"/>
                </a:solidFill>
                <a:effectLst/>
                <a:latin typeface="Arial" panose="020B0604020202020204" pitchFamily="34" charset="0"/>
                <a:hlinkClick r:id="rId8" tooltip="DNA repair"/>
              </a:rPr>
              <a:t>DNA repair</a:t>
            </a:r>
            <a:r>
              <a:rPr lang="en-GB" b="0" i="0" u="sng" dirty="0">
                <a:solidFill>
                  <a:srgbClr val="202122"/>
                </a:solidFill>
                <a:effectLst/>
                <a:latin typeface="Arial" panose="020B0604020202020204" pitchFamily="34" charset="0"/>
              </a:rPr>
              <a:t>, all of which require changing the </a:t>
            </a:r>
            <a:r>
              <a:rPr lang="en-GB" b="0" i="0" u="sng" strike="noStrike" dirty="0">
                <a:solidFill>
                  <a:srgbClr val="3366CC"/>
                </a:solidFill>
                <a:effectLst/>
                <a:latin typeface="Arial" panose="020B0604020202020204" pitchFamily="34" charset="0"/>
                <a:hlinkClick r:id="rId9" tooltip="Conformational isomerism"/>
              </a:rPr>
              <a:t>conformation</a:t>
            </a:r>
            <a:r>
              <a:rPr lang="en-GB" b="0" i="0" u="sng" dirty="0">
                <a:solidFill>
                  <a:srgbClr val="202122"/>
                </a:solidFill>
                <a:effectLst/>
                <a:latin typeface="Arial" panose="020B0604020202020204" pitchFamily="34" charset="0"/>
              </a:rPr>
              <a:t> of </a:t>
            </a:r>
            <a:r>
              <a:rPr lang="en-GB" b="0" i="0" u="sng" strike="noStrike" dirty="0">
                <a:solidFill>
                  <a:srgbClr val="3366CC"/>
                </a:solidFill>
                <a:effectLst/>
                <a:latin typeface="Arial" panose="020B0604020202020204" pitchFamily="34" charset="0"/>
                <a:hlinkClick r:id="rId10" tooltip="Chromatin"/>
              </a:rPr>
              <a:t>chromatin</a:t>
            </a:r>
            <a:r>
              <a:rPr lang="en-GB" b="0" i="0" dirty="0">
                <a:solidFill>
                  <a:srgbClr val="202122"/>
                </a:solidFill>
                <a:effectLst/>
                <a:latin typeface="Arial" panose="020B0604020202020204" pitchFamily="34" charset="0"/>
              </a:rPr>
              <a:t>.</a:t>
            </a:r>
            <a:r>
              <a:rPr lang="en-GB" b="0" i="0" u="none" strike="noStrike" baseline="30000" dirty="0">
                <a:solidFill>
                  <a:srgbClr val="3366CC"/>
                </a:solidFill>
                <a:effectLst/>
                <a:latin typeface="Arial" panose="020B0604020202020204" pitchFamily="34" charset="0"/>
                <a:hlinkClick r:id="rId11"/>
              </a:rPr>
              <a:t>[3]</a:t>
            </a:r>
            <a:r>
              <a:rPr lang="en-GB" b="0" i="0" dirty="0">
                <a:solidFill>
                  <a:srgbClr val="202122"/>
                </a:solidFill>
                <a:effectLst/>
                <a:latin typeface="Arial" panose="020B0604020202020204" pitchFamily="34" charset="0"/>
              </a:rPr>
              <a:t> </a:t>
            </a:r>
            <a:br>
              <a:rPr lang="en-GB" b="0" i="0" dirty="0">
                <a:solidFill>
                  <a:srgbClr val="202122"/>
                </a:solidFill>
                <a:effectLst/>
                <a:latin typeface="Arial" panose="020B0604020202020204" pitchFamily="34" charset="0"/>
              </a:rPr>
            </a:br>
            <a:r>
              <a:rPr lang="en-GB" b="0" i="0" dirty="0">
                <a:solidFill>
                  <a:srgbClr val="202122"/>
                </a:solidFill>
                <a:effectLst/>
                <a:latin typeface="Arial" panose="020B0604020202020204" pitchFamily="34" charset="0"/>
              </a:rPr>
              <a:t>The single and the double box HMG proteins </a:t>
            </a:r>
            <a:r>
              <a:rPr lang="en-GB" b="1" i="0" u="sng" dirty="0">
                <a:solidFill>
                  <a:srgbClr val="202122"/>
                </a:solidFill>
                <a:effectLst/>
                <a:latin typeface="Arial" panose="020B0604020202020204" pitchFamily="34" charset="0"/>
              </a:rPr>
              <a:t>alter DNA architecture by inducing bends upon binding</a:t>
            </a:r>
            <a:r>
              <a:rPr lang="en-GB" b="0" i="0" dirty="0">
                <a:solidFill>
                  <a:srgbClr val="202122"/>
                </a:solidFill>
                <a:effectLst/>
                <a:latin typeface="Arial" panose="020B0604020202020204" pitchFamily="34" charset="0"/>
              </a:rPr>
              <a:t>.</a:t>
            </a:r>
          </a:p>
          <a:p>
            <a:endParaRPr lang="en-GB" b="0" i="0" dirty="0">
              <a:solidFill>
                <a:srgbClr val="202122"/>
              </a:solidFill>
              <a:effectLst/>
              <a:latin typeface="Arial" panose="020B0604020202020204" pitchFamily="34" charset="0"/>
            </a:endParaRPr>
          </a:p>
          <a:p>
            <a:r>
              <a:rPr lang="en-GB" b="1" i="0" u="sng" dirty="0">
                <a:solidFill>
                  <a:srgbClr val="202122"/>
                </a:solidFill>
                <a:effectLst/>
                <a:latin typeface="Arial" panose="020B0604020202020204" pitchFamily="34" charset="0"/>
              </a:rPr>
              <a:t>A-DNA </a:t>
            </a:r>
            <a:r>
              <a:rPr lang="en-GB" b="0" i="0" dirty="0">
                <a:solidFill>
                  <a:srgbClr val="202122"/>
                </a:solidFill>
                <a:effectLst/>
                <a:latin typeface="Arial" panose="020B0604020202020204" pitchFamily="34" charset="0"/>
              </a:rPr>
              <a:t>and Z-DNA differ significantly in their geometry and dimensions to B-DNA, although still form helical structures. It was long thought that the A form only occurs in </a:t>
            </a:r>
            <a:r>
              <a:rPr lang="en-GB" b="1" i="0" u="sng" dirty="0">
                <a:solidFill>
                  <a:srgbClr val="202122"/>
                </a:solidFill>
                <a:effectLst/>
                <a:latin typeface="Arial" panose="020B0604020202020204" pitchFamily="34" charset="0"/>
              </a:rPr>
              <a:t>dehydrated samples </a:t>
            </a:r>
            <a:r>
              <a:rPr lang="en-GB" b="0" i="0" dirty="0">
                <a:solidFill>
                  <a:srgbClr val="202122"/>
                </a:solidFill>
                <a:effectLst/>
                <a:latin typeface="Arial" panose="020B0604020202020204" pitchFamily="34" charset="0"/>
              </a:rPr>
              <a:t>of DNA in the laboratory, such as those used in </a:t>
            </a:r>
            <a:r>
              <a:rPr lang="en-GB" b="0" i="0" u="none" strike="noStrike" dirty="0">
                <a:solidFill>
                  <a:srgbClr val="3366CC"/>
                </a:solidFill>
                <a:effectLst/>
                <a:latin typeface="Arial" panose="020B0604020202020204" pitchFamily="34" charset="0"/>
                <a:hlinkClick r:id="rId12" tooltip="Crystallography"/>
              </a:rPr>
              <a:t>crystallographic</a:t>
            </a:r>
            <a:r>
              <a:rPr lang="en-GB" b="0" i="0" dirty="0">
                <a:solidFill>
                  <a:srgbClr val="202122"/>
                </a:solidFill>
                <a:effectLst/>
                <a:latin typeface="Arial" panose="020B0604020202020204" pitchFamily="34" charset="0"/>
              </a:rPr>
              <a:t> experiments, and in hybrid pairings of DNA and </a:t>
            </a:r>
            <a:r>
              <a:rPr lang="en-GB" b="0" i="0" u="none" strike="noStrike" dirty="0">
                <a:solidFill>
                  <a:srgbClr val="3366CC"/>
                </a:solidFill>
                <a:effectLst/>
                <a:latin typeface="Arial" panose="020B0604020202020204" pitchFamily="34" charset="0"/>
                <a:hlinkClick r:id="rId13" tooltip="RNA"/>
              </a:rPr>
              <a:t>RNA</a:t>
            </a:r>
            <a:r>
              <a:rPr lang="en-GB" b="0" i="0" dirty="0">
                <a:solidFill>
                  <a:srgbClr val="202122"/>
                </a:solidFill>
                <a:effectLst/>
                <a:latin typeface="Arial" panose="020B0604020202020204" pitchFamily="34" charset="0"/>
              </a:rPr>
              <a:t> strands, but DNA dehydration does occur </a:t>
            </a:r>
            <a:r>
              <a:rPr lang="en-GB" b="0" i="0" u="none" strike="noStrike" dirty="0">
                <a:solidFill>
                  <a:srgbClr val="3366CC"/>
                </a:solidFill>
                <a:effectLst/>
                <a:latin typeface="Arial" panose="020B0604020202020204" pitchFamily="34" charset="0"/>
                <a:hlinkClick r:id="rId14" tooltip="In vivo"/>
              </a:rPr>
              <a:t>in vivo</a:t>
            </a:r>
            <a:r>
              <a:rPr lang="en-GB" b="0" i="0" dirty="0">
                <a:solidFill>
                  <a:srgbClr val="202122"/>
                </a:solidFill>
                <a:effectLst/>
                <a:latin typeface="Arial" panose="020B0604020202020204" pitchFamily="34" charset="0"/>
              </a:rPr>
              <a:t>, and </a:t>
            </a:r>
            <a:r>
              <a:rPr lang="en-GB" b="0" i="0" u="none" strike="noStrike" dirty="0">
                <a:solidFill>
                  <a:srgbClr val="3366CC"/>
                </a:solidFill>
                <a:effectLst/>
                <a:latin typeface="Arial" panose="020B0604020202020204" pitchFamily="34" charset="0"/>
                <a:hlinkClick r:id="rId15" tooltip="A-DNA"/>
              </a:rPr>
              <a:t>A-DNA is now known to have biological functions</a:t>
            </a:r>
            <a:r>
              <a:rPr lang="en-GB" b="0" i="0" dirty="0">
                <a:solidFill>
                  <a:srgbClr val="202122"/>
                </a:solidFill>
                <a:effectLst/>
                <a:latin typeface="Arial" panose="020B0604020202020204" pitchFamily="34" charset="0"/>
              </a:rPr>
              <a:t>. </a:t>
            </a:r>
            <a:r>
              <a:rPr lang="en-GB" b="0" i="0" u="sng" dirty="0">
                <a:solidFill>
                  <a:srgbClr val="202122"/>
                </a:solidFill>
                <a:effectLst/>
                <a:latin typeface="Arial" panose="020B0604020202020204" pitchFamily="34" charset="0"/>
              </a:rPr>
              <a:t>Segments of DNA that cells have </a:t>
            </a:r>
            <a:r>
              <a:rPr lang="en-GB" b="0" i="0" u="sng" strike="noStrike" dirty="0">
                <a:solidFill>
                  <a:srgbClr val="3366CC"/>
                </a:solidFill>
                <a:effectLst/>
                <a:latin typeface="Arial" panose="020B0604020202020204" pitchFamily="34" charset="0"/>
                <a:hlinkClick r:id="rId16" tooltip="Methylation"/>
              </a:rPr>
              <a:t>methylated</a:t>
            </a:r>
            <a:r>
              <a:rPr lang="en-GB" b="0" i="0" u="sng" dirty="0">
                <a:solidFill>
                  <a:srgbClr val="202122"/>
                </a:solidFill>
                <a:effectLst/>
                <a:latin typeface="Arial" panose="020B0604020202020204" pitchFamily="34" charset="0"/>
              </a:rPr>
              <a:t> for regulatory purposes may adopt the Z geometry</a:t>
            </a:r>
            <a:r>
              <a:rPr lang="en-GB" b="0" i="0" dirty="0">
                <a:solidFill>
                  <a:srgbClr val="202122"/>
                </a:solidFill>
                <a:effectLst/>
                <a:latin typeface="Arial" panose="020B0604020202020204" pitchFamily="34" charset="0"/>
              </a:rPr>
              <a:t>, in which the strands turn about the helical axis the opposite way to A-DNA and B-DNA. There is also evidence of protein-DNA complexes forming Z-DNA structures.</a:t>
            </a:r>
          </a:p>
          <a:p>
            <a:endParaRPr lang="en-GB" b="0" i="0" dirty="0">
              <a:solidFill>
                <a:srgbClr val="202122"/>
              </a:solidFill>
              <a:effectLst/>
              <a:latin typeface="Arial" panose="020B0604020202020204" pitchFamily="34" charset="0"/>
            </a:endParaRPr>
          </a:p>
          <a:p>
            <a:r>
              <a:rPr lang="en-GB" b="1" i="0" u="sng" dirty="0">
                <a:solidFill>
                  <a:srgbClr val="202122"/>
                </a:solidFill>
                <a:effectLst/>
                <a:latin typeface="Arial" panose="020B0604020202020204" pitchFamily="34" charset="0"/>
              </a:rPr>
              <a:t>A-DNA can be derived from a few processes, including dehydration and protein binding</a:t>
            </a:r>
            <a:r>
              <a:rPr lang="en-GB" b="0" i="0" dirty="0">
                <a:solidFill>
                  <a:srgbClr val="202122"/>
                </a:solidFill>
                <a:effectLst/>
                <a:latin typeface="Arial" panose="020B0604020202020204" pitchFamily="34" charset="0"/>
              </a:rPr>
              <a:t>. Dehydration of DNA drives it into the A form, which has been shown to protect DNA under conditions such as the extreme desiccation of bacteria.</a:t>
            </a:r>
            <a:r>
              <a:rPr lang="en-GB" b="0" i="0" u="none" strike="noStrike" baseline="30000" dirty="0">
                <a:solidFill>
                  <a:srgbClr val="3366CC"/>
                </a:solidFill>
                <a:effectLst/>
                <a:latin typeface="Arial" panose="020B0604020202020204" pitchFamily="34" charset="0"/>
                <a:hlinkClick r:id="rId17"/>
              </a:rPr>
              <a:t>[5]</a:t>
            </a:r>
            <a:r>
              <a:rPr lang="en-GB" b="0" i="0" u="none" strike="noStrike" baseline="30000" dirty="0">
                <a:solidFill>
                  <a:srgbClr val="3366CC"/>
                </a:solidFill>
                <a:effectLst/>
                <a:latin typeface="Arial" panose="020B0604020202020204" pitchFamily="34" charset="0"/>
                <a:hlinkClick r:id="rId18"/>
              </a:rPr>
              <a:t>[1]</a:t>
            </a:r>
            <a:r>
              <a:rPr lang="en-GB" b="0" i="0" dirty="0">
                <a:solidFill>
                  <a:srgbClr val="202122"/>
                </a:solidFill>
                <a:effectLst/>
                <a:latin typeface="Arial" panose="020B0604020202020204" pitchFamily="34" charset="0"/>
              </a:rPr>
              <a:t> Protein binding can also strip solvent off of DNA and convert it to the A form, as revealed by the structure of several </a:t>
            </a:r>
            <a:r>
              <a:rPr lang="en-GB" b="0" i="0" dirty="0" err="1">
                <a:solidFill>
                  <a:srgbClr val="202122"/>
                </a:solidFill>
                <a:effectLst/>
                <a:latin typeface="Arial" panose="020B0604020202020204" pitchFamily="34" charset="0"/>
              </a:rPr>
              <a:t>hyperthermophilic</a:t>
            </a:r>
            <a:r>
              <a:rPr lang="en-GB" b="0" i="0" dirty="0">
                <a:solidFill>
                  <a:srgbClr val="202122"/>
                </a:solidFill>
                <a:effectLst/>
                <a:latin typeface="Arial" panose="020B0604020202020204" pitchFamily="34" charset="0"/>
              </a:rPr>
              <a:t> archaeal viruses. </a:t>
            </a:r>
          </a:p>
          <a:p>
            <a:endParaRPr lang="en-GB" b="0"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r>
              <a:rPr lang="en-US" b="0" i="1" u="none" strike="noStrike" dirty="0">
                <a:solidFill>
                  <a:srgbClr val="3366CC"/>
                </a:solidFill>
                <a:effectLst/>
                <a:latin typeface="Arial" panose="020B0604020202020204" pitchFamily="34" charset="0"/>
                <a:hlinkClick r:id="rId19" tooltip="SRY"/>
              </a:rPr>
              <a:t>SOX = SRY</a:t>
            </a:r>
            <a:r>
              <a:rPr lang="en-US" b="0" i="0" dirty="0">
                <a:solidFill>
                  <a:srgbClr val="202122"/>
                </a:solidFill>
                <a:effectLst/>
                <a:latin typeface="Arial" panose="020B0604020202020204" pitchFamily="34" charset="0"/>
              </a:rPr>
              <a:t>-related </a:t>
            </a:r>
            <a:r>
              <a:rPr lang="en-US" b="0" i="0" u="none" strike="noStrike" dirty="0">
                <a:solidFill>
                  <a:srgbClr val="3366CC"/>
                </a:solidFill>
                <a:effectLst/>
                <a:latin typeface="Arial" panose="020B0604020202020204" pitchFamily="34" charset="0"/>
                <a:hlinkClick r:id="rId20" tooltip="HMG-box"/>
              </a:rPr>
              <a:t>HMG-box</a:t>
            </a:r>
            <a:r>
              <a:rPr lang="en-US" b="0" i="0" dirty="0">
                <a:solidFill>
                  <a:srgbClr val="202122"/>
                </a:solidFill>
                <a:effectLst/>
                <a:latin typeface="Arial" panose="020B0604020202020204" pitchFamily="34" charset="0"/>
              </a:rPr>
              <a:t> genes</a:t>
            </a:r>
            <a:endParaRPr lang="en-GB" b="0" i="0" dirty="0">
              <a:solidFill>
                <a:srgbClr val="202122"/>
              </a:solidFill>
              <a:effectLst/>
              <a:latin typeface="Arial" panose="020B0604020202020204" pitchFamily="34" charset="0"/>
            </a:endParaRPr>
          </a:p>
          <a:p>
            <a:r>
              <a:rPr lang="en-GB" b="1" i="0" u="sng" dirty="0">
                <a:solidFill>
                  <a:srgbClr val="202122"/>
                </a:solidFill>
                <a:effectLst/>
                <a:latin typeface="Arial" panose="020B0604020202020204" pitchFamily="34" charset="0"/>
              </a:rPr>
              <a:t>Sox genes </a:t>
            </a:r>
            <a:r>
              <a:rPr lang="en-GB" b="0" i="0" dirty="0">
                <a:solidFill>
                  <a:srgbClr val="202122"/>
                </a:solidFill>
                <a:effectLst/>
                <a:latin typeface="Arial" panose="020B0604020202020204" pitchFamily="34" charset="0"/>
              </a:rPr>
              <a:t>are defined as containing the HMG box of a gene involved in sex determination called </a:t>
            </a:r>
            <a:r>
              <a:rPr lang="en-GB" b="0" i="1" u="none" strike="noStrike" dirty="0">
                <a:solidFill>
                  <a:srgbClr val="3366CC"/>
                </a:solidFill>
                <a:effectLst/>
                <a:latin typeface="Arial" panose="020B0604020202020204" pitchFamily="34" charset="0"/>
                <a:hlinkClick r:id="rId19" tooltip="SRY"/>
              </a:rPr>
              <a:t>SRY</a:t>
            </a:r>
            <a:r>
              <a:rPr lang="en-GB" b="0" i="0" dirty="0">
                <a:solidFill>
                  <a:srgbClr val="202122"/>
                </a:solidFill>
                <a:effectLst/>
                <a:latin typeface="Arial" panose="020B0604020202020204" pitchFamily="34" charset="0"/>
              </a:rPr>
              <a:t>, which resides on the </a:t>
            </a:r>
            <a:r>
              <a:rPr lang="en-GB" b="0" i="0" u="none" strike="noStrike" dirty="0">
                <a:solidFill>
                  <a:srgbClr val="3366CC"/>
                </a:solidFill>
                <a:effectLst/>
                <a:latin typeface="Arial" panose="020B0604020202020204" pitchFamily="34" charset="0"/>
                <a:hlinkClick r:id="rId21" tooltip="Y-chromosome"/>
              </a:rPr>
              <a:t>Y-chromosome</a:t>
            </a:r>
            <a:endParaRPr lang="en-GB" b="0" i="0" u="none" strike="noStrike" dirty="0">
              <a:solidFill>
                <a:srgbClr val="3366CC"/>
              </a:solidFill>
              <a:effectLst/>
              <a:latin typeface="Arial" panose="020B0604020202020204" pitchFamily="34" charset="0"/>
            </a:endParaRPr>
          </a:p>
          <a:p>
            <a:r>
              <a:rPr lang="en-GB" b="0" i="0" dirty="0">
                <a:solidFill>
                  <a:srgbClr val="202122"/>
                </a:solidFill>
                <a:effectLst/>
                <a:latin typeface="Arial" panose="020B0604020202020204" pitchFamily="34" charset="0"/>
              </a:rPr>
              <a:t> Almost all Sox genes show at least 50% amino acid similarity with the HMG box in </a:t>
            </a:r>
            <a:r>
              <a:rPr lang="en-GB" b="0" i="0" dirty="0" err="1">
                <a:solidFill>
                  <a:srgbClr val="202122"/>
                </a:solidFill>
                <a:effectLst/>
                <a:latin typeface="Arial" panose="020B0604020202020204" pitchFamily="34" charset="0"/>
              </a:rPr>
              <a:t>Sry</a:t>
            </a:r>
            <a:r>
              <a:rPr lang="en-GB" b="0" i="0" dirty="0">
                <a:solidFill>
                  <a:srgbClr val="202122"/>
                </a:solidFill>
                <a:effectLst/>
                <a:latin typeface="Arial" panose="020B0604020202020204" pitchFamily="34" charset="0"/>
              </a:rPr>
              <a:t>.</a:t>
            </a:r>
            <a:endParaRPr lang="en-GB" b="0" i="0" u="none" strike="noStrike" dirty="0">
              <a:solidFill>
                <a:srgbClr val="3366CC"/>
              </a:solidFill>
              <a:effectLst/>
              <a:latin typeface="Arial" panose="020B0604020202020204" pitchFamily="34" charset="0"/>
            </a:endParaRPr>
          </a:p>
          <a:p>
            <a:r>
              <a:rPr lang="en-GB" b="0" i="0" dirty="0">
                <a:solidFill>
                  <a:srgbClr val="202122"/>
                </a:solidFill>
                <a:effectLst/>
                <a:latin typeface="Arial" panose="020B0604020202020204" pitchFamily="34" charset="0"/>
              </a:rPr>
              <a:t>The </a:t>
            </a:r>
            <a:r>
              <a:rPr lang="en-GB" b="1" i="0" u="sng" dirty="0">
                <a:solidFill>
                  <a:srgbClr val="202122"/>
                </a:solidFill>
                <a:effectLst/>
                <a:latin typeface="Arial" panose="020B0604020202020204" pitchFamily="34" charset="0"/>
              </a:rPr>
              <a:t>developmentally important </a:t>
            </a:r>
            <a:r>
              <a:rPr lang="en-GB" b="0" i="0" dirty="0">
                <a:solidFill>
                  <a:srgbClr val="202122"/>
                </a:solidFill>
                <a:effectLst/>
                <a:latin typeface="Arial" panose="020B0604020202020204" pitchFamily="34" charset="0"/>
              </a:rPr>
              <a:t>Sox family has </a:t>
            </a:r>
            <a:r>
              <a:rPr lang="en-GB" b="1" i="0" u="sng" dirty="0">
                <a:solidFill>
                  <a:srgbClr val="202122"/>
                </a:solidFill>
                <a:effectLst/>
                <a:latin typeface="Arial" panose="020B0604020202020204" pitchFamily="34" charset="0"/>
              </a:rPr>
              <a:t>no singular function, and many members possess the ability to regulate several different aspects of development</a:t>
            </a:r>
            <a:r>
              <a:rPr lang="en-GB" b="0" i="0" dirty="0">
                <a:solidFill>
                  <a:srgbClr val="202122"/>
                </a:solidFill>
                <a:effectLst/>
                <a:latin typeface="Arial" panose="020B0604020202020204" pitchFamily="34" charset="0"/>
              </a:rPr>
              <a:t>.</a:t>
            </a:r>
            <a:br>
              <a:rPr lang="en-GB" b="0" i="0" dirty="0">
                <a:solidFill>
                  <a:srgbClr val="202122"/>
                </a:solidFill>
                <a:effectLst/>
                <a:latin typeface="Arial" panose="020B0604020202020204" pitchFamily="34" charset="0"/>
              </a:rPr>
            </a:br>
            <a:r>
              <a:rPr lang="en-GB" b="0" i="0" dirty="0">
                <a:solidFill>
                  <a:srgbClr val="202122"/>
                </a:solidFill>
                <a:effectLst/>
                <a:latin typeface="Arial" panose="020B0604020202020204" pitchFamily="34" charset="0"/>
              </a:rPr>
              <a:t> While </a:t>
            </a:r>
            <a:r>
              <a:rPr lang="en-GB" b="1" i="0" u="sng" dirty="0">
                <a:solidFill>
                  <a:srgbClr val="202122"/>
                </a:solidFill>
                <a:effectLst/>
                <a:latin typeface="Arial" panose="020B0604020202020204" pitchFamily="34" charset="0"/>
              </a:rPr>
              <a:t>many </a:t>
            </a:r>
            <a:r>
              <a:rPr lang="en-GB" b="0" i="0" dirty="0">
                <a:solidFill>
                  <a:srgbClr val="202122"/>
                </a:solidFill>
                <a:effectLst/>
                <a:latin typeface="Arial" panose="020B0604020202020204" pitchFamily="34" charset="0"/>
              </a:rPr>
              <a:t>Sox genes are involved </a:t>
            </a:r>
            <a:r>
              <a:rPr lang="en-GB" b="1" i="0" u="sng" dirty="0">
                <a:solidFill>
                  <a:srgbClr val="202122"/>
                </a:solidFill>
                <a:effectLst/>
                <a:latin typeface="Arial" panose="020B0604020202020204" pitchFamily="34" charset="0"/>
              </a:rPr>
              <a:t>in sex determination, some </a:t>
            </a:r>
            <a:r>
              <a:rPr lang="en-GB" b="0" i="0" dirty="0">
                <a:solidFill>
                  <a:srgbClr val="202122"/>
                </a:solidFill>
                <a:effectLst/>
                <a:latin typeface="Arial" panose="020B0604020202020204" pitchFamily="34" charset="0"/>
              </a:rPr>
              <a:t>are </a:t>
            </a:r>
            <a:r>
              <a:rPr lang="en-GB" b="1" i="0" u="sng" dirty="0">
                <a:solidFill>
                  <a:srgbClr val="202122"/>
                </a:solidFill>
                <a:effectLst/>
                <a:latin typeface="Arial" panose="020B0604020202020204" pitchFamily="34" charset="0"/>
              </a:rPr>
              <a:t>important in other processes </a:t>
            </a:r>
            <a:r>
              <a:rPr lang="en-GB" b="0" i="0" dirty="0">
                <a:solidFill>
                  <a:srgbClr val="202122"/>
                </a:solidFill>
                <a:effectLst/>
                <a:latin typeface="Arial" panose="020B0604020202020204" pitchFamily="34" charset="0"/>
              </a:rPr>
              <a:t>such as </a:t>
            </a:r>
            <a:r>
              <a:rPr lang="en-GB" b="0" i="0" u="none" strike="noStrike" dirty="0">
                <a:solidFill>
                  <a:srgbClr val="3366CC"/>
                </a:solidFill>
                <a:effectLst/>
                <a:latin typeface="Arial" panose="020B0604020202020204" pitchFamily="34" charset="0"/>
                <a:hlinkClick r:id="rId22" tooltip="Neuronal"/>
              </a:rPr>
              <a:t>neuronal</a:t>
            </a:r>
            <a:r>
              <a:rPr lang="en-GB" b="0" i="0" dirty="0">
                <a:solidFill>
                  <a:srgbClr val="202122"/>
                </a:solidFill>
                <a:effectLst/>
                <a:latin typeface="Arial" panose="020B0604020202020204" pitchFamily="34" charset="0"/>
              </a:rPr>
              <a:t> development</a:t>
            </a:r>
          </a:p>
          <a:p>
            <a:r>
              <a:rPr lang="en-GB" b="0" i="0" dirty="0">
                <a:solidFill>
                  <a:srgbClr val="202122"/>
                </a:solidFill>
                <a:effectLst/>
                <a:latin typeface="Arial" panose="020B0604020202020204" pitchFamily="34" charset="0"/>
              </a:rPr>
              <a:t>Sox proteins bind to the sequence WWCAAW and similar sequences (</a:t>
            </a:r>
            <a:r>
              <a:rPr lang="en-GB" b="0" i="0" u="none" strike="noStrike" dirty="0">
                <a:solidFill>
                  <a:srgbClr val="3366CC"/>
                </a:solidFill>
                <a:effectLst/>
                <a:latin typeface="Arial" panose="020B0604020202020204" pitchFamily="34" charset="0"/>
                <a:hlinkClick r:id="rId23" tooltip="DNA sequence"/>
              </a:rPr>
              <a:t>W=A or T</a:t>
            </a:r>
            <a:r>
              <a:rPr lang="en-GB" b="0" i="0" dirty="0">
                <a:solidFill>
                  <a:srgbClr val="202122"/>
                </a:solidFill>
                <a:effectLst/>
                <a:latin typeface="Arial" panose="020B0604020202020204" pitchFamily="34" charset="0"/>
              </a:rPr>
              <a:t>). They have weak binding specificity and unusually low affinity for DNA. Sox genes are related to the </a:t>
            </a:r>
            <a:r>
              <a:rPr lang="en-GB" b="0" i="0" u="none" strike="noStrike" dirty="0" err="1">
                <a:solidFill>
                  <a:srgbClr val="3366CC"/>
                </a:solidFill>
                <a:effectLst/>
                <a:latin typeface="Arial" panose="020B0604020202020204" pitchFamily="34" charset="0"/>
                <a:hlinkClick r:id="rId24" tooltip="TCF/LEF family"/>
              </a:rPr>
              <a:t>Tcf</a:t>
            </a:r>
            <a:r>
              <a:rPr lang="en-GB" b="0" i="0" u="none" strike="noStrike" dirty="0">
                <a:solidFill>
                  <a:srgbClr val="3366CC"/>
                </a:solidFill>
                <a:effectLst/>
                <a:latin typeface="Arial" panose="020B0604020202020204" pitchFamily="34" charset="0"/>
                <a:hlinkClick r:id="rId24" tooltip="TCF/LEF family"/>
              </a:rPr>
              <a:t>/Lef1</a:t>
            </a:r>
            <a:r>
              <a:rPr lang="en-GB" b="0" i="0" dirty="0">
                <a:solidFill>
                  <a:srgbClr val="202122"/>
                </a:solidFill>
                <a:effectLst/>
                <a:latin typeface="Arial" panose="020B0604020202020204" pitchFamily="34" charset="0"/>
              </a:rPr>
              <a:t> group of genes which also contain a sequence-specific high mobility group and have a similar sequence specificity (roughly TWWCAAAG)</a:t>
            </a:r>
          </a:p>
          <a:p>
            <a:endParaRPr lang="en-GB" b="0" i="0" dirty="0">
              <a:solidFill>
                <a:srgbClr val="202122"/>
              </a:solidFill>
              <a:effectLst/>
              <a:latin typeface="Arial" panose="020B0604020202020204" pitchFamily="34" charset="0"/>
            </a:endParaRPr>
          </a:p>
          <a:p>
            <a:r>
              <a:rPr lang="en-GB" b="0" i="0" dirty="0">
                <a:solidFill>
                  <a:srgbClr val="212121"/>
                </a:solidFill>
                <a:effectLst/>
                <a:latin typeface="Cambria" panose="02040503050406030204" pitchFamily="18" charset="0"/>
              </a:rPr>
              <a:t>Molecular interactions with other transcriptional regulators are crucial for each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factor to recognize a specific target gene, as each protein of this family is expressed in many different cellular contexts and a specific cell type can co-express many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factors (</a:t>
            </a:r>
            <a:r>
              <a:rPr lang="en-GB" b="0" i="0" u="sng" dirty="0">
                <a:solidFill>
                  <a:srgbClr val="376FAA"/>
                </a:solidFill>
                <a:effectLst/>
                <a:latin typeface="Cambria" panose="02040503050406030204" pitchFamily="18" charset="0"/>
                <a:hlinkClick r:id="rId25"/>
              </a:rPr>
              <a:t>Wegner 1999</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proteins can form stable transcription factor complexes with a variety of co-regulators to activate or repress gene transcription by modulating promoter activity.</a:t>
            </a:r>
            <a:endParaRPr lang="en-GB" b="0" i="0" dirty="0">
              <a:solidFill>
                <a:srgbClr val="202122"/>
              </a:solidFill>
              <a:effectLst/>
              <a:latin typeface="Arial" panose="020B0604020202020204" pitchFamily="34" charset="0"/>
            </a:endParaRPr>
          </a:p>
          <a:p>
            <a:r>
              <a:rPr lang="en-GB" b="0" i="0" dirty="0">
                <a:solidFill>
                  <a:srgbClr val="212121"/>
                </a:solidFill>
                <a:effectLst/>
                <a:latin typeface="Cambria" panose="02040503050406030204" pitchFamily="18" charset="0"/>
              </a:rPr>
              <a:t>It is currently thought that the </a:t>
            </a:r>
            <a:r>
              <a:rPr lang="en-GB" b="0" i="0" u="sng" dirty="0">
                <a:solidFill>
                  <a:srgbClr val="212121"/>
                </a:solidFill>
                <a:effectLst/>
                <a:latin typeface="Cambria" panose="02040503050406030204" pitchFamily="18" charset="0"/>
              </a:rPr>
              <a:t>HMG domain itself </a:t>
            </a:r>
            <a:r>
              <a:rPr lang="en-GB" b="0" i="0" dirty="0">
                <a:solidFill>
                  <a:srgbClr val="212121"/>
                </a:solidFill>
                <a:effectLst/>
                <a:latin typeface="Cambria" panose="02040503050406030204" pitchFamily="18" charset="0"/>
              </a:rPr>
              <a:t>not only plays a </a:t>
            </a:r>
            <a:r>
              <a:rPr lang="en-GB" b="0" i="0" u="sng" dirty="0">
                <a:solidFill>
                  <a:srgbClr val="212121"/>
                </a:solidFill>
                <a:effectLst/>
                <a:latin typeface="Cambria" panose="02040503050406030204" pitchFamily="18" charset="0"/>
              </a:rPr>
              <a:t>crucial role </a:t>
            </a:r>
            <a:r>
              <a:rPr lang="en-GB" b="0" i="0" dirty="0">
                <a:solidFill>
                  <a:srgbClr val="212121"/>
                </a:solidFill>
                <a:effectLst/>
                <a:latin typeface="Cambria" panose="02040503050406030204" pitchFamily="18" charset="0"/>
              </a:rPr>
              <a:t>in the DNA-binding of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factors, but also in </a:t>
            </a:r>
            <a:r>
              <a:rPr lang="en-GB" b="0" i="0" u="sng" dirty="0">
                <a:solidFill>
                  <a:srgbClr val="212121"/>
                </a:solidFill>
                <a:effectLst/>
                <a:latin typeface="Cambria" panose="02040503050406030204" pitchFamily="18" charset="0"/>
              </a:rPr>
              <a:t>their interaction with other transcriptional co-regulators and in nuclear import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26"/>
              </a:rPr>
              <a:t>Wilson and Koopman 2002</a:t>
            </a:r>
            <a:r>
              <a:rPr lang="en-GB" b="0" i="0" dirty="0">
                <a:solidFill>
                  <a:srgbClr val="212121"/>
                </a:solidFill>
                <a:effectLst/>
                <a:latin typeface="Cambria" panose="02040503050406030204" pitchFamily="18" charset="0"/>
              </a:rPr>
              <a:t>). However, as HMG domains are interchangeable between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factors (</a:t>
            </a:r>
            <a:r>
              <a:rPr lang="en-GB" b="0" i="0" u="sng" dirty="0">
                <a:solidFill>
                  <a:srgbClr val="376FAA"/>
                </a:solidFill>
                <a:effectLst/>
                <a:latin typeface="Cambria" panose="02040503050406030204" pitchFamily="18" charset="0"/>
                <a:hlinkClick r:id="rId27"/>
              </a:rPr>
              <a:t>Bergstrom et al. 2000</a:t>
            </a:r>
            <a:r>
              <a:rPr lang="en-GB" b="0" i="0" dirty="0">
                <a:solidFill>
                  <a:srgbClr val="212121"/>
                </a:solidFill>
                <a:effectLst/>
                <a:latin typeface="Cambria" panose="02040503050406030204" pitchFamily="18" charset="0"/>
              </a:rPr>
              <a:t>), </a:t>
            </a:r>
            <a:r>
              <a:rPr lang="en-GB" b="0" i="0" u="sng" dirty="0">
                <a:solidFill>
                  <a:srgbClr val="212121"/>
                </a:solidFill>
                <a:effectLst/>
                <a:latin typeface="Cambria" panose="02040503050406030204" pitchFamily="18" charset="0"/>
              </a:rPr>
              <a:t>other parts of the protein outside the HMG domain are likely to play a major role in selecting specific protein partners and generate cell- and developmental stage-specific functions </a:t>
            </a:r>
            <a:r>
              <a:rPr lang="en-GB" b="0" i="0" dirty="0">
                <a:solidFill>
                  <a:srgbClr val="212121"/>
                </a:solidFill>
                <a:effectLst/>
                <a:latin typeface="Cambria" panose="02040503050406030204" pitchFamily="18" charset="0"/>
              </a:rPr>
              <a:t>for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transcription factors</a:t>
            </a:r>
          </a:p>
          <a:p>
            <a:endParaRPr lang="en-GB" b="0" i="0" dirty="0">
              <a:solidFill>
                <a:srgbClr val="212121"/>
              </a:solidFill>
              <a:effectLst/>
              <a:latin typeface="Cambria" panose="02040503050406030204" pitchFamily="18" charset="0"/>
            </a:endParaRPr>
          </a:p>
          <a:p>
            <a:endParaRPr lang="en-GB" b="0" i="0" dirty="0">
              <a:solidFill>
                <a:srgbClr val="212121"/>
              </a:solidFill>
              <a:effectLst/>
              <a:latin typeface="Cambria" panose="02040503050406030204" pitchFamily="18" charset="0"/>
            </a:endParaRPr>
          </a:p>
          <a:p>
            <a:endParaRPr lang="en-GB" b="0" i="0" dirty="0">
              <a:solidFill>
                <a:srgbClr val="212121"/>
              </a:solidFill>
              <a:effectLst/>
              <a:latin typeface="Cambria" panose="02040503050406030204" pitchFamily="18" charset="0"/>
            </a:endParaRPr>
          </a:p>
          <a:p>
            <a:r>
              <a:rPr lang="en-GB" b="0" i="0" dirty="0" err="1">
                <a:solidFill>
                  <a:srgbClr val="212121"/>
                </a:solidFill>
                <a:effectLst/>
                <a:latin typeface="Cambria" panose="02040503050406030204" pitchFamily="18" charset="0"/>
              </a:rPr>
              <a:t>subgrouped</a:t>
            </a:r>
            <a:r>
              <a:rPr lang="en-GB" b="0" i="0" dirty="0">
                <a:solidFill>
                  <a:srgbClr val="212121"/>
                </a:solidFill>
                <a:effectLst/>
                <a:latin typeface="Cambria" panose="02040503050406030204" pitchFamily="18" charset="0"/>
              </a:rPr>
              <a:t> into 10 distinct families (A-J), not only based on homology within the HMG domain and other structural motifs, but also on functional properties</a:t>
            </a:r>
            <a:br>
              <a:rPr lang="en-GB" b="0" i="0" dirty="0">
                <a:solidFill>
                  <a:srgbClr val="212121"/>
                </a:solidFill>
                <a:effectLst/>
                <a:latin typeface="Cambria" panose="02040503050406030204" pitchFamily="18" charset="0"/>
              </a:rPr>
            </a:br>
            <a:endParaRPr lang="en-GB" b="0" i="0" dirty="0">
              <a:solidFill>
                <a:srgbClr val="212121"/>
              </a:solidFill>
              <a:effectLst/>
              <a:latin typeface="Cambria" panose="02040503050406030204" pitchFamily="18" charset="0"/>
            </a:endParaRPr>
          </a:p>
          <a:p>
            <a:endParaRPr lang="en-GB" b="0"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2"/>
                </a:solidFill>
                <a:effectLst/>
                <a:latin typeface="Arial" panose="020B0604020202020204" pitchFamily="34" charset="0"/>
              </a:rPr>
              <a:t>-------------------------------------------------------------------------------------------------------------------</a:t>
            </a:r>
            <a:endParaRPr lang="en-GB" b="0" i="0" dirty="0">
              <a:solidFill>
                <a:srgbClr val="202122"/>
              </a:solidFill>
              <a:effectLst/>
              <a:latin typeface="Arial" panose="020B0604020202020204" pitchFamily="34" charset="0"/>
            </a:endParaRPr>
          </a:p>
          <a:p>
            <a:r>
              <a:rPr lang="en-GB" b="1" i="0" dirty="0">
                <a:solidFill>
                  <a:srgbClr val="202122"/>
                </a:solidFill>
                <a:effectLst/>
                <a:latin typeface="Arial" panose="020B0604020202020204" pitchFamily="34" charset="0"/>
              </a:rPr>
              <a:t>------------------------------------------------------SOX6 ------------------------------------------------------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202122"/>
                </a:solidFill>
                <a:effectLst/>
                <a:latin typeface="Arial" panose="020B0604020202020204" pitchFamily="34" charset="0"/>
              </a:rPr>
              <a:t>-------------------------------------------------------------------------------------------------------------------</a:t>
            </a:r>
            <a:endParaRPr lang="en-GB" b="0" i="0" dirty="0">
              <a:solidFill>
                <a:srgbClr val="202122"/>
              </a:solidFill>
              <a:effectLst/>
              <a:latin typeface="Arial" panose="020B0604020202020204" pitchFamily="34" charset="0"/>
            </a:endParaRPr>
          </a:p>
          <a:p>
            <a:endParaRPr lang="en-GB" b="1" i="0" dirty="0">
              <a:solidFill>
                <a:srgbClr val="202122"/>
              </a:solidFill>
              <a:effectLst/>
              <a:latin typeface="Arial" panose="020B0604020202020204" pitchFamily="34" charset="0"/>
            </a:endParaRPr>
          </a:p>
          <a:p>
            <a:pPr algn="l">
              <a:lnSpc>
                <a:spcPts val="2250"/>
              </a:lnSpc>
              <a:spcBef>
                <a:spcPts val="2000"/>
              </a:spcBef>
              <a:spcAft>
                <a:spcPts val="1000"/>
              </a:spcAft>
            </a:pPr>
            <a:r>
              <a:rPr lang="en-GB" sz="1800" b="1" i="0" u="sng" dirty="0" err="1">
                <a:solidFill>
                  <a:srgbClr val="734126"/>
                </a:solidFill>
                <a:effectLst/>
                <a:latin typeface="Cambria" panose="02040503050406030204" pitchFamily="18" charset="0"/>
              </a:rPr>
              <a:t>SoxD</a:t>
            </a:r>
            <a:r>
              <a:rPr lang="en-GB" sz="1800" b="1" i="0" u="sng" dirty="0">
                <a:solidFill>
                  <a:srgbClr val="734126"/>
                </a:solidFill>
                <a:effectLst/>
                <a:latin typeface="Cambria" panose="02040503050406030204" pitchFamily="18" charset="0"/>
              </a:rPr>
              <a:t> </a:t>
            </a:r>
            <a:r>
              <a:rPr lang="en-GB" sz="1800" b="0" i="0" dirty="0">
                <a:solidFill>
                  <a:srgbClr val="734126"/>
                </a:solidFill>
                <a:effectLst/>
                <a:latin typeface="Cambria" panose="02040503050406030204" pitchFamily="18" charset="0"/>
              </a:rPr>
              <a:t>(Sox5, L-Sox5, </a:t>
            </a:r>
            <a:r>
              <a:rPr lang="en-GB" sz="1800" b="1" i="0" u="sng" dirty="0">
                <a:solidFill>
                  <a:srgbClr val="734126"/>
                </a:solidFill>
                <a:effectLst/>
                <a:latin typeface="Cambria" panose="02040503050406030204" pitchFamily="18" charset="0"/>
              </a:rPr>
              <a:t>Sox6</a:t>
            </a:r>
            <a:r>
              <a:rPr lang="en-GB" sz="1800" b="0" i="0" dirty="0">
                <a:solidFill>
                  <a:srgbClr val="734126"/>
                </a:solidFill>
                <a:effectLst/>
                <a:latin typeface="Cambria" panose="02040503050406030204" pitchFamily="18" charset="0"/>
              </a:rPr>
              <a:t>, Sox13)</a:t>
            </a:r>
          </a:p>
          <a:p>
            <a:pPr algn="l">
              <a:spcBef>
                <a:spcPts val="2000"/>
              </a:spcBef>
              <a:spcAft>
                <a:spcPts val="2000"/>
              </a:spcAft>
            </a:pPr>
            <a:r>
              <a:rPr lang="en-GB" b="0" i="0" dirty="0">
                <a:solidFill>
                  <a:srgbClr val="212121"/>
                </a:solidFill>
                <a:effectLst/>
                <a:latin typeface="Cambria" panose="02040503050406030204" pitchFamily="18" charset="0"/>
              </a:rPr>
              <a:t>Members of this group possess an HMG domain, but are </a:t>
            </a:r>
            <a:r>
              <a:rPr lang="en-GB" b="0" i="0" u="sng" dirty="0">
                <a:solidFill>
                  <a:srgbClr val="212121"/>
                </a:solidFill>
                <a:effectLst/>
                <a:latin typeface="Cambria" panose="02040503050406030204" pitchFamily="18" charset="0"/>
              </a:rPr>
              <a:t>missing transactivation domains</a:t>
            </a:r>
            <a:r>
              <a:rPr lang="en-GB" b="0" i="0" dirty="0">
                <a:solidFill>
                  <a:srgbClr val="212121"/>
                </a:solidFill>
                <a:effectLst/>
                <a:latin typeface="Cambria" panose="02040503050406030204" pitchFamily="18" charset="0"/>
              </a:rPr>
              <a:t>, </a:t>
            </a:r>
            <a:r>
              <a:rPr lang="en-GB" b="0" i="0" u="sng" dirty="0">
                <a:solidFill>
                  <a:srgbClr val="212121"/>
                </a:solidFill>
                <a:effectLst/>
                <a:latin typeface="Cambria" panose="02040503050406030204" pitchFamily="18" charset="0"/>
              </a:rPr>
              <a:t>suggesting roles in structural organization in gene expression</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and </a:t>
            </a:r>
            <a:r>
              <a:rPr lang="en-GB" b="0" i="1" dirty="0">
                <a:solidFill>
                  <a:srgbClr val="212121"/>
                </a:solidFill>
                <a:effectLst/>
                <a:latin typeface="Cambria" panose="02040503050406030204" pitchFamily="18" charset="0"/>
              </a:rPr>
              <a:t>Sox6</a:t>
            </a:r>
            <a:r>
              <a:rPr lang="en-GB" b="1" i="0" u="sng" dirty="0">
                <a:solidFill>
                  <a:srgbClr val="212121"/>
                </a:solidFill>
                <a:effectLst/>
                <a:latin typeface="Cambria" panose="02040503050406030204" pitchFamily="18" charset="0"/>
              </a:rPr>
              <a:t> are essential for neuronal and chondrocyte development</a:t>
            </a:r>
            <a:r>
              <a:rPr lang="en-GB" b="0" i="0" dirty="0">
                <a:solidFill>
                  <a:srgbClr val="212121"/>
                </a:solidFill>
                <a:effectLst/>
                <a:latin typeface="Cambria" panose="02040503050406030204" pitchFamily="18" charset="0"/>
              </a:rPr>
              <a:t>, while </a:t>
            </a:r>
            <a:r>
              <a:rPr lang="en-GB" b="0" i="1" dirty="0">
                <a:solidFill>
                  <a:srgbClr val="212121"/>
                </a:solidFill>
                <a:effectLst/>
                <a:latin typeface="Cambria" panose="02040503050406030204" pitchFamily="18" charset="0"/>
              </a:rPr>
              <a:t>Sox6</a:t>
            </a:r>
            <a:r>
              <a:rPr lang="en-GB" b="0" i="0" dirty="0">
                <a:solidFill>
                  <a:srgbClr val="212121"/>
                </a:solidFill>
                <a:effectLst/>
                <a:latin typeface="Cambria" panose="02040503050406030204" pitchFamily="18" charset="0"/>
              </a:rPr>
              <a:t> is also an important </a:t>
            </a:r>
            <a:r>
              <a:rPr lang="en-GB" b="1" i="0" u="sng" dirty="0">
                <a:solidFill>
                  <a:srgbClr val="212121"/>
                </a:solidFill>
                <a:effectLst/>
                <a:latin typeface="Cambria" panose="02040503050406030204" pitchFamily="18" charset="0"/>
              </a:rPr>
              <a:t>enhancer of erythropoiesis </a:t>
            </a:r>
            <a:r>
              <a:rPr lang="en-GB" b="0" i="0" dirty="0">
                <a:solidFill>
                  <a:srgbClr val="212121"/>
                </a:solidFill>
                <a:effectLst/>
                <a:latin typeface="Cambria" panose="02040503050406030204" pitchFamily="18" charset="0"/>
              </a:rPr>
              <a:t>(</a:t>
            </a:r>
            <a:r>
              <a:rPr lang="en-GB" b="0" i="0" u="sng" dirty="0" err="1">
                <a:solidFill>
                  <a:srgbClr val="376FAA"/>
                </a:solidFill>
                <a:effectLst/>
                <a:latin typeface="Cambria" panose="02040503050406030204" pitchFamily="18" charset="0"/>
                <a:hlinkClick r:id="rId28"/>
              </a:rPr>
              <a:t>Dumitriu</a:t>
            </a:r>
            <a:r>
              <a:rPr lang="en-GB" b="0" i="0" u="sng" dirty="0">
                <a:solidFill>
                  <a:srgbClr val="376FAA"/>
                </a:solidFill>
                <a:effectLst/>
                <a:latin typeface="Cambria" panose="02040503050406030204" pitchFamily="18" charset="0"/>
                <a:hlinkClick r:id="rId28"/>
              </a:rPr>
              <a:t> et al. 2008</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was recently found to prevent the premature development of later-born neurons, and thus regulates the timing of neocortical neuronal subtypes (</a:t>
            </a:r>
            <a:r>
              <a:rPr lang="en-GB" b="0" i="0" u="sng" dirty="0">
                <a:solidFill>
                  <a:srgbClr val="376FAA"/>
                </a:solidFill>
                <a:effectLst/>
                <a:latin typeface="Cambria" panose="02040503050406030204" pitchFamily="18" charset="0"/>
                <a:hlinkClick r:id="rId29"/>
              </a:rPr>
              <a:t>Lai et al. 2008</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promotes cell proliferation by repressing the expression of SPARC (</a:t>
            </a:r>
            <a:r>
              <a:rPr lang="en-GB" b="0" i="0" u="sng" dirty="0">
                <a:solidFill>
                  <a:srgbClr val="376FAA"/>
                </a:solidFill>
                <a:effectLst/>
                <a:latin typeface="Cambria" panose="02040503050406030204" pitchFamily="18" charset="0"/>
                <a:hlinkClick r:id="rId30"/>
              </a:rPr>
              <a:t>Huang et al. 2008</a:t>
            </a:r>
            <a:r>
              <a:rPr lang="en-GB" b="0" i="0" dirty="0">
                <a:solidFill>
                  <a:srgbClr val="212121"/>
                </a:solidFill>
                <a:effectLst/>
                <a:latin typeface="Cambria" panose="02040503050406030204" pitchFamily="18" charset="0"/>
              </a:rPr>
              <a:t>), a protein believed to be a </a:t>
            </a:r>
            <a:r>
              <a:rPr lang="en-GB" b="0" i="0" dirty="0" err="1">
                <a:solidFill>
                  <a:srgbClr val="212121"/>
                </a:solidFill>
                <a:effectLst/>
                <a:latin typeface="Cambria" panose="02040503050406030204" pitchFamily="18" charset="0"/>
              </a:rPr>
              <a:t>tumor</a:t>
            </a:r>
            <a:r>
              <a:rPr lang="en-GB" b="0" i="0" dirty="0">
                <a:solidFill>
                  <a:srgbClr val="212121"/>
                </a:solidFill>
                <a:effectLst/>
                <a:latin typeface="Cambria" panose="02040503050406030204" pitchFamily="18" charset="0"/>
              </a:rPr>
              <a:t> suppressor. In chondroblast differentiation,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and </a:t>
            </a:r>
            <a:r>
              <a:rPr lang="en-GB" b="1" i="1" u="sng" dirty="0">
                <a:solidFill>
                  <a:srgbClr val="212121"/>
                </a:solidFill>
                <a:effectLst/>
                <a:latin typeface="Cambria" panose="02040503050406030204" pitchFamily="18" charset="0"/>
              </a:rPr>
              <a:t>Sox6</a:t>
            </a:r>
            <a:r>
              <a:rPr lang="en-GB" b="1" i="0" u="sng" dirty="0">
                <a:solidFill>
                  <a:srgbClr val="212121"/>
                </a:solidFill>
                <a:effectLst/>
                <a:latin typeface="Cambria" panose="02040503050406030204" pitchFamily="18" charset="0"/>
              </a:rPr>
              <a:t> promote the development of a proliferating pool of chondroblasts, and act by downregulating Indian hedgehog </a:t>
            </a:r>
            <a:r>
              <a:rPr lang="en-GB" b="1" i="0" u="sng" dirty="0" err="1">
                <a:solidFill>
                  <a:srgbClr val="212121"/>
                </a:solidFill>
                <a:effectLst/>
                <a:latin typeface="Cambria" panose="02040503050406030204" pitchFamily="18" charset="0"/>
              </a:rPr>
              <a:t>signaling</a:t>
            </a:r>
            <a:r>
              <a:rPr lang="en-GB" b="1" i="0" u="sng" dirty="0">
                <a:solidFill>
                  <a:srgbClr val="212121"/>
                </a:solidFill>
                <a:effectLst/>
                <a:latin typeface="Cambria" panose="02040503050406030204" pitchFamily="18" charset="0"/>
              </a:rPr>
              <a:t>, and the expression of </a:t>
            </a:r>
            <a:r>
              <a:rPr lang="en-GB" b="1" i="1" u="sng" dirty="0">
                <a:solidFill>
                  <a:srgbClr val="212121"/>
                </a:solidFill>
                <a:effectLst/>
                <a:latin typeface="Cambria" panose="02040503050406030204" pitchFamily="18" charset="0"/>
              </a:rPr>
              <a:t>FGFR3</a:t>
            </a:r>
            <a:r>
              <a:rPr lang="en-GB" b="1" i="0" u="sng" dirty="0">
                <a:solidFill>
                  <a:srgbClr val="212121"/>
                </a:solidFill>
                <a:effectLst/>
                <a:latin typeface="Cambria" panose="02040503050406030204" pitchFamily="18" charset="0"/>
              </a:rPr>
              <a:t> and </a:t>
            </a:r>
            <a:r>
              <a:rPr lang="en-GB" b="1" i="1" u="sng" dirty="0">
                <a:solidFill>
                  <a:srgbClr val="212121"/>
                </a:solidFill>
                <a:effectLst/>
                <a:latin typeface="Cambria" panose="02040503050406030204" pitchFamily="18" charset="0"/>
              </a:rPr>
              <a:t>Runx2</a:t>
            </a:r>
            <a:r>
              <a:rPr lang="en-GB" b="1" i="0" u="sng" dirty="0">
                <a:solidFill>
                  <a:srgbClr val="212121"/>
                </a:solidFill>
                <a:effectLst/>
                <a:latin typeface="Cambria" panose="02040503050406030204" pitchFamily="18" charset="0"/>
              </a:rPr>
              <a:t>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31"/>
              </a:rPr>
              <a:t>Smits et al. 2004</a:t>
            </a:r>
            <a:r>
              <a:rPr lang="en-GB" b="0" i="0" dirty="0">
                <a:solidFill>
                  <a:srgbClr val="212121"/>
                </a:solidFill>
                <a:effectLst/>
                <a:latin typeface="Cambria" panose="02040503050406030204" pitchFamily="18" charset="0"/>
              </a:rPr>
              <a:t>).</a:t>
            </a:r>
          </a:p>
          <a:p>
            <a:pPr algn="l">
              <a:spcBef>
                <a:spcPts val="2000"/>
              </a:spcBef>
              <a:spcAft>
                <a:spcPts val="2000"/>
              </a:spcAft>
            </a:pPr>
            <a:r>
              <a:rPr lang="en-GB" b="0" i="0" dirty="0">
                <a:solidFill>
                  <a:srgbClr val="212121"/>
                </a:solidFill>
                <a:effectLst/>
                <a:latin typeface="Cambria" panose="02040503050406030204" pitchFamily="18" charset="0"/>
              </a:rPr>
              <a:t>In neural crest development,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is expressed in early neural crest cells and continues to be expressed in melanocytes, but its loss does not affect </a:t>
            </a:r>
            <a:r>
              <a:rPr lang="en-GB" b="0" i="0" dirty="0" err="1">
                <a:solidFill>
                  <a:srgbClr val="212121"/>
                </a:solidFill>
                <a:effectLst/>
                <a:latin typeface="Cambria" panose="02040503050406030204" pitchFamily="18" charset="0"/>
              </a:rPr>
              <a:t>melanoblast</a:t>
            </a:r>
            <a:r>
              <a:rPr lang="en-GB" b="0" i="0" dirty="0">
                <a:solidFill>
                  <a:srgbClr val="212121"/>
                </a:solidFill>
                <a:effectLst/>
                <a:latin typeface="Cambria" panose="02040503050406030204" pitchFamily="18" charset="0"/>
              </a:rPr>
              <a:t> generation. However, the loss of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rescues </a:t>
            </a:r>
            <a:r>
              <a:rPr lang="en-GB" b="0" i="0" dirty="0" err="1">
                <a:solidFill>
                  <a:srgbClr val="212121"/>
                </a:solidFill>
                <a:effectLst/>
                <a:latin typeface="Cambria" panose="02040503050406030204" pitchFamily="18" charset="0"/>
              </a:rPr>
              <a:t>melanoblast</a:t>
            </a:r>
            <a:r>
              <a:rPr lang="en-GB" b="0" i="0" dirty="0">
                <a:solidFill>
                  <a:srgbClr val="212121"/>
                </a:solidFill>
                <a:effectLst/>
                <a:latin typeface="Cambria" panose="02040503050406030204" pitchFamily="18" charset="0"/>
              </a:rPr>
              <a:t> generation in </a:t>
            </a:r>
            <a:r>
              <a:rPr lang="en-GB" b="0" i="1" dirty="0">
                <a:solidFill>
                  <a:srgbClr val="212121"/>
                </a:solidFill>
                <a:effectLst/>
                <a:latin typeface="Cambria" panose="02040503050406030204" pitchFamily="18" charset="0"/>
              </a:rPr>
              <a:t>Sox10</a:t>
            </a:r>
            <a:r>
              <a:rPr lang="en-GB" b="0" i="0" dirty="0">
                <a:solidFill>
                  <a:srgbClr val="212121"/>
                </a:solidFill>
                <a:effectLst/>
                <a:latin typeface="Cambria" panose="02040503050406030204" pitchFamily="18" charset="0"/>
              </a:rPr>
              <a:t>-reduced mice.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binds to, and represses melanocytic target genes of </a:t>
            </a:r>
            <a:r>
              <a:rPr lang="en-GB" b="0" i="1" dirty="0">
                <a:solidFill>
                  <a:srgbClr val="212121"/>
                </a:solidFill>
                <a:effectLst/>
                <a:latin typeface="Cambria" panose="02040503050406030204" pitchFamily="18" charset="0"/>
              </a:rPr>
              <a:t>Sox10</a:t>
            </a:r>
            <a:r>
              <a:rPr lang="en-GB" b="0" i="0" dirty="0">
                <a:solidFill>
                  <a:srgbClr val="212121"/>
                </a:solidFill>
                <a:effectLst/>
                <a:latin typeface="Cambria" panose="02040503050406030204" pitchFamily="18" charset="0"/>
              </a:rPr>
              <a:t>, such as </a:t>
            </a:r>
            <a:r>
              <a:rPr lang="en-GB" b="0" i="1" dirty="0" err="1">
                <a:solidFill>
                  <a:srgbClr val="212121"/>
                </a:solidFill>
                <a:effectLst/>
                <a:latin typeface="Cambria" panose="02040503050406030204" pitchFamily="18" charset="0"/>
              </a:rPr>
              <a:t>Mitf</a:t>
            </a:r>
            <a:r>
              <a:rPr lang="en-GB" b="0" i="0" dirty="0">
                <a:solidFill>
                  <a:srgbClr val="212121"/>
                </a:solidFill>
                <a:effectLst/>
                <a:latin typeface="Cambria" panose="02040503050406030204" pitchFamily="18" charset="0"/>
              </a:rPr>
              <a:t> and </a:t>
            </a:r>
            <a:r>
              <a:rPr lang="en-GB" b="0" i="1" dirty="0" err="1">
                <a:solidFill>
                  <a:srgbClr val="212121"/>
                </a:solidFill>
                <a:effectLst/>
                <a:latin typeface="Cambria" panose="02040503050406030204" pitchFamily="18" charset="0"/>
              </a:rPr>
              <a:t>Dct</a:t>
            </a:r>
            <a:r>
              <a:rPr lang="en-GB" b="0" i="0" dirty="0">
                <a:solidFill>
                  <a:srgbClr val="212121"/>
                </a:solidFill>
                <a:effectLst/>
                <a:latin typeface="Cambria" panose="02040503050406030204" pitchFamily="18" charset="0"/>
              </a:rPr>
              <a:t> (</a:t>
            </a:r>
            <a:r>
              <a:rPr lang="en-GB" b="0" i="0" u="sng" dirty="0" err="1">
                <a:solidFill>
                  <a:srgbClr val="376FAA"/>
                </a:solidFill>
                <a:effectLst/>
                <a:latin typeface="Cambria" panose="02040503050406030204" pitchFamily="18" charset="0"/>
                <a:hlinkClick r:id="rId32"/>
              </a:rPr>
              <a:t>Stolt</a:t>
            </a:r>
            <a:r>
              <a:rPr lang="en-GB" b="0" i="0" u="sng" dirty="0">
                <a:solidFill>
                  <a:srgbClr val="376FAA"/>
                </a:solidFill>
                <a:effectLst/>
                <a:latin typeface="Cambria" panose="02040503050406030204" pitchFamily="18" charset="0"/>
                <a:hlinkClick r:id="rId32"/>
              </a:rPr>
              <a:t> et al. 2008</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alone did not modulate these genes directly, but did so only in the presence of </a:t>
            </a:r>
            <a:r>
              <a:rPr lang="en-GB" b="0" i="1" dirty="0">
                <a:solidFill>
                  <a:srgbClr val="212121"/>
                </a:solidFill>
                <a:effectLst/>
                <a:latin typeface="Cambria" panose="02040503050406030204" pitchFamily="18" charset="0"/>
              </a:rPr>
              <a:t>Sox10</a:t>
            </a:r>
            <a:r>
              <a:rPr lang="en-GB" b="0" i="0" dirty="0">
                <a:solidFill>
                  <a:srgbClr val="212121"/>
                </a:solidFill>
                <a:effectLst/>
                <a:latin typeface="Cambria" panose="02040503050406030204" pitchFamily="18" charset="0"/>
              </a:rPr>
              <a:t> (see below, </a:t>
            </a:r>
            <a:r>
              <a:rPr lang="en-GB" b="0" i="1" dirty="0" err="1">
                <a:solidFill>
                  <a:srgbClr val="212121"/>
                </a:solidFill>
                <a:effectLst/>
                <a:latin typeface="Cambria" panose="02040503050406030204" pitchFamily="18" charset="0"/>
              </a:rPr>
              <a:t>SoxE</a:t>
            </a:r>
            <a:r>
              <a:rPr lang="en-GB" b="0" i="0" dirty="0">
                <a:solidFill>
                  <a:srgbClr val="212121"/>
                </a:solidFill>
                <a:effectLst/>
                <a:latin typeface="Cambria" panose="02040503050406030204" pitchFamily="18" charset="0"/>
              </a:rPr>
              <a:t> proteins). </a:t>
            </a:r>
            <a:r>
              <a:rPr lang="en-GB" b="0" i="1" u="none" dirty="0">
                <a:solidFill>
                  <a:srgbClr val="212121"/>
                </a:solidFill>
                <a:effectLst/>
                <a:latin typeface="Cambria" panose="02040503050406030204" pitchFamily="18" charset="0"/>
              </a:rPr>
              <a:t>While competition for the same DNA binding site is possible, it appears more likely that in situations with multiple Sox recognition sites, the recruitment of co-repressors, C-terminal binding protein 2 (CtBP2) and HDAC1 to the promoters of </a:t>
            </a:r>
            <a:r>
              <a:rPr lang="en-GB" b="0" i="1" u="none" dirty="0" err="1">
                <a:solidFill>
                  <a:srgbClr val="212121"/>
                </a:solidFill>
                <a:effectLst/>
                <a:latin typeface="Cambria" panose="02040503050406030204" pitchFamily="18" charset="0"/>
              </a:rPr>
              <a:t>Mitf</a:t>
            </a:r>
            <a:r>
              <a:rPr lang="en-GB" b="0" i="1" u="none" dirty="0">
                <a:solidFill>
                  <a:srgbClr val="212121"/>
                </a:solidFill>
                <a:effectLst/>
                <a:latin typeface="Cambria" panose="02040503050406030204" pitchFamily="18" charset="0"/>
              </a:rPr>
              <a:t> and </a:t>
            </a:r>
            <a:r>
              <a:rPr lang="en-GB" b="0" i="1" u="none" dirty="0" err="1">
                <a:solidFill>
                  <a:srgbClr val="212121"/>
                </a:solidFill>
                <a:effectLst/>
                <a:latin typeface="Cambria" panose="02040503050406030204" pitchFamily="18" charset="0"/>
              </a:rPr>
              <a:t>Dct</a:t>
            </a:r>
            <a:r>
              <a:rPr lang="en-GB" b="0" i="1" u="none" dirty="0">
                <a:solidFill>
                  <a:srgbClr val="212121"/>
                </a:solidFill>
                <a:effectLst/>
                <a:latin typeface="Cambria" panose="02040503050406030204" pitchFamily="18" charset="0"/>
              </a:rPr>
              <a:t> genes could be more effective.</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Sox5</a:t>
            </a:r>
            <a:r>
              <a:rPr lang="en-GB" b="0" i="0" dirty="0">
                <a:solidFill>
                  <a:srgbClr val="212121"/>
                </a:solidFill>
                <a:effectLst/>
                <a:latin typeface="Cambria" panose="02040503050406030204" pitchFamily="18" charset="0"/>
              </a:rPr>
              <a:t> does not function exclusively as a co-repressor, but also recruits co-activators to </a:t>
            </a:r>
            <a:r>
              <a:rPr lang="en-GB" b="0" i="1" dirty="0">
                <a:solidFill>
                  <a:srgbClr val="212121"/>
                </a:solidFill>
                <a:effectLst/>
                <a:latin typeface="Cambria" panose="02040503050406030204" pitchFamily="18" charset="0"/>
              </a:rPr>
              <a:t>Sox9</a:t>
            </a:r>
            <a:r>
              <a:rPr lang="en-GB" b="0" i="0" dirty="0">
                <a:solidFill>
                  <a:srgbClr val="212121"/>
                </a:solidFill>
                <a:effectLst/>
                <a:latin typeface="Cambria" panose="02040503050406030204" pitchFamily="18" charset="0"/>
              </a:rPr>
              <a:t> target genes in chondrocytes (</a:t>
            </a:r>
            <a:r>
              <a:rPr lang="en-GB" b="0" i="0" u="sng" dirty="0">
                <a:solidFill>
                  <a:srgbClr val="376FAA"/>
                </a:solidFill>
                <a:effectLst/>
                <a:latin typeface="Cambria" panose="02040503050406030204" pitchFamily="18" charset="0"/>
                <a:hlinkClick r:id="rId33"/>
              </a:rPr>
              <a:t>Hattori et al. 2008</a:t>
            </a:r>
            <a:r>
              <a:rPr lang="en-GB" b="0" i="0" dirty="0">
                <a:solidFill>
                  <a:srgbClr val="212121"/>
                </a:solidFill>
                <a:effectLst/>
                <a:latin typeface="Cambria" panose="02040503050406030204" pitchFamily="18" charset="0"/>
              </a:rPr>
              <a:t>).</a:t>
            </a:r>
          </a:p>
          <a:p>
            <a:pPr algn="l">
              <a:spcBef>
                <a:spcPts val="2000"/>
              </a:spcBef>
              <a:spcAft>
                <a:spcPts val="2000"/>
              </a:spcAft>
            </a:pPr>
            <a:r>
              <a:rPr lang="en-GB" b="1" i="1" u="sng" dirty="0">
                <a:solidFill>
                  <a:srgbClr val="212121"/>
                </a:solidFill>
                <a:effectLst/>
                <a:latin typeface="Cambria" panose="02040503050406030204" pitchFamily="18" charset="0"/>
              </a:rPr>
              <a:t>Sox6</a:t>
            </a:r>
            <a:r>
              <a:rPr lang="en-GB" b="1" i="0" u="sng" dirty="0">
                <a:solidFill>
                  <a:srgbClr val="212121"/>
                </a:solidFill>
                <a:effectLst/>
                <a:latin typeface="Cambria" panose="02040503050406030204" pitchFamily="18" charset="0"/>
              </a:rPr>
              <a:t> promotes cardiomyocyte differentiation, </a:t>
            </a:r>
            <a:r>
              <a:rPr lang="en-GB" b="0" i="0" dirty="0">
                <a:solidFill>
                  <a:srgbClr val="212121"/>
                </a:solidFill>
                <a:effectLst/>
                <a:latin typeface="Cambria" panose="02040503050406030204" pitchFamily="18" charset="0"/>
              </a:rPr>
              <a:t>an event associated with the downregulation of an L-type Ca2+ alpha1c gene. There are eight consensus </a:t>
            </a:r>
            <a:r>
              <a:rPr lang="en-GB" b="0" i="1" dirty="0">
                <a:solidFill>
                  <a:srgbClr val="212121"/>
                </a:solidFill>
                <a:effectLst/>
                <a:latin typeface="Cambria" panose="02040503050406030204" pitchFamily="18" charset="0"/>
              </a:rPr>
              <a:t>Sox</a:t>
            </a:r>
            <a:r>
              <a:rPr lang="en-GB" b="0" i="0" dirty="0">
                <a:solidFill>
                  <a:srgbClr val="212121"/>
                </a:solidFill>
                <a:effectLst/>
                <a:latin typeface="Cambria" panose="02040503050406030204" pitchFamily="18" charset="0"/>
              </a:rPr>
              <a:t> recognition sites in 1.6kb of the Ca2+ alpha1c promoter, and overexpression of Sox6 suppresses reporter expression in constructs bearing this promoter region (</a:t>
            </a:r>
            <a:r>
              <a:rPr lang="en-GB" b="0" i="0" u="sng" dirty="0">
                <a:solidFill>
                  <a:srgbClr val="376FAA"/>
                </a:solidFill>
                <a:effectLst/>
                <a:latin typeface="Cambria" panose="02040503050406030204" pitchFamily="18" charset="0"/>
                <a:hlinkClick r:id="rId34"/>
              </a:rPr>
              <a:t>Cohen-Barak et al. 2003</a:t>
            </a:r>
            <a:r>
              <a:rPr lang="en-GB" b="0" i="0" dirty="0">
                <a:solidFill>
                  <a:srgbClr val="212121"/>
                </a:solidFill>
                <a:effectLst/>
                <a:latin typeface="Cambria" panose="02040503050406030204" pitchFamily="18" charset="0"/>
              </a:rPr>
              <a:t>). </a:t>
            </a:r>
            <a:r>
              <a:rPr lang="en-GB" b="0" i="1" u="sng" dirty="0" err="1">
                <a:solidFill>
                  <a:srgbClr val="212121"/>
                </a:solidFill>
                <a:effectLst/>
                <a:latin typeface="Cambria" panose="02040503050406030204" pitchFamily="18" charset="0"/>
              </a:rPr>
              <a:t>Prtb</a:t>
            </a:r>
            <a:r>
              <a:rPr lang="en-GB" b="0" i="0" u="sng" dirty="0">
                <a:solidFill>
                  <a:srgbClr val="212121"/>
                </a:solidFill>
                <a:effectLst/>
                <a:latin typeface="Cambria" panose="02040503050406030204" pitchFamily="18" charset="0"/>
              </a:rPr>
              <a:t> </a:t>
            </a:r>
            <a:r>
              <a:rPr lang="en-GB" b="0" i="0" dirty="0">
                <a:solidFill>
                  <a:srgbClr val="212121"/>
                </a:solidFill>
                <a:effectLst/>
                <a:latin typeface="Cambria" panose="02040503050406030204" pitchFamily="18" charset="0"/>
              </a:rPr>
              <a:t>(proline-rich transcript of the brain), </a:t>
            </a:r>
            <a:r>
              <a:rPr lang="en-GB" b="0" i="0" u="sng" dirty="0">
                <a:solidFill>
                  <a:srgbClr val="212121"/>
                </a:solidFill>
                <a:effectLst/>
                <a:latin typeface="Cambria" panose="02040503050406030204" pitchFamily="18" charset="0"/>
              </a:rPr>
              <a:t>which interacts with </a:t>
            </a:r>
            <a:r>
              <a:rPr lang="en-GB" b="0" i="1" u="sng" dirty="0">
                <a:solidFill>
                  <a:srgbClr val="212121"/>
                </a:solidFill>
                <a:effectLst/>
                <a:latin typeface="Cambria" panose="02040503050406030204" pitchFamily="18" charset="0"/>
              </a:rPr>
              <a:t>Sox6</a:t>
            </a:r>
            <a:r>
              <a:rPr lang="en-GB" b="0" i="0" u="sng" dirty="0">
                <a:solidFill>
                  <a:srgbClr val="212121"/>
                </a:solidFill>
                <a:effectLst/>
                <a:latin typeface="Cambria" panose="02040503050406030204" pitchFamily="18" charset="0"/>
              </a:rPr>
              <a:t>, represses the activity of the alpha1c gene promoter alone, as does </a:t>
            </a:r>
            <a:r>
              <a:rPr lang="en-GB" b="0" i="1" u="sng" dirty="0">
                <a:solidFill>
                  <a:srgbClr val="212121"/>
                </a:solidFill>
                <a:effectLst/>
                <a:latin typeface="Cambria" panose="02040503050406030204" pitchFamily="18" charset="0"/>
              </a:rPr>
              <a:t>Sox6</a:t>
            </a:r>
            <a:r>
              <a:rPr lang="en-GB" b="0" i="0" u="sng" dirty="0">
                <a:solidFill>
                  <a:srgbClr val="212121"/>
                </a:solidFill>
                <a:effectLst/>
                <a:latin typeface="Cambria" panose="02040503050406030204" pitchFamily="18" charset="0"/>
              </a:rPr>
              <a:t> alone, but interestingly, repression of reporter expression is abolished by co-expression of </a:t>
            </a:r>
            <a:r>
              <a:rPr lang="en-GB" b="0" i="1" u="sng" dirty="0" err="1">
                <a:solidFill>
                  <a:srgbClr val="212121"/>
                </a:solidFill>
                <a:effectLst/>
                <a:latin typeface="Cambria" panose="02040503050406030204" pitchFamily="18" charset="0"/>
              </a:rPr>
              <a:t>Prtb</a:t>
            </a:r>
            <a:r>
              <a:rPr lang="en-GB" b="0" i="0" u="sng" dirty="0">
                <a:solidFill>
                  <a:srgbClr val="212121"/>
                </a:solidFill>
                <a:effectLst/>
                <a:latin typeface="Cambria" panose="02040503050406030204" pitchFamily="18" charset="0"/>
              </a:rPr>
              <a:t> with </a:t>
            </a:r>
            <a:r>
              <a:rPr lang="en-GB" b="0" i="1" u="sng" dirty="0">
                <a:solidFill>
                  <a:srgbClr val="212121"/>
                </a:solidFill>
                <a:effectLst/>
                <a:latin typeface="Cambria" panose="02040503050406030204" pitchFamily="18" charset="0"/>
              </a:rPr>
              <a:t>Sox6</a:t>
            </a:r>
            <a:r>
              <a:rPr lang="en-GB" b="0" i="0" u="sng" dirty="0">
                <a:solidFill>
                  <a:srgbClr val="212121"/>
                </a:solidFill>
                <a:effectLst/>
                <a:latin typeface="Cambria" panose="02040503050406030204" pitchFamily="18" charset="0"/>
              </a:rPr>
              <a:t>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34"/>
              </a:rPr>
              <a:t>Cohen-Barak et al. 2003</a:t>
            </a:r>
            <a:r>
              <a:rPr lang="en-GB" b="0" i="0" dirty="0">
                <a:solidFill>
                  <a:srgbClr val="212121"/>
                </a:solidFill>
                <a:effectLst/>
                <a:latin typeface="Cambria" panose="02040503050406030204" pitchFamily="18" charset="0"/>
              </a:rPr>
              <a:t>). This suggests that </a:t>
            </a:r>
            <a:r>
              <a:rPr lang="en-GB" b="0" i="1" u="sng" dirty="0" err="1">
                <a:solidFill>
                  <a:srgbClr val="212121"/>
                </a:solidFill>
                <a:effectLst/>
                <a:latin typeface="Cambria" panose="02040503050406030204" pitchFamily="18" charset="0"/>
              </a:rPr>
              <a:t>Prtb</a:t>
            </a:r>
            <a:r>
              <a:rPr lang="en-GB" b="0" i="0" u="sng" dirty="0">
                <a:solidFill>
                  <a:srgbClr val="212121"/>
                </a:solidFill>
                <a:effectLst/>
                <a:latin typeface="Cambria" panose="02040503050406030204" pitchFamily="18" charset="0"/>
              </a:rPr>
              <a:t> and </a:t>
            </a:r>
            <a:r>
              <a:rPr lang="en-GB" b="0" i="1" u="sng" dirty="0">
                <a:solidFill>
                  <a:srgbClr val="212121"/>
                </a:solidFill>
                <a:effectLst/>
                <a:latin typeface="Cambria" panose="02040503050406030204" pitchFamily="18" charset="0"/>
              </a:rPr>
              <a:t>Sox6</a:t>
            </a:r>
            <a:r>
              <a:rPr lang="en-GB" b="0" i="0" u="sng" dirty="0">
                <a:solidFill>
                  <a:srgbClr val="212121"/>
                </a:solidFill>
                <a:effectLst/>
                <a:latin typeface="Cambria" panose="02040503050406030204" pitchFamily="18" charset="0"/>
              </a:rPr>
              <a:t> antagonize each other as repressors</a:t>
            </a:r>
            <a:r>
              <a:rPr lang="en-GB" b="0" i="0" dirty="0">
                <a:solidFill>
                  <a:srgbClr val="212121"/>
                </a:solidFill>
                <a:effectLst/>
                <a:latin typeface="Cambria" panose="02040503050406030204" pitchFamily="18" charset="0"/>
              </a:rPr>
              <a:t>.</a:t>
            </a:r>
            <a:r>
              <a:rPr lang="en-GB" b="1" i="0" u="sng" dirty="0">
                <a:solidFill>
                  <a:srgbClr val="212121"/>
                </a:solidFill>
                <a:effectLst/>
                <a:latin typeface="Cambria" panose="02040503050406030204" pitchFamily="18" charset="0"/>
              </a:rPr>
              <a:t> Skeletal muscle development consists of two successive waves of myogenesis, embryonic and </a:t>
            </a:r>
            <a:r>
              <a:rPr lang="en-GB" b="1" i="0" u="sng" dirty="0" err="1">
                <a:solidFill>
                  <a:srgbClr val="212121"/>
                </a:solidFill>
                <a:effectLst/>
                <a:latin typeface="Cambria" panose="02040503050406030204" pitchFamily="18" charset="0"/>
              </a:rPr>
              <a:t>fetal</a:t>
            </a:r>
            <a:r>
              <a:rPr lang="en-GB" b="1" i="0" u="sng" dirty="0">
                <a:solidFill>
                  <a:srgbClr val="212121"/>
                </a:solidFill>
                <a:effectLst/>
                <a:latin typeface="Cambria" panose="02040503050406030204" pitchFamily="18" charset="0"/>
              </a:rPr>
              <a:t>, generating slow and fast </a:t>
            </a:r>
            <a:r>
              <a:rPr lang="en-GB" b="1" i="0" u="sng" dirty="0" err="1">
                <a:solidFill>
                  <a:srgbClr val="212121"/>
                </a:solidFill>
                <a:effectLst/>
                <a:latin typeface="Cambria" panose="02040503050406030204" pitchFamily="18" charset="0"/>
              </a:rPr>
              <a:t>fibers</a:t>
            </a:r>
            <a:r>
              <a:rPr lang="en-GB" b="1" i="0" u="sng" dirty="0">
                <a:solidFill>
                  <a:srgbClr val="212121"/>
                </a:solidFill>
                <a:effectLst/>
                <a:latin typeface="Cambria" panose="02040503050406030204" pitchFamily="18" charset="0"/>
              </a:rPr>
              <a:t> respectively</a:t>
            </a:r>
            <a:r>
              <a:rPr lang="en-GB" b="0" i="0" dirty="0">
                <a:solidFill>
                  <a:srgbClr val="212121"/>
                </a:solidFill>
                <a:effectLst/>
                <a:latin typeface="Cambria" panose="02040503050406030204" pitchFamily="18" charset="0"/>
              </a:rPr>
              <a:t>.</a:t>
            </a:r>
            <a:r>
              <a:rPr lang="en-GB" b="0" i="0" u="sng" dirty="0">
                <a:solidFill>
                  <a:srgbClr val="212121"/>
                </a:solidFill>
                <a:effectLst/>
                <a:latin typeface="Cambria" panose="02040503050406030204" pitchFamily="18" charset="0"/>
              </a:rPr>
              <a:t> </a:t>
            </a:r>
            <a:r>
              <a:rPr lang="en-GB" b="0" i="1" u="sng" dirty="0">
                <a:solidFill>
                  <a:srgbClr val="212121"/>
                </a:solidFill>
                <a:effectLst/>
                <a:latin typeface="Cambria" panose="02040503050406030204" pitchFamily="18" charset="0"/>
              </a:rPr>
              <a:t>Sox6</a:t>
            </a:r>
            <a:r>
              <a:rPr lang="en-GB" b="0" i="0" u="sng" dirty="0">
                <a:solidFill>
                  <a:srgbClr val="212121"/>
                </a:solidFill>
                <a:effectLst/>
                <a:latin typeface="Cambria" panose="02040503050406030204" pitchFamily="18" charset="0"/>
              </a:rPr>
              <a:t> mutant </a:t>
            </a:r>
            <a:r>
              <a:rPr lang="en-GB" b="0" i="0" dirty="0">
                <a:solidFill>
                  <a:srgbClr val="212121"/>
                </a:solidFill>
                <a:effectLst/>
                <a:latin typeface="Cambria" panose="02040503050406030204" pitchFamily="18" charset="0"/>
              </a:rPr>
              <a:t>mice show </a:t>
            </a:r>
            <a:r>
              <a:rPr lang="en-GB" b="0" i="0" u="sng" dirty="0">
                <a:solidFill>
                  <a:srgbClr val="212121"/>
                </a:solidFill>
                <a:effectLst/>
                <a:latin typeface="Cambria" panose="02040503050406030204" pitchFamily="18" charset="0"/>
              </a:rPr>
              <a:t>increased slow </a:t>
            </a:r>
            <a:r>
              <a:rPr lang="en-GB" b="0" i="0" u="sng" dirty="0" err="1">
                <a:solidFill>
                  <a:srgbClr val="212121"/>
                </a:solidFill>
                <a:effectLst/>
                <a:latin typeface="Cambria" panose="02040503050406030204" pitchFamily="18" charset="0"/>
              </a:rPr>
              <a:t>fiber</a:t>
            </a:r>
            <a:r>
              <a:rPr lang="en-GB" b="0" i="0" u="sng" dirty="0">
                <a:solidFill>
                  <a:srgbClr val="212121"/>
                </a:solidFill>
                <a:effectLst/>
                <a:latin typeface="Cambria" panose="02040503050406030204" pitchFamily="18" charset="0"/>
              </a:rPr>
              <a:t> type-specific gene expression </a:t>
            </a:r>
            <a:r>
              <a:rPr lang="en-GB" b="0" i="0" dirty="0">
                <a:solidFill>
                  <a:srgbClr val="212121"/>
                </a:solidFill>
                <a:effectLst/>
                <a:latin typeface="Cambria" panose="02040503050406030204" pitchFamily="18" charset="0"/>
              </a:rPr>
              <a:t>and reduced fast </a:t>
            </a:r>
            <a:r>
              <a:rPr lang="en-GB" b="0" i="0" dirty="0" err="1">
                <a:solidFill>
                  <a:srgbClr val="212121"/>
                </a:solidFill>
                <a:effectLst/>
                <a:latin typeface="Cambria" panose="02040503050406030204" pitchFamily="18" charset="0"/>
              </a:rPr>
              <a:t>fiber</a:t>
            </a:r>
            <a:r>
              <a:rPr lang="en-GB" b="0" i="0" dirty="0">
                <a:solidFill>
                  <a:srgbClr val="212121"/>
                </a:solidFill>
                <a:effectLst/>
                <a:latin typeface="Cambria" panose="02040503050406030204" pitchFamily="18" charset="0"/>
              </a:rPr>
              <a:t> gene expression (</a:t>
            </a:r>
            <a:r>
              <a:rPr lang="en-GB" b="0" i="0" u="sng" dirty="0">
                <a:solidFill>
                  <a:srgbClr val="376FAA"/>
                </a:solidFill>
                <a:effectLst/>
                <a:latin typeface="Cambria" panose="02040503050406030204" pitchFamily="18" charset="0"/>
                <a:hlinkClick r:id="rId35"/>
              </a:rPr>
              <a:t>Hagiwara et al. 2005</a:t>
            </a:r>
            <a:r>
              <a:rPr lang="en-GB" b="0" i="0" dirty="0">
                <a:solidFill>
                  <a:srgbClr val="212121"/>
                </a:solidFill>
                <a:effectLst/>
                <a:latin typeface="Cambria" panose="02040503050406030204" pitchFamily="18" charset="0"/>
              </a:rPr>
              <a:t>). </a:t>
            </a:r>
            <a:r>
              <a:rPr lang="en-GB" b="1" i="1" u="sng" dirty="0">
                <a:solidFill>
                  <a:srgbClr val="212121"/>
                </a:solidFill>
                <a:effectLst/>
                <a:latin typeface="Cambria" panose="02040503050406030204" pitchFamily="18" charset="0"/>
              </a:rPr>
              <a:t>Sox6</a:t>
            </a:r>
            <a:r>
              <a:rPr lang="en-GB" b="1" i="0" u="sng" dirty="0">
                <a:solidFill>
                  <a:srgbClr val="212121"/>
                </a:solidFill>
                <a:effectLst/>
                <a:latin typeface="Cambria" panose="02040503050406030204" pitchFamily="18" charset="0"/>
              </a:rPr>
              <a:t> </a:t>
            </a:r>
            <a:r>
              <a:rPr lang="en-GB" b="0" i="0" dirty="0">
                <a:solidFill>
                  <a:srgbClr val="212121"/>
                </a:solidFill>
                <a:effectLst/>
                <a:latin typeface="Cambria" panose="02040503050406030204" pitchFamily="18" charset="0"/>
              </a:rPr>
              <a:t>has been demonstrated to </a:t>
            </a:r>
            <a:r>
              <a:rPr lang="en-GB" b="1" i="0" u="sng" dirty="0">
                <a:solidFill>
                  <a:srgbClr val="212121"/>
                </a:solidFill>
                <a:effectLst/>
                <a:latin typeface="Cambria" panose="02040503050406030204" pitchFamily="18" charset="0"/>
              </a:rPr>
              <a:t>repress the transcription of slow </a:t>
            </a:r>
            <a:r>
              <a:rPr lang="en-GB" b="1" i="0" u="sng" dirty="0" err="1">
                <a:solidFill>
                  <a:srgbClr val="212121"/>
                </a:solidFill>
                <a:effectLst/>
                <a:latin typeface="Cambria" panose="02040503050406030204" pitchFamily="18" charset="0"/>
              </a:rPr>
              <a:t>fiber</a:t>
            </a:r>
            <a:r>
              <a:rPr lang="en-GB" b="1" i="0" u="sng" dirty="0">
                <a:solidFill>
                  <a:srgbClr val="212121"/>
                </a:solidFill>
                <a:effectLst/>
                <a:latin typeface="Cambria" panose="02040503050406030204" pitchFamily="18" charset="0"/>
              </a:rPr>
              <a:t> type-specific genes </a:t>
            </a:r>
            <a:r>
              <a:rPr lang="en-GB" b="0" i="0" dirty="0">
                <a:solidFill>
                  <a:srgbClr val="212121"/>
                </a:solidFill>
                <a:effectLst/>
                <a:latin typeface="Cambria" panose="02040503050406030204" pitchFamily="18" charset="0"/>
              </a:rPr>
              <a:t>typified by the Myosin heavy chain-beta (</a:t>
            </a:r>
            <a:r>
              <a:rPr lang="en-GB" b="0" i="0" dirty="0" err="1">
                <a:solidFill>
                  <a:srgbClr val="212121"/>
                </a:solidFill>
                <a:effectLst/>
                <a:latin typeface="Cambria" panose="02040503050406030204" pitchFamily="18" charset="0"/>
              </a:rPr>
              <a:t>MyHC</a:t>
            </a:r>
            <a:r>
              <a:rPr lang="en-GB" b="0" i="0" dirty="0">
                <a:solidFill>
                  <a:srgbClr val="212121"/>
                </a:solidFill>
                <a:effectLst/>
                <a:latin typeface="Cambria" panose="02040503050406030204" pitchFamily="18" charset="0"/>
              </a:rPr>
              <a:t>β), slow isoform (</a:t>
            </a:r>
            <a:r>
              <a:rPr lang="en-GB" b="0" i="0" u="sng" dirty="0">
                <a:solidFill>
                  <a:srgbClr val="376FAA"/>
                </a:solidFill>
                <a:effectLst/>
                <a:latin typeface="Cambria" panose="02040503050406030204" pitchFamily="18" charset="0"/>
                <a:hlinkClick r:id="rId36"/>
              </a:rPr>
              <a:t>Hagiwara et al. 2007</a:t>
            </a:r>
            <a:r>
              <a:rPr lang="en-GB" b="0" i="0" dirty="0">
                <a:solidFill>
                  <a:srgbClr val="212121"/>
                </a:solidFill>
                <a:effectLst/>
                <a:latin typeface="Cambria" panose="02040503050406030204" pitchFamily="18" charset="0"/>
              </a:rPr>
              <a:t>).</a:t>
            </a:r>
          </a:p>
          <a:p>
            <a:pPr algn="l">
              <a:spcBef>
                <a:spcPts val="2000"/>
              </a:spcBef>
              <a:spcAft>
                <a:spcPts val="2000"/>
              </a:spcAft>
            </a:pPr>
            <a:r>
              <a:rPr lang="en-GB" b="0" i="0" dirty="0">
                <a:solidFill>
                  <a:srgbClr val="212121"/>
                </a:solidFill>
                <a:effectLst/>
                <a:latin typeface="Cambria" panose="02040503050406030204" pitchFamily="18" charset="0"/>
              </a:rPr>
              <a:t>During erythropoiesis, definite erythroid cells in </a:t>
            </a:r>
            <a:r>
              <a:rPr lang="en-GB" b="1" i="0" u="sng" dirty="0">
                <a:solidFill>
                  <a:srgbClr val="212121"/>
                </a:solidFill>
                <a:effectLst/>
                <a:latin typeface="Cambria" panose="02040503050406030204" pitchFamily="18" charset="0"/>
              </a:rPr>
              <a:t>the </a:t>
            </a:r>
            <a:r>
              <a:rPr lang="en-GB" b="1" i="0" u="sng" dirty="0" err="1">
                <a:solidFill>
                  <a:srgbClr val="212121"/>
                </a:solidFill>
                <a:effectLst/>
                <a:latin typeface="Cambria" panose="02040503050406030204" pitchFamily="18" charset="0"/>
              </a:rPr>
              <a:t>fetal</a:t>
            </a:r>
            <a:r>
              <a:rPr lang="en-GB" b="1" i="0" u="sng" dirty="0">
                <a:solidFill>
                  <a:srgbClr val="212121"/>
                </a:solidFill>
                <a:effectLst/>
                <a:latin typeface="Cambria" panose="02040503050406030204" pitchFamily="18" charset="0"/>
              </a:rPr>
              <a:t> liver express adult beta </a:t>
            </a:r>
            <a:r>
              <a:rPr lang="en-GB" b="1" i="0" u="sng" dirty="0" err="1">
                <a:solidFill>
                  <a:srgbClr val="212121"/>
                </a:solidFill>
                <a:effectLst/>
                <a:latin typeface="Cambria" panose="02040503050406030204" pitchFamily="18" charset="0"/>
              </a:rPr>
              <a:t>globins</a:t>
            </a:r>
            <a:r>
              <a:rPr lang="en-GB" b="1" i="0" u="sng" dirty="0">
                <a:solidFill>
                  <a:srgbClr val="212121"/>
                </a:solidFill>
                <a:effectLst/>
                <a:latin typeface="Cambria" panose="02040503050406030204" pitchFamily="18" charset="0"/>
              </a:rPr>
              <a:t> while the epsilon gene is silenced. </a:t>
            </a:r>
            <a:r>
              <a:rPr lang="en-GB" b="1" i="1" u="sng" dirty="0">
                <a:solidFill>
                  <a:srgbClr val="212121"/>
                </a:solidFill>
                <a:effectLst/>
                <a:latin typeface="Cambria" panose="02040503050406030204" pitchFamily="18" charset="0"/>
              </a:rPr>
              <a:t>Sox6</a:t>
            </a:r>
            <a:r>
              <a:rPr lang="en-GB" b="1" i="0" u="sng" dirty="0">
                <a:solidFill>
                  <a:srgbClr val="212121"/>
                </a:solidFill>
                <a:effectLst/>
                <a:latin typeface="Cambria" panose="02040503050406030204" pitchFamily="18" charset="0"/>
              </a:rPr>
              <a:t> represses embryonic epsilon gene expression by directly binding its promoter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37"/>
              </a:rPr>
              <a:t>Yi et al. 2006</a:t>
            </a:r>
            <a:r>
              <a:rPr lang="en-GB" b="0" i="0" dirty="0">
                <a:solidFill>
                  <a:srgbClr val="212121"/>
                </a:solidFill>
                <a:effectLst/>
                <a:latin typeface="Cambria" panose="02040503050406030204" pitchFamily="18" charset="0"/>
              </a:rPr>
              <a:t>). </a:t>
            </a:r>
            <a:r>
              <a:rPr lang="en-GB" b="0" i="1" dirty="0">
                <a:solidFill>
                  <a:srgbClr val="212121"/>
                </a:solidFill>
                <a:effectLst/>
                <a:latin typeface="Cambria" panose="02040503050406030204" pitchFamily="18" charset="0"/>
              </a:rPr>
              <a:t>Sox6</a:t>
            </a:r>
            <a:r>
              <a:rPr lang="en-GB" b="0" i="0" dirty="0">
                <a:solidFill>
                  <a:srgbClr val="212121"/>
                </a:solidFill>
                <a:effectLst/>
                <a:latin typeface="Cambria" panose="02040503050406030204" pitchFamily="18" charset="0"/>
              </a:rPr>
              <a:t> has been shown to silence other targets in various systems: </a:t>
            </a:r>
            <a:r>
              <a:rPr lang="en-GB" b="0" i="0" dirty="0" err="1">
                <a:solidFill>
                  <a:srgbClr val="212121"/>
                </a:solidFill>
                <a:effectLst/>
                <a:latin typeface="Cambria" panose="02040503050406030204" pitchFamily="18" charset="0"/>
              </a:rPr>
              <a:t>i</a:t>
            </a:r>
            <a:r>
              <a:rPr lang="en-GB" b="0" i="0" dirty="0">
                <a:solidFill>
                  <a:srgbClr val="212121"/>
                </a:solidFill>
                <a:effectLst/>
                <a:latin typeface="Cambria" panose="02040503050406030204" pitchFamily="18" charset="0"/>
              </a:rPr>
              <a:t>) the </a:t>
            </a:r>
            <a:r>
              <a:rPr lang="en-GB" b="0" i="1" dirty="0">
                <a:solidFill>
                  <a:srgbClr val="212121"/>
                </a:solidFill>
                <a:effectLst/>
                <a:latin typeface="Cambria" panose="02040503050406030204" pitchFamily="18" charset="0"/>
              </a:rPr>
              <a:t>Fgf-3</a:t>
            </a:r>
            <a:r>
              <a:rPr lang="en-GB" b="0" i="0" dirty="0">
                <a:solidFill>
                  <a:srgbClr val="212121"/>
                </a:solidFill>
                <a:effectLst/>
                <a:latin typeface="Cambria" panose="02040503050406030204" pitchFamily="18" charset="0"/>
              </a:rPr>
              <a:t> promoter through the recruitment of a corepressor, </a:t>
            </a:r>
            <a:r>
              <a:rPr lang="en-GB" b="0" i="1" dirty="0">
                <a:solidFill>
                  <a:srgbClr val="212121"/>
                </a:solidFill>
                <a:effectLst/>
                <a:latin typeface="Cambria" panose="02040503050406030204" pitchFamily="18" charset="0"/>
              </a:rPr>
              <a:t>CtBP2</a:t>
            </a:r>
            <a:r>
              <a:rPr lang="en-GB" b="0" i="0" dirty="0">
                <a:solidFill>
                  <a:srgbClr val="212121"/>
                </a:solidFill>
                <a:effectLst/>
                <a:latin typeface="Cambria" panose="02040503050406030204" pitchFamily="18" charset="0"/>
              </a:rPr>
              <a:t> (</a:t>
            </a:r>
            <a:r>
              <a:rPr lang="en-GB" b="0" i="0" u="sng" dirty="0">
                <a:solidFill>
                  <a:srgbClr val="376FAA"/>
                </a:solidFill>
                <a:effectLst/>
                <a:latin typeface="Cambria" panose="02040503050406030204" pitchFamily="18" charset="0"/>
                <a:hlinkClick r:id="rId38"/>
              </a:rPr>
              <a:t>Murakami et al. 2001</a:t>
            </a:r>
            <a:r>
              <a:rPr lang="en-GB" b="0" i="0" dirty="0">
                <a:solidFill>
                  <a:srgbClr val="212121"/>
                </a:solidFill>
                <a:effectLst/>
                <a:latin typeface="Cambria" panose="02040503050406030204" pitchFamily="18" charset="0"/>
              </a:rPr>
              <a:t>), ii) the </a:t>
            </a:r>
            <a:r>
              <a:rPr lang="en-GB" b="0" i="1" dirty="0">
                <a:solidFill>
                  <a:srgbClr val="212121"/>
                </a:solidFill>
                <a:effectLst/>
                <a:latin typeface="Cambria" panose="02040503050406030204" pitchFamily="18" charset="0"/>
              </a:rPr>
              <a:t>insulin</a:t>
            </a:r>
            <a:r>
              <a:rPr lang="en-GB" b="0" i="0" dirty="0">
                <a:solidFill>
                  <a:srgbClr val="212121"/>
                </a:solidFill>
                <a:effectLst/>
                <a:latin typeface="Cambria" panose="02040503050406030204" pitchFamily="18" charset="0"/>
              </a:rPr>
              <a:t> II gene by serving as an interacting co-repressor of the homeobox factor </a:t>
            </a:r>
            <a:r>
              <a:rPr lang="en-GB" b="0" i="1" dirty="0">
                <a:solidFill>
                  <a:srgbClr val="212121"/>
                </a:solidFill>
                <a:effectLst/>
                <a:latin typeface="Cambria" panose="02040503050406030204" pitchFamily="18" charset="0"/>
              </a:rPr>
              <a:t>PDX1</a:t>
            </a:r>
            <a:r>
              <a:rPr lang="en-GB" b="0" i="0" dirty="0">
                <a:solidFill>
                  <a:srgbClr val="212121"/>
                </a:solidFill>
                <a:effectLst/>
                <a:latin typeface="Cambria" panose="02040503050406030204" pitchFamily="18" charset="0"/>
              </a:rPr>
              <a:t> (</a:t>
            </a:r>
            <a:r>
              <a:rPr lang="en-GB" b="0" i="0" u="sng" dirty="0">
                <a:solidFill>
                  <a:srgbClr val="376FAA"/>
                </a:solidFill>
                <a:effectLst/>
                <a:latin typeface="Cambria" panose="02040503050406030204" pitchFamily="18" charset="0"/>
                <a:hlinkClick r:id="rId39"/>
              </a:rPr>
              <a:t>Iguchi et al. 2005</a:t>
            </a:r>
            <a:r>
              <a:rPr lang="en-GB" b="0" i="0" dirty="0">
                <a:solidFill>
                  <a:srgbClr val="212121"/>
                </a:solidFill>
                <a:effectLst/>
                <a:latin typeface="Cambria" panose="02040503050406030204" pitchFamily="18" charset="0"/>
              </a:rPr>
              <a:t>), and iii) the cyclin D1 promoter by interacting with beta-catenin and histone deacetylase (</a:t>
            </a:r>
            <a:r>
              <a:rPr lang="en-GB" b="0" i="0" u="sng" dirty="0">
                <a:solidFill>
                  <a:srgbClr val="376FAA"/>
                </a:solidFill>
                <a:effectLst/>
                <a:latin typeface="Cambria" panose="02040503050406030204" pitchFamily="18" charset="0"/>
                <a:hlinkClick r:id="rId40"/>
              </a:rPr>
              <a:t>Iguchi et al. 2007</a:t>
            </a:r>
            <a:r>
              <a:rPr lang="en-GB" b="0" i="0" dirty="0">
                <a:solidFill>
                  <a:srgbClr val="212121"/>
                </a:solidFill>
                <a:effectLst/>
                <a:latin typeface="Cambria" panose="02040503050406030204" pitchFamily="18" charset="0"/>
              </a:rPr>
              <a:t>).</a:t>
            </a:r>
          </a:p>
          <a:p>
            <a:endParaRPr lang="en-GB" b="1"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A new </a:t>
            </a:r>
            <a:r>
              <a:rPr lang="en-GB" b="0" i="0" u="sng" dirty="0">
                <a:solidFill>
                  <a:srgbClr val="202122"/>
                </a:solidFill>
                <a:effectLst/>
                <a:latin typeface="Arial" panose="020B0604020202020204" pitchFamily="34" charset="0"/>
              </a:rPr>
              <a:t>role of Sox6 in renin and prorenin regulation </a:t>
            </a:r>
            <a:r>
              <a:rPr lang="en-GB" b="0" i="0" dirty="0">
                <a:solidFill>
                  <a:srgbClr val="202122"/>
                </a:solidFill>
                <a:effectLst/>
                <a:latin typeface="Arial" panose="020B0604020202020204" pitchFamily="34" charset="0"/>
              </a:rPr>
              <a:t>was studied using a Sox KO mouse model in which Sox6 is only knockout in renin expressing cells. This study showed that renin promoter possesses the binding site for Sox6. The highlight of the study was that </a:t>
            </a:r>
            <a:r>
              <a:rPr lang="en-GB" b="0" i="0" u="sng" dirty="0">
                <a:solidFill>
                  <a:srgbClr val="202122"/>
                </a:solidFill>
                <a:effectLst/>
                <a:latin typeface="Arial" panose="020B0604020202020204" pitchFamily="34" charset="0"/>
              </a:rPr>
              <a:t>Sox6 is one of the key regulators of renin and prorenin regulation </a:t>
            </a:r>
            <a:r>
              <a:rPr lang="en-GB" b="0" i="0" dirty="0">
                <a:solidFill>
                  <a:srgbClr val="202122"/>
                </a:solidFill>
                <a:effectLst/>
                <a:latin typeface="Arial" panose="020B0604020202020204" pitchFamily="34" charset="0"/>
              </a:rPr>
              <a:t>and JG cell expansion </a:t>
            </a:r>
            <a:r>
              <a:rPr lang="en-GB" b="1" i="0" u="sng" dirty="0">
                <a:solidFill>
                  <a:srgbClr val="202122"/>
                </a:solidFill>
                <a:effectLst/>
                <a:latin typeface="Arial" panose="020B0604020202020204" pitchFamily="34" charset="0"/>
              </a:rPr>
              <a:t>during low salt and dehydration in mice</a:t>
            </a:r>
            <a:r>
              <a:rPr lang="en-GB" b="0" i="0" dirty="0">
                <a:solidFill>
                  <a:srgbClr val="202122"/>
                </a:solidFill>
                <a:effectLst/>
                <a:latin typeface="Arial" panose="020B0604020202020204" pitchFamily="34" charset="0"/>
              </a:rPr>
              <a:t>. PMID: 31760770; DOI: 10.1152/ajprenal.00095.2019</a:t>
            </a:r>
          </a:p>
          <a:p>
            <a:endParaRPr lang="en-GB"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i="1"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212121"/>
                </a:solidFill>
                <a:effectLst/>
                <a:latin typeface="Cambria" panose="02040503050406030204" pitchFamily="18" charset="0"/>
              </a:rPr>
              <a:t>Within this general frame, Sox6 has been suggested to </a:t>
            </a:r>
            <a:r>
              <a:rPr lang="en-GB" b="1" i="0" u="sng" dirty="0">
                <a:solidFill>
                  <a:srgbClr val="212121"/>
                </a:solidFill>
                <a:effectLst/>
                <a:latin typeface="Cambria" panose="02040503050406030204" pitchFamily="18" charset="0"/>
              </a:rPr>
              <a:t>act both as activator or repressor, depending on its interactions and on its target sequences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41"/>
              </a:rPr>
              <a:t>1–3</a:t>
            </a:r>
            <a:r>
              <a:rPr lang="en-GB" b="0" i="0" dirty="0">
                <a:solidFill>
                  <a:srgbClr val="212121"/>
                </a:solidFill>
                <a:effectLst/>
                <a:latin typeface="Cambria" panose="02040503050406030204" pitchFamily="18" charset="0"/>
              </a:rPr>
              <a:t>).</a:t>
            </a:r>
            <a:br>
              <a:rPr lang="en-GB" b="0" i="0" dirty="0">
                <a:solidFill>
                  <a:srgbClr val="212121"/>
                </a:solidFill>
                <a:effectLst/>
                <a:latin typeface="Cambria" panose="02040503050406030204" pitchFamily="18" charset="0"/>
              </a:rPr>
            </a:br>
            <a:r>
              <a:rPr lang="en-GB" b="0" i="0" dirty="0">
                <a:solidFill>
                  <a:srgbClr val="212121"/>
                </a:solidFill>
                <a:effectLst/>
                <a:latin typeface="Cambria" panose="02040503050406030204" pitchFamily="18" charset="0"/>
              </a:rPr>
              <a:t>The Sox domain recognizes a </a:t>
            </a:r>
            <a:r>
              <a:rPr lang="en-GB" b="0" i="0" u="sng" dirty="0">
                <a:solidFill>
                  <a:srgbClr val="212121"/>
                </a:solidFill>
                <a:effectLst/>
                <a:latin typeface="Cambria" panose="02040503050406030204" pitchFamily="18" charset="0"/>
              </a:rPr>
              <a:t>very </a:t>
            </a:r>
            <a:r>
              <a:rPr lang="en-GB" b="1" i="0" u="sng" dirty="0">
                <a:solidFill>
                  <a:srgbClr val="212121"/>
                </a:solidFill>
                <a:effectLst/>
                <a:latin typeface="Cambria" panose="02040503050406030204" pitchFamily="18" charset="0"/>
              </a:rPr>
              <a:t>degenerate </a:t>
            </a:r>
            <a:r>
              <a:rPr lang="en-GB" b="0" i="0" dirty="0">
                <a:solidFill>
                  <a:srgbClr val="212121"/>
                </a:solidFill>
                <a:effectLst/>
                <a:latin typeface="Cambria" panose="02040503050406030204" pitchFamily="18" charset="0"/>
              </a:rPr>
              <a:t>(A/T)(A/T)CAA(A/T)G </a:t>
            </a:r>
            <a:r>
              <a:rPr lang="en-GB" b="1" i="0" u="sng" dirty="0">
                <a:solidFill>
                  <a:srgbClr val="212121"/>
                </a:solidFill>
                <a:effectLst/>
                <a:latin typeface="Cambria" panose="02040503050406030204" pitchFamily="18" charset="0"/>
              </a:rPr>
              <a:t>consensus, making it very difficult to identify its </a:t>
            </a:r>
            <a:r>
              <a:rPr lang="en-GB" b="1" i="1" u="sng" dirty="0">
                <a:solidFill>
                  <a:srgbClr val="212121"/>
                </a:solidFill>
                <a:effectLst/>
                <a:latin typeface="Cambria" panose="02040503050406030204" pitchFamily="18" charset="0"/>
              </a:rPr>
              <a:t>in vivo</a:t>
            </a:r>
            <a:r>
              <a:rPr lang="en-GB" b="1" i="0" u="sng" dirty="0">
                <a:solidFill>
                  <a:srgbClr val="212121"/>
                </a:solidFill>
                <a:effectLst/>
                <a:latin typeface="Cambria" panose="02040503050406030204" pitchFamily="18" charset="0"/>
              </a:rPr>
              <a:t> targets</a:t>
            </a:r>
            <a:r>
              <a:rPr lang="en-GB" b="0" i="0" dirty="0">
                <a:solidFill>
                  <a:srgbClr val="212121"/>
                </a:solidFill>
                <a:effectLst/>
                <a:latin typeface="Cambria" panose="02040503050406030204" pitchFamily="18" charset="0"/>
              </a:rPr>
              <a:t>: the best-characterized and validated Sox6 target sequence on the regulatory elements of the chondrocyte gene Col2a1 is, for example, composed of four sites each having different mismatches relative to the HMG box consensus (</a:t>
            </a:r>
            <a:r>
              <a:rPr lang="en-GB" b="0" i="0" u="sng" dirty="0">
                <a:solidFill>
                  <a:srgbClr val="376FAA"/>
                </a:solidFill>
                <a:effectLst/>
                <a:latin typeface="Cambria" panose="02040503050406030204" pitchFamily="18" charset="0"/>
                <a:hlinkClick r:id="rId42"/>
              </a:rPr>
              <a:t>4</a:t>
            </a:r>
            <a:r>
              <a:rPr lang="en-GB" b="0" i="0" dirty="0">
                <a:solidFill>
                  <a:srgbClr val="212121"/>
                </a:solidFill>
                <a:effectLst/>
                <a:latin typeface="Cambria" panose="02040503050406030204" pitchFamily="18" charset="0"/>
              </a:rPr>
              <a:t>). Moreover, the </a:t>
            </a:r>
            <a:r>
              <a:rPr lang="en-GB" b="1" i="0" u="sng" dirty="0">
                <a:solidFill>
                  <a:srgbClr val="212121"/>
                </a:solidFill>
                <a:effectLst/>
                <a:latin typeface="Cambria" panose="02040503050406030204" pitchFamily="18" charset="0"/>
              </a:rPr>
              <a:t>presence of adjacent pairs of Sox sites on different known targets suggests that double Sox sites might likely be the preferred Sox6 targets, although the relative arrangement and orientation of the two sites is not yet clearly defined </a:t>
            </a:r>
            <a:r>
              <a:rPr lang="en-GB" b="0" i="0" dirty="0">
                <a:solidFill>
                  <a:srgbClr val="212121"/>
                </a:solidFill>
                <a:effectLst/>
                <a:latin typeface="Cambria" panose="02040503050406030204" pitchFamily="18" charset="0"/>
              </a:rPr>
              <a:t>(1–3 and references therein).</a:t>
            </a:r>
            <a:endParaRPr lang="en-GB" b="0" i="1"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endParaRPr lang="en-GB" b="0" i="0" dirty="0">
              <a:solidFill>
                <a:srgbClr val="202122"/>
              </a:solidFill>
              <a:effectLst/>
              <a:latin typeface="Arial" panose="020B0604020202020204" pitchFamily="34" charset="0"/>
            </a:endParaRPr>
          </a:p>
          <a:p>
            <a:r>
              <a:rPr lang="en-GB" b="1" i="0" u="sng" dirty="0">
                <a:solidFill>
                  <a:srgbClr val="212121"/>
                </a:solidFill>
                <a:effectLst/>
                <a:latin typeface="Cambria" panose="02040503050406030204" pitchFamily="18" charset="0"/>
              </a:rPr>
              <a:t>Murine Sox6 </a:t>
            </a:r>
            <a:r>
              <a:rPr lang="en-GB" b="0" i="0" dirty="0">
                <a:solidFill>
                  <a:srgbClr val="212121"/>
                </a:solidFill>
                <a:effectLst/>
                <a:latin typeface="Cambria" panose="02040503050406030204" pitchFamily="18" charset="0"/>
              </a:rPr>
              <a:t>null mutants (p100H) show </a:t>
            </a:r>
            <a:r>
              <a:rPr lang="en-GB" b="0" i="0" u="sng" dirty="0">
                <a:solidFill>
                  <a:srgbClr val="212121"/>
                </a:solidFill>
                <a:effectLst/>
                <a:latin typeface="Cambria" panose="02040503050406030204" pitchFamily="18" charset="0"/>
              </a:rPr>
              <a:t>delayed growth, myopathy, </a:t>
            </a:r>
            <a:r>
              <a:rPr lang="en-GB" b="0" i="0" u="sng" dirty="0" err="1">
                <a:solidFill>
                  <a:srgbClr val="212121"/>
                </a:solidFill>
                <a:effectLst/>
                <a:latin typeface="Cambria" panose="02040503050406030204" pitchFamily="18" charset="0"/>
              </a:rPr>
              <a:t>arterioventricular</a:t>
            </a:r>
            <a:r>
              <a:rPr lang="en-GB" b="0" i="0" u="sng" dirty="0">
                <a:solidFill>
                  <a:srgbClr val="212121"/>
                </a:solidFill>
                <a:effectLst/>
                <a:latin typeface="Cambria" panose="02040503050406030204" pitchFamily="18" charset="0"/>
              </a:rPr>
              <a:t> heart block and die within 2 weeks </a:t>
            </a:r>
            <a:r>
              <a:rPr lang="en-GB" b="0" i="0" dirty="0">
                <a:solidFill>
                  <a:srgbClr val="212121"/>
                </a:solidFill>
                <a:effectLst/>
                <a:latin typeface="Cambria" panose="02040503050406030204" pitchFamily="18" charset="0"/>
              </a:rPr>
              <a:t>following birth (</a:t>
            </a:r>
            <a:r>
              <a:rPr lang="en-GB" b="0" i="0" u="sng" dirty="0">
                <a:solidFill>
                  <a:srgbClr val="376FAA"/>
                </a:solidFill>
                <a:effectLst/>
                <a:latin typeface="Cambria" panose="02040503050406030204" pitchFamily="18" charset="0"/>
                <a:hlinkClick r:id="rId43"/>
              </a:rPr>
              <a:t>5</a:t>
            </a:r>
            <a:r>
              <a:rPr lang="en-GB" b="0" i="0" dirty="0">
                <a:solidFill>
                  <a:srgbClr val="212121"/>
                </a:solidFill>
                <a:effectLst/>
                <a:latin typeface="Cambria" panose="02040503050406030204" pitchFamily="18" charset="0"/>
              </a:rPr>
              <a:t>). Sox6 is indeed required for </a:t>
            </a:r>
            <a:r>
              <a:rPr lang="en-GB" b="1" i="0" u="sng" dirty="0">
                <a:solidFill>
                  <a:srgbClr val="212121"/>
                </a:solidFill>
                <a:effectLst/>
                <a:latin typeface="Cambria" panose="02040503050406030204" pitchFamily="18" charset="0"/>
              </a:rPr>
              <a:t>proper formation of heart, nervous system (</a:t>
            </a:r>
            <a:r>
              <a:rPr lang="en-GB" b="1" i="0" u="sng" dirty="0">
                <a:solidFill>
                  <a:srgbClr val="376FAA"/>
                </a:solidFill>
                <a:effectLst/>
                <a:latin typeface="Cambria" panose="02040503050406030204" pitchFamily="18" charset="0"/>
                <a:hlinkClick r:id="rId43"/>
              </a:rPr>
              <a:t>5</a:t>
            </a:r>
            <a:r>
              <a:rPr lang="en-GB" b="1" i="0" u="sng" dirty="0">
                <a:solidFill>
                  <a:srgbClr val="212121"/>
                </a:solidFill>
                <a:effectLst/>
                <a:latin typeface="Cambria" panose="02040503050406030204" pitchFamily="18" charset="0"/>
              </a:rPr>
              <a:t>,</a:t>
            </a:r>
            <a:r>
              <a:rPr lang="en-GB" b="1" i="0" u="sng" dirty="0">
                <a:solidFill>
                  <a:srgbClr val="376FAA"/>
                </a:solidFill>
                <a:effectLst/>
                <a:latin typeface="Cambria" panose="02040503050406030204" pitchFamily="18" charset="0"/>
                <a:hlinkClick r:id="rId44"/>
              </a:rPr>
              <a:t>6</a:t>
            </a:r>
            <a:r>
              <a:rPr lang="en-GB" b="1" i="0" u="sng" dirty="0">
                <a:solidFill>
                  <a:srgbClr val="212121"/>
                </a:solidFill>
                <a:effectLst/>
                <a:latin typeface="Cambria" panose="02040503050406030204" pitchFamily="18" charset="0"/>
              </a:rPr>
              <a:t>,</a:t>
            </a:r>
            <a:r>
              <a:rPr lang="en-GB" b="1" i="0" u="sng" dirty="0">
                <a:solidFill>
                  <a:srgbClr val="376FAA"/>
                </a:solidFill>
                <a:effectLst/>
                <a:latin typeface="Cambria" panose="02040503050406030204" pitchFamily="18" charset="0"/>
                <a:hlinkClick r:id="rId45"/>
              </a:rPr>
              <a:t>7</a:t>
            </a:r>
            <a:r>
              <a:rPr lang="en-GB" b="1" i="0" u="sng" dirty="0">
                <a:solidFill>
                  <a:srgbClr val="212121"/>
                </a:solidFill>
                <a:effectLst/>
                <a:latin typeface="Cambria" panose="02040503050406030204" pitchFamily="18" charset="0"/>
              </a:rPr>
              <a:t>), cartilage (</a:t>
            </a:r>
            <a:r>
              <a:rPr lang="en-GB" b="1" i="0" u="sng" dirty="0">
                <a:solidFill>
                  <a:srgbClr val="376FAA"/>
                </a:solidFill>
                <a:effectLst/>
                <a:latin typeface="Cambria" panose="02040503050406030204" pitchFamily="18" charset="0"/>
                <a:hlinkClick r:id="rId42"/>
              </a:rPr>
              <a:t>4</a:t>
            </a:r>
            <a:r>
              <a:rPr lang="en-GB" b="1" i="0" u="sng" dirty="0">
                <a:solidFill>
                  <a:srgbClr val="212121"/>
                </a:solidFill>
                <a:effectLst/>
                <a:latin typeface="Cambria" panose="02040503050406030204" pitchFamily="18" charset="0"/>
              </a:rPr>
              <a:t>,</a:t>
            </a:r>
            <a:r>
              <a:rPr lang="en-GB" b="1" i="0" u="sng" dirty="0">
                <a:solidFill>
                  <a:srgbClr val="376FAA"/>
                </a:solidFill>
                <a:effectLst/>
                <a:latin typeface="Cambria" panose="02040503050406030204" pitchFamily="18" charset="0"/>
                <a:hlinkClick r:id="rId46"/>
              </a:rPr>
              <a:t>8</a:t>
            </a:r>
            <a:r>
              <a:rPr lang="en-GB" b="1" i="0" u="sng" dirty="0">
                <a:solidFill>
                  <a:srgbClr val="212121"/>
                </a:solidFill>
                <a:effectLst/>
                <a:latin typeface="Cambria" panose="02040503050406030204" pitchFamily="18" charset="0"/>
              </a:rPr>
              <a:t>) and cardiac and skeletal muscle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47"/>
              </a:rPr>
              <a:t>9</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48"/>
              </a:rPr>
              <a:t>10</a:t>
            </a:r>
            <a:r>
              <a:rPr lang="en-GB" b="0" i="0" dirty="0">
                <a:solidFill>
                  <a:srgbClr val="212121"/>
                </a:solidFill>
                <a:effectLst/>
                <a:latin typeface="Cambria" panose="02040503050406030204" pitchFamily="18" charset="0"/>
              </a:rPr>
              <a:t>). Recent reports indicate that complete Sox6 ablation causes a </a:t>
            </a:r>
            <a:r>
              <a:rPr lang="en-GB" b="1" i="0" u="sng" dirty="0">
                <a:solidFill>
                  <a:srgbClr val="212121"/>
                </a:solidFill>
                <a:effectLst/>
                <a:latin typeface="Cambria" panose="02040503050406030204" pitchFamily="18" charset="0"/>
              </a:rPr>
              <a:t>perturbation of erythropoiesis </a:t>
            </a:r>
            <a:r>
              <a:rPr lang="en-GB" b="0" i="0" dirty="0">
                <a:solidFill>
                  <a:srgbClr val="212121"/>
                </a:solidFill>
                <a:effectLst/>
                <a:latin typeface="Cambria" panose="02040503050406030204" pitchFamily="18" charset="0"/>
              </a:rPr>
              <a:t>resulting in the presence of increased numbers of nucleated and misshaped red cells in the </a:t>
            </a:r>
            <a:r>
              <a:rPr lang="en-GB" b="0" i="0" dirty="0" err="1">
                <a:solidFill>
                  <a:srgbClr val="212121"/>
                </a:solidFill>
                <a:effectLst/>
                <a:latin typeface="Cambria" panose="02040503050406030204" pitchFamily="18" charset="0"/>
              </a:rPr>
              <a:t>fetal</a:t>
            </a:r>
            <a:r>
              <a:rPr lang="en-GB" b="0" i="0" dirty="0">
                <a:solidFill>
                  <a:srgbClr val="212121"/>
                </a:solidFill>
                <a:effectLst/>
                <a:latin typeface="Cambria" panose="02040503050406030204" pitchFamily="18" charset="0"/>
              </a:rPr>
              <a:t> circulation and in a strong relative increase of </a:t>
            </a:r>
            <a:r>
              <a:rPr lang="en-GB" b="1" i="0" u="sng" dirty="0">
                <a:solidFill>
                  <a:srgbClr val="212121"/>
                </a:solidFill>
                <a:effectLst/>
                <a:latin typeface="Cambria" panose="02040503050406030204" pitchFamily="18" charset="0"/>
              </a:rPr>
              <a:t>embryonic (</a:t>
            </a:r>
            <a:r>
              <a:rPr lang="en-GB" b="1" i="0" u="sng" dirty="0" err="1">
                <a:solidFill>
                  <a:srgbClr val="212121"/>
                </a:solidFill>
                <a:effectLst/>
                <a:latin typeface="Cambria" panose="02040503050406030204" pitchFamily="18" charset="0"/>
              </a:rPr>
              <a:t>εy</a:t>
            </a:r>
            <a:r>
              <a:rPr lang="en-GB" b="1" i="0" u="sng" dirty="0">
                <a:solidFill>
                  <a:srgbClr val="212121"/>
                </a:solidFill>
                <a:effectLst/>
                <a:latin typeface="Cambria" panose="02040503050406030204" pitchFamily="18" charset="0"/>
              </a:rPr>
              <a:t>) globin gene expression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49"/>
              </a:rPr>
              <a:t>11–13</a:t>
            </a:r>
            <a:r>
              <a:rPr lang="en-GB" b="0" i="0" dirty="0">
                <a:solidFill>
                  <a:srgbClr val="212121"/>
                </a:solidFill>
                <a:effectLst/>
                <a:latin typeface="Cambria" panose="02040503050406030204" pitchFamily="18" charset="0"/>
              </a:rPr>
              <a:t>). In particular, Sox6 directly silences </a:t>
            </a:r>
            <a:r>
              <a:rPr lang="en-GB" b="0" i="0" dirty="0" err="1">
                <a:solidFill>
                  <a:srgbClr val="212121"/>
                </a:solidFill>
                <a:effectLst/>
                <a:latin typeface="Cambria" panose="02040503050406030204" pitchFamily="18" charset="0"/>
              </a:rPr>
              <a:t>εy</a:t>
            </a:r>
            <a:r>
              <a:rPr lang="en-GB" b="0" i="0" dirty="0">
                <a:solidFill>
                  <a:srgbClr val="212121"/>
                </a:solidFill>
                <a:effectLst/>
                <a:latin typeface="Cambria" panose="02040503050406030204" pitchFamily="18" charset="0"/>
              </a:rPr>
              <a:t>-globin expression in murine definitive erythropoiesis by binding to a double Sox6 site lying within a 36-bp region on the </a:t>
            </a:r>
            <a:r>
              <a:rPr lang="en-GB" b="0" i="0" dirty="0" err="1">
                <a:solidFill>
                  <a:srgbClr val="212121"/>
                </a:solidFill>
                <a:effectLst/>
                <a:latin typeface="Cambria" panose="02040503050406030204" pitchFamily="18" charset="0"/>
              </a:rPr>
              <a:t>εy</a:t>
            </a:r>
            <a:r>
              <a:rPr lang="en-GB" b="0" i="0" dirty="0">
                <a:solidFill>
                  <a:srgbClr val="212121"/>
                </a:solidFill>
                <a:effectLst/>
                <a:latin typeface="Cambria" panose="02040503050406030204" pitchFamily="18" charset="0"/>
              </a:rPr>
              <a:t> proximal promoter (</a:t>
            </a:r>
            <a:r>
              <a:rPr lang="en-GB" b="0" i="0" u="sng" dirty="0">
                <a:solidFill>
                  <a:srgbClr val="376FAA"/>
                </a:solidFill>
                <a:effectLst/>
                <a:latin typeface="Cambria" panose="02040503050406030204" pitchFamily="18" charset="0"/>
                <a:hlinkClick r:id="rId50"/>
              </a:rPr>
              <a:t>13</a:t>
            </a:r>
            <a:r>
              <a:rPr lang="en-GB" b="0" i="0" dirty="0">
                <a:solidFill>
                  <a:srgbClr val="212121"/>
                </a:solidFill>
                <a:effectLst/>
                <a:latin typeface="Cambria" panose="02040503050406030204" pitchFamily="18" charset="0"/>
              </a:rPr>
              <a:t>). Moreover, embryonic liver stem cells from Sox6 null mice engrafted into lethally irradiated wild-type (WT) adult mice, show levels of </a:t>
            </a:r>
            <a:r>
              <a:rPr lang="en-GB" b="0" i="0" dirty="0" err="1">
                <a:solidFill>
                  <a:srgbClr val="212121"/>
                </a:solidFill>
                <a:effectLst/>
                <a:latin typeface="Cambria" panose="02040503050406030204" pitchFamily="18" charset="0"/>
              </a:rPr>
              <a:t>εy</a:t>
            </a:r>
            <a:r>
              <a:rPr lang="en-GB" b="0" i="0" dirty="0">
                <a:solidFill>
                  <a:srgbClr val="212121"/>
                </a:solidFill>
                <a:effectLst/>
                <a:latin typeface="Cambria" panose="02040503050406030204" pitchFamily="18" charset="0"/>
              </a:rPr>
              <a:t> expression in the spleen and bone marrow that are higher than those observed in control mice transplanted with wild type cells (</a:t>
            </a:r>
            <a:r>
              <a:rPr lang="en-GB" b="0" i="0" u="sng" dirty="0">
                <a:solidFill>
                  <a:srgbClr val="376FAA"/>
                </a:solidFill>
                <a:effectLst/>
                <a:latin typeface="Cambria" panose="02040503050406030204" pitchFamily="18" charset="0"/>
                <a:hlinkClick r:id="rId51"/>
              </a:rPr>
              <a:t>12</a:t>
            </a:r>
            <a:r>
              <a:rPr lang="en-GB" b="0" i="0" dirty="0">
                <a:solidFill>
                  <a:srgbClr val="212121"/>
                </a:solidFill>
                <a:effectLst/>
                <a:latin typeface="Cambria" panose="02040503050406030204" pitchFamily="18" charset="0"/>
              </a:rPr>
              <a:t>). Finally, </a:t>
            </a:r>
            <a:r>
              <a:rPr lang="en-GB" b="0" i="0" u="sng" dirty="0">
                <a:solidFill>
                  <a:srgbClr val="212121"/>
                </a:solidFill>
                <a:effectLst/>
                <a:latin typeface="Cambria" panose="02040503050406030204" pitchFamily="18" charset="0"/>
              </a:rPr>
              <a:t>Sox6 cooperates with BCL11a to downregulate the γ-globin gene in adult erythroid cells </a:t>
            </a:r>
            <a:r>
              <a:rPr lang="en-GB" b="0" i="0" dirty="0">
                <a:solidFill>
                  <a:srgbClr val="212121"/>
                </a:solidFill>
                <a:effectLst/>
                <a:latin typeface="Cambria" panose="02040503050406030204" pitchFamily="18" charset="0"/>
              </a:rPr>
              <a:t>(</a:t>
            </a:r>
            <a:r>
              <a:rPr lang="en-GB" b="0" i="0" u="sng" dirty="0">
                <a:solidFill>
                  <a:srgbClr val="376FAA"/>
                </a:solidFill>
                <a:effectLst/>
                <a:latin typeface="Cambria" panose="02040503050406030204" pitchFamily="18" charset="0"/>
                <a:hlinkClick r:id="rId52"/>
              </a:rPr>
              <a:t>14</a:t>
            </a:r>
            <a:r>
              <a:rPr lang="en-GB" b="0" i="0" dirty="0">
                <a:solidFill>
                  <a:srgbClr val="212121"/>
                </a:solidFill>
                <a:effectLst/>
                <a:latin typeface="Cambria" panose="02040503050406030204" pitchFamily="18" charset="0"/>
              </a:rPr>
              <a:t>).</a:t>
            </a:r>
          </a:p>
          <a:p>
            <a:endParaRPr lang="en-GB" b="0" i="0" dirty="0">
              <a:solidFill>
                <a:srgbClr val="212121"/>
              </a:solidFill>
              <a:effectLst/>
              <a:latin typeface="Cambria" panose="02040503050406030204" pitchFamily="18" charset="0"/>
            </a:endParaRP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Sox6 appears to have a </a:t>
            </a:r>
            <a:r>
              <a:rPr lang="en-GB" b="1" i="0" u="sng" dirty="0">
                <a:solidFill>
                  <a:srgbClr val="202122"/>
                </a:solidFill>
                <a:effectLst/>
                <a:latin typeface="Arial" panose="020B0604020202020204" pitchFamily="34" charset="0"/>
              </a:rPr>
              <a:t>crucial role in the transcriptional regulation of globin genes, and in directing the terminal differentiation of red blood cells.</a:t>
            </a:r>
            <a:r>
              <a:rPr lang="en-GB" b="1" i="0" u="sng" strike="noStrike" baseline="30000" dirty="0">
                <a:solidFill>
                  <a:srgbClr val="3366CC"/>
                </a:solidFill>
                <a:effectLst/>
                <a:latin typeface="Arial" panose="020B0604020202020204" pitchFamily="34" charset="0"/>
                <a:hlinkClick r:id="rId53"/>
              </a:rPr>
              <a:t>[</a:t>
            </a:r>
            <a:r>
              <a:rPr lang="en-GB" b="0" i="0" u="none" strike="noStrike" baseline="30000" dirty="0">
                <a:solidFill>
                  <a:srgbClr val="3366CC"/>
                </a:solidFill>
                <a:effectLst/>
                <a:latin typeface="Arial" panose="020B0604020202020204" pitchFamily="34" charset="0"/>
                <a:hlinkClick r:id="rId53"/>
              </a:rPr>
              <a:t>10]</a:t>
            </a:r>
            <a:r>
              <a:rPr lang="en-GB" b="0" i="0" dirty="0">
                <a:solidFill>
                  <a:srgbClr val="202122"/>
                </a:solidFill>
                <a:effectLst/>
                <a:latin typeface="Arial" panose="020B0604020202020204" pitchFamily="34" charset="0"/>
              </a:rPr>
              <a:t> In addition, SOX6 may have a role in </a:t>
            </a:r>
            <a:r>
              <a:rPr lang="en-GB" b="0" i="0" dirty="0" err="1">
                <a:solidFill>
                  <a:srgbClr val="202122"/>
                </a:solidFill>
                <a:effectLst/>
                <a:latin typeface="Arial" panose="020B0604020202020204" pitchFamily="34" charset="0"/>
              </a:rPr>
              <a:t>tumor</a:t>
            </a:r>
            <a:r>
              <a:rPr lang="en-GB" b="0" i="0" dirty="0">
                <a:solidFill>
                  <a:srgbClr val="202122"/>
                </a:solidFill>
                <a:effectLst/>
                <a:latin typeface="Arial" panose="020B0604020202020204" pitchFamily="34" charset="0"/>
              </a:rPr>
              <a:t> growth of Ewing sarcoma</a:t>
            </a:r>
          </a:p>
          <a:p>
            <a:endParaRPr lang="en-GB" b="0" i="0" dirty="0">
              <a:solidFill>
                <a:srgbClr val="202122"/>
              </a:solidFill>
              <a:effectLst/>
              <a:latin typeface="Arial" panose="020B0604020202020204" pitchFamily="34" charset="0"/>
            </a:endParaRPr>
          </a:p>
          <a:p>
            <a:r>
              <a:rPr lang="en-GB" b="0" i="0" dirty="0">
                <a:solidFill>
                  <a:srgbClr val="202122"/>
                </a:solidFill>
                <a:effectLst/>
                <a:latin typeface="Arial" panose="020B0604020202020204" pitchFamily="34" charset="0"/>
              </a:rPr>
              <a:t>It has also been demonstrated that SOX6 protein </a:t>
            </a:r>
            <a:r>
              <a:rPr lang="en-GB" b="1" i="0" u="sng" dirty="0">
                <a:solidFill>
                  <a:srgbClr val="202122"/>
                </a:solidFill>
                <a:effectLst/>
                <a:latin typeface="Arial" panose="020B0604020202020204" pitchFamily="34" charset="0"/>
              </a:rPr>
              <a:t>accumulates in the differentiating human erythrocytes</a:t>
            </a:r>
            <a:r>
              <a:rPr lang="en-GB" b="0" i="0" dirty="0">
                <a:solidFill>
                  <a:srgbClr val="202122"/>
                </a:solidFill>
                <a:effectLst/>
                <a:latin typeface="Arial" panose="020B0604020202020204" pitchFamily="34" charset="0"/>
              </a:rPr>
              <a:t>, and then is able to </a:t>
            </a:r>
            <a:r>
              <a:rPr lang="en-GB" b="1" i="0" u="sng" dirty="0">
                <a:solidFill>
                  <a:srgbClr val="FF0000"/>
                </a:solidFill>
                <a:effectLst/>
                <a:latin typeface="Arial" panose="020B0604020202020204" pitchFamily="34" charset="0"/>
              </a:rPr>
              <a:t>downregulate its own transcription</a:t>
            </a:r>
            <a:r>
              <a:rPr lang="en-GB" b="0" i="0" dirty="0">
                <a:solidFill>
                  <a:srgbClr val="202122"/>
                </a:solidFill>
                <a:effectLst/>
                <a:latin typeface="Arial" panose="020B0604020202020204" pitchFamily="34" charset="0"/>
              </a:rPr>
              <a:t>, </a:t>
            </a:r>
            <a:r>
              <a:rPr lang="en-GB" b="0" i="0" u="sng" dirty="0">
                <a:solidFill>
                  <a:srgbClr val="202122"/>
                </a:solidFill>
                <a:effectLst/>
                <a:latin typeface="Arial" panose="020B0604020202020204" pitchFamily="34" charset="0"/>
              </a:rPr>
              <a:t>by directly binding to an evolutionarily conserved consensus sequences located near </a:t>
            </a:r>
            <a:r>
              <a:rPr lang="en-GB" b="0" i="1" u="sng" dirty="0">
                <a:solidFill>
                  <a:srgbClr val="202122"/>
                </a:solidFill>
                <a:effectLst/>
                <a:latin typeface="Arial" panose="020B0604020202020204" pitchFamily="34" charset="0"/>
              </a:rPr>
              <a:t>SOX6</a:t>
            </a:r>
            <a:r>
              <a:rPr lang="en-GB" b="0" i="0" u="sng" dirty="0">
                <a:solidFill>
                  <a:srgbClr val="202122"/>
                </a:solidFill>
                <a:effectLst/>
                <a:latin typeface="Arial" panose="020B0604020202020204" pitchFamily="34" charset="0"/>
              </a:rPr>
              <a:t> transcriptional start site.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1" dirty="0">
                <a:solidFill>
                  <a:srgbClr val="202122"/>
                </a:solidFill>
                <a:effectLst/>
                <a:latin typeface="Arial" panose="020B0604020202020204" pitchFamily="34" charset="0"/>
              </a:rPr>
              <a:t>(PROOF of autoregulation      https://www.ncbi.nlm.nih.gov/pmc/articles/PMC3025548/)</a:t>
            </a:r>
          </a:p>
          <a:p>
            <a:endParaRPr lang="en-GB"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3E2061F2-204A-4159-8FBE-76093AF3E7E0}" type="slidenum">
              <a:rPr lang="en-US" smtClean="0"/>
              <a:t>2</a:t>
            </a:fld>
            <a:endParaRPr lang="en-US"/>
          </a:p>
        </p:txBody>
      </p:sp>
    </p:spTree>
    <p:extLst>
      <p:ext uri="{BB962C8B-B14F-4D97-AF65-F5344CB8AC3E}">
        <p14:creationId xmlns:p14="http://schemas.microsoft.com/office/powerpoint/2010/main" val="22217862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Arial" panose="020B0604020202020204" pitchFamily="34" charset="0"/>
              </a:rPr>
              <a:t>7. </a:t>
            </a:r>
            <a:r>
              <a:rPr lang="en-GB" b="1" i="0" dirty="0" err="1">
                <a:solidFill>
                  <a:srgbClr val="333333"/>
                </a:solidFill>
                <a:effectLst/>
                <a:latin typeface="Arial" panose="020B0604020202020204" pitchFamily="34" charset="0"/>
              </a:rPr>
              <a:t>signalValue</a:t>
            </a:r>
            <a:r>
              <a:rPr lang="en-GB" b="0" i="0" dirty="0">
                <a:solidFill>
                  <a:srgbClr val="333333"/>
                </a:solidFill>
                <a:effectLst/>
                <a:latin typeface="Arial" panose="020B0604020202020204" pitchFamily="34" charset="0"/>
              </a:rPr>
              <a:t> - Measurement of overall (usually, average) enrichment for the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Arial" panose="020B0604020202020204" pitchFamily="34" charset="0"/>
              </a:rPr>
              <a:t>9.</a:t>
            </a:r>
            <a:r>
              <a:rPr lang="en-GB" b="0" i="0" dirty="0">
                <a:solidFill>
                  <a:srgbClr val="333333"/>
                </a:solidFill>
                <a:effectLst/>
                <a:latin typeface="Arial" panose="020B0604020202020204" pitchFamily="34" charset="0"/>
              </a:rPr>
              <a:t> </a:t>
            </a:r>
            <a:r>
              <a:rPr lang="en-GB" b="1" i="0" dirty="0" err="1">
                <a:solidFill>
                  <a:srgbClr val="333333"/>
                </a:solidFill>
                <a:effectLst/>
                <a:latin typeface="Arial" panose="020B0604020202020204" pitchFamily="34" charset="0"/>
              </a:rPr>
              <a:t>qValue</a:t>
            </a:r>
            <a:r>
              <a:rPr lang="en-GB" b="0" i="0" dirty="0">
                <a:solidFill>
                  <a:srgbClr val="333333"/>
                </a:solidFill>
                <a:effectLst/>
                <a:latin typeface="Arial" panose="020B0604020202020204" pitchFamily="34" charset="0"/>
              </a:rPr>
              <a:t> - Measurement of statistical significance using false discovery rate (-log10). Use -1 if no </a:t>
            </a:r>
            <a:r>
              <a:rPr lang="en-GB" b="0" i="0" dirty="0" err="1">
                <a:solidFill>
                  <a:srgbClr val="333333"/>
                </a:solidFill>
                <a:effectLst/>
                <a:latin typeface="Arial" panose="020B0604020202020204" pitchFamily="34" charset="0"/>
              </a:rPr>
              <a:t>qValue</a:t>
            </a:r>
            <a:r>
              <a:rPr lang="en-GB" b="0" i="0" dirty="0">
                <a:solidFill>
                  <a:srgbClr val="333333"/>
                </a:solidFill>
                <a:effectLst/>
                <a:latin typeface="Arial" panose="020B0604020202020204" pitchFamily="34" charset="0"/>
              </a:rPr>
              <a:t> is assigned</a:t>
            </a:r>
          </a:p>
          <a:p>
            <a:endParaRPr lang="en-US" dirty="0"/>
          </a:p>
          <a:p>
            <a:r>
              <a:rPr lang="en-US" dirty="0"/>
              <a:t>BCG2023_ramarie@leon:~/epigenomics/SOX6$ </a:t>
            </a:r>
            <a:r>
              <a:rPr lang="en-US" dirty="0" err="1"/>
              <a:t>bedtools</a:t>
            </a:r>
            <a:r>
              <a:rPr lang="en-US" dirty="0"/>
              <a:t> intersect -v </a:t>
            </a:r>
            <a:r>
              <a:rPr lang="en-US" b="1" dirty="0"/>
              <a:t>-a </a:t>
            </a:r>
            <a:r>
              <a:rPr lang="en-US" b="1" dirty="0" err="1"/>
              <a:t>ENCODE</a:t>
            </a:r>
            <a:r>
              <a:rPr lang="en-US" dirty="0" err="1"/>
              <a:t>_peaks.narrowPeak</a:t>
            </a:r>
            <a:r>
              <a:rPr lang="en-US" dirty="0"/>
              <a:t> -b </a:t>
            </a:r>
            <a:r>
              <a:rPr lang="en-US" dirty="0" err="1"/>
              <a:t>merged_peaks.narrowPeak</a:t>
            </a:r>
            <a:r>
              <a:rPr lang="en-US" dirty="0"/>
              <a:t> | sort </a:t>
            </a:r>
            <a:r>
              <a:rPr lang="en-US" b="1" dirty="0"/>
              <a:t>-k7,7nr </a:t>
            </a:r>
            <a:r>
              <a:rPr lang="en-US" dirty="0"/>
              <a:t>| head</a:t>
            </a:r>
          </a:p>
          <a:p>
            <a:r>
              <a:rPr lang="en-US" dirty="0"/>
              <a:t>chr17   81860802        81861382        .       1000    .       </a:t>
            </a:r>
            <a:r>
              <a:rPr lang="en-US" b="1" dirty="0"/>
              <a:t>175.66937</a:t>
            </a:r>
            <a:r>
              <a:rPr lang="en-US" dirty="0"/>
              <a:t>       -1.00000        4.75422 290	P4HB – </a:t>
            </a:r>
            <a:r>
              <a:rPr lang="en-US" dirty="0" err="1"/>
              <a:t>TssA</a:t>
            </a:r>
            <a:r>
              <a:rPr lang="en-US" dirty="0"/>
              <a:t> -  acc – </a:t>
            </a:r>
            <a:r>
              <a:rPr lang="en-US" dirty="0" err="1"/>
              <a:t>smallpvalsig</a:t>
            </a:r>
            <a:r>
              <a:rPr lang="en-US" dirty="0"/>
              <a:t> - </a:t>
            </a:r>
            <a:r>
              <a:rPr lang="en-US" dirty="0" err="1"/>
              <a:t>NoJasp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chr14   31561156        31561736        .       1000    .       </a:t>
            </a:r>
            <a:r>
              <a:rPr lang="en-US" b="1" dirty="0"/>
              <a:t>174.50381       </a:t>
            </a:r>
            <a:r>
              <a:rPr lang="en-US" dirty="0"/>
              <a:t>-1.00000        4.75422 290	NUBPL – </a:t>
            </a:r>
            <a:r>
              <a:rPr lang="en-US" dirty="0" err="1"/>
              <a:t>TssA</a:t>
            </a:r>
            <a:r>
              <a:rPr lang="en-US" dirty="0"/>
              <a:t> -  acc – </a:t>
            </a:r>
            <a:r>
              <a:rPr lang="en-US" dirty="0" err="1"/>
              <a:t>smallpvalsig</a:t>
            </a:r>
            <a:r>
              <a:rPr lang="en-US" dirty="0"/>
              <a:t> – </a:t>
            </a:r>
            <a:r>
              <a:rPr lang="en-US" dirty="0" err="1"/>
              <a:t>NearJaspar</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chr2    216412228       216412808       .       1000    .       </a:t>
            </a:r>
            <a:r>
              <a:rPr lang="en-US" b="1" dirty="0"/>
              <a:t>167.46034       </a:t>
            </a:r>
            <a:r>
              <a:rPr lang="en-US" dirty="0"/>
              <a:t>-1.00000        4.75422 290	SMARCAL1 - </a:t>
            </a:r>
            <a:r>
              <a:rPr lang="en-US" dirty="0" err="1"/>
              <a:t>TssA</a:t>
            </a:r>
            <a:r>
              <a:rPr lang="en-US" dirty="0"/>
              <a:t> -  acc – </a:t>
            </a:r>
            <a:r>
              <a:rPr lang="en-US" dirty="0" err="1"/>
              <a:t>smallpvalsig</a:t>
            </a:r>
            <a:r>
              <a:rPr lang="en-US" dirty="0"/>
              <a:t> – </a:t>
            </a:r>
            <a:r>
              <a:rPr lang="en-US" dirty="0" err="1"/>
              <a:t>NearJaspar</a:t>
            </a:r>
            <a:endParaRPr lang="en-US" dirty="0"/>
          </a:p>
          <a:p>
            <a:r>
              <a:rPr lang="en-US" dirty="0"/>
              <a:t>chr17   82317403        82317983        .       1000    .       </a:t>
            </a:r>
            <a:r>
              <a:rPr lang="en-US" b="1" dirty="0"/>
              <a:t>148.08278       </a:t>
            </a:r>
            <a:r>
              <a:rPr lang="en-US" dirty="0"/>
              <a:t>-1.00000        4.75422 290	CD7 - </a:t>
            </a:r>
            <a:r>
              <a:rPr lang="en-US" dirty="0" err="1"/>
              <a:t>TssA</a:t>
            </a:r>
            <a:r>
              <a:rPr lang="en-US" dirty="0"/>
              <a:t> -  acc – </a:t>
            </a:r>
            <a:r>
              <a:rPr lang="en-US" dirty="0" err="1"/>
              <a:t>smallpvalsig</a:t>
            </a:r>
            <a:r>
              <a:rPr lang="en-US" dirty="0"/>
              <a:t> – </a:t>
            </a:r>
            <a:r>
              <a:rPr lang="en-US" dirty="0" err="1"/>
              <a:t>NoJasp</a:t>
            </a:r>
            <a:endParaRPr lang="en-US" dirty="0"/>
          </a:p>
          <a:p>
            <a:r>
              <a:rPr lang="en-US" dirty="0"/>
              <a:t>chr14   24146656        24147236        .       1000    .       </a:t>
            </a:r>
            <a:r>
              <a:rPr lang="en-US" b="1" dirty="0"/>
              <a:t>144.71679</a:t>
            </a:r>
            <a:r>
              <a:rPr lang="en-US" dirty="0"/>
              <a:t>       -1.00000        4.75422 290	SMARCAL1 - </a:t>
            </a:r>
            <a:r>
              <a:rPr lang="en-US" dirty="0" err="1"/>
              <a:t>TssA</a:t>
            </a:r>
            <a:r>
              <a:rPr lang="en-US" dirty="0"/>
              <a:t> -  acc – </a:t>
            </a:r>
            <a:r>
              <a:rPr lang="en-US" dirty="0" err="1"/>
              <a:t>smallpvalsig</a:t>
            </a:r>
            <a:r>
              <a:rPr lang="en-US" dirty="0"/>
              <a:t> – </a:t>
            </a:r>
            <a:r>
              <a:rPr lang="en-US" dirty="0" err="1"/>
              <a:t>NearJaspar</a:t>
            </a:r>
            <a:endParaRPr lang="en-US" dirty="0"/>
          </a:p>
          <a:p>
            <a:r>
              <a:rPr lang="en-US" dirty="0"/>
              <a:t>chr17   59761627        59762207        .       1000    .       </a:t>
            </a:r>
            <a:r>
              <a:rPr lang="en-US" b="1" dirty="0"/>
              <a:t>141.61360</a:t>
            </a:r>
            <a:r>
              <a:rPr lang="en-US" dirty="0"/>
              <a:t>       -1.00000        4.75422 290	RNF31 - </a:t>
            </a:r>
            <a:r>
              <a:rPr lang="en-US" dirty="0" err="1"/>
              <a:t>TssA</a:t>
            </a:r>
            <a:r>
              <a:rPr lang="en-US" dirty="0"/>
              <a:t> -  acc – </a:t>
            </a:r>
            <a:r>
              <a:rPr lang="en-US" dirty="0" err="1"/>
              <a:t>nopvalsig</a:t>
            </a:r>
            <a:r>
              <a:rPr lang="en-US" dirty="0"/>
              <a:t> – </a:t>
            </a:r>
            <a:r>
              <a:rPr lang="en-US" dirty="0" err="1"/>
              <a:t>NearJaspar</a:t>
            </a:r>
            <a:endParaRPr lang="en-US" dirty="0"/>
          </a:p>
          <a:p>
            <a:r>
              <a:rPr lang="en-US" dirty="0"/>
              <a:t>chr17   75646088        75646668        .       1000    .       </a:t>
            </a:r>
            <a:r>
              <a:rPr lang="en-US" b="1" dirty="0"/>
              <a:t>140.89743</a:t>
            </a:r>
            <a:r>
              <a:rPr lang="en-US" dirty="0"/>
              <a:t>       -1.00000        4.75422 290	SMIM6- </a:t>
            </a:r>
            <a:r>
              <a:rPr lang="en-US" dirty="0" err="1"/>
              <a:t>TssA</a:t>
            </a:r>
            <a:r>
              <a:rPr lang="en-US" dirty="0"/>
              <a:t> -  acc – </a:t>
            </a:r>
            <a:r>
              <a:rPr lang="en-US" dirty="0" err="1"/>
              <a:t>smallpvalsig</a:t>
            </a:r>
            <a:r>
              <a:rPr lang="en-US" dirty="0"/>
              <a:t> – </a:t>
            </a:r>
            <a:r>
              <a:rPr lang="en-US" dirty="0" err="1"/>
              <a:t>NearJaspar</a:t>
            </a:r>
            <a:endParaRPr lang="en-US" dirty="0"/>
          </a:p>
          <a:p>
            <a:r>
              <a:rPr lang="en-US" dirty="0"/>
              <a:t>chr16   30634248        30634828        .       1000    .       </a:t>
            </a:r>
            <a:r>
              <a:rPr lang="en-US" b="1" dirty="0"/>
              <a:t>137.72567</a:t>
            </a:r>
            <a:r>
              <a:rPr lang="en-US" dirty="0"/>
              <a:t>       -1.00000        4.75422 290	</a:t>
            </a:r>
            <a:r>
              <a:rPr lang="en-US" i="1" u="sng" dirty="0"/>
              <a:t>lncRNA </a:t>
            </a:r>
            <a:r>
              <a:rPr lang="en-US" dirty="0"/>
              <a:t>- </a:t>
            </a:r>
            <a:r>
              <a:rPr lang="en-US" dirty="0" err="1"/>
              <a:t>TssA</a:t>
            </a:r>
            <a:r>
              <a:rPr lang="en-US" dirty="0"/>
              <a:t> -  acc – </a:t>
            </a:r>
            <a:r>
              <a:rPr lang="en-US" dirty="0" err="1"/>
              <a:t>nopvalsig</a:t>
            </a:r>
            <a:r>
              <a:rPr lang="en-US" dirty="0"/>
              <a:t> – </a:t>
            </a:r>
            <a:r>
              <a:rPr lang="en-US" dirty="0" err="1"/>
              <a:t>NearJaspar</a:t>
            </a:r>
            <a:endParaRPr lang="en-US" dirty="0"/>
          </a:p>
          <a:p>
            <a:r>
              <a:rPr lang="en-US" dirty="0"/>
              <a:t>chr2    233183769       233184349       .       1000    .       </a:t>
            </a:r>
            <a:r>
              <a:rPr lang="en-US" b="1" dirty="0"/>
              <a:t>135.29492</a:t>
            </a:r>
            <a:r>
              <a:rPr lang="en-US" dirty="0"/>
              <a:t>       -1.00000        4.75422 290	</a:t>
            </a:r>
            <a:r>
              <a:rPr lang="en-US" i="1" u="sng" dirty="0"/>
              <a:t>???\</a:t>
            </a:r>
            <a:r>
              <a:rPr lang="en-US" dirty="0"/>
              <a:t>INPP5D – EnhG1 -  </a:t>
            </a:r>
            <a:r>
              <a:rPr lang="en-US" dirty="0" err="1"/>
              <a:t>noacc</a:t>
            </a:r>
            <a:r>
              <a:rPr lang="en-US" dirty="0"/>
              <a:t> – </a:t>
            </a:r>
            <a:r>
              <a:rPr lang="en-US" dirty="0" err="1"/>
              <a:t>smallpvalsig</a:t>
            </a:r>
            <a:r>
              <a:rPr lang="en-US" dirty="0"/>
              <a:t> – </a:t>
            </a:r>
            <a:r>
              <a:rPr lang="en-US" dirty="0" err="1"/>
              <a:t>NearJaspar</a:t>
            </a:r>
            <a:endParaRPr lang="en-US" dirty="0"/>
          </a:p>
          <a:p>
            <a:r>
              <a:rPr lang="en-US" dirty="0"/>
              <a:t>chr17   44133902        44134482        .       1000    .       </a:t>
            </a:r>
            <a:r>
              <a:rPr lang="en-US" b="1" dirty="0"/>
              <a:t>134.49371</a:t>
            </a:r>
            <a:r>
              <a:rPr lang="en-US" dirty="0"/>
              <a:t>       -1.00000        4.75422 290	</a:t>
            </a:r>
            <a:r>
              <a:rPr lang="en-US" i="1" u="sng" dirty="0" err="1"/>
              <a:t>geneless</a:t>
            </a:r>
            <a:r>
              <a:rPr lang="en-US" dirty="0"/>
              <a:t> – EnhA1-  acc – </a:t>
            </a:r>
            <a:r>
              <a:rPr lang="en-US" dirty="0" err="1"/>
              <a:t>smallpvalsig</a:t>
            </a:r>
            <a:r>
              <a:rPr lang="en-US" dirty="0"/>
              <a:t> – </a:t>
            </a:r>
            <a:r>
              <a:rPr lang="en-US" dirty="0" err="1"/>
              <a:t>NearJaspar</a:t>
            </a:r>
            <a:endParaRPr lang="en-US" dirty="0"/>
          </a:p>
          <a:p>
            <a:endParaRPr lang="en-GB" dirty="0"/>
          </a:p>
          <a:p>
            <a:r>
              <a:rPr lang="en-US" dirty="0"/>
              <a:t>BCG2023_ramarie@leon:~/epigenomics/SOX6$ </a:t>
            </a:r>
            <a:r>
              <a:rPr lang="en-US" dirty="0" err="1"/>
              <a:t>bedtools</a:t>
            </a:r>
            <a:r>
              <a:rPr lang="en-US" dirty="0"/>
              <a:t> intersect -v </a:t>
            </a:r>
            <a:r>
              <a:rPr lang="en-US" b="1" dirty="0"/>
              <a:t>-a </a:t>
            </a:r>
            <a:r>
              <a:rPr lang="en-US" b="1" dirty="0" err="1"/>
              <a:t>ENCODE</a:t>
            </a:r>
            <a:r>
              <a:rPr lang="en-US" dirty="0" err="1"/>
              <a:t>_peaks.narrowPeak</a:t>
            </a:r>
            <a:r>
              <a:rPr lang="en-US" dirty="0"/>
              <a:t> -b </a:t>
            </a:r>
            <a:r>
              <a:rPr lang="en-US" dirty="0" err="1"/>
              <a:t>merged_peaks.narrowPeak</a:t>
            </a:r>
            <a:r>
              <a:rPr lang="en-US" dirty="0"/>
              <a:t> | sort </a:t>
            </a:r>
            <a:r>
              <a:rPr lang="en-US" b="1" dirty="0"/>
              <a:t>-k9,9nr </a:t>
            </a:r>
            <a:r>
              <a:rPr lang="en-US" dirty="0"/>
              <a:t>| 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chr10   103238648       103239228       .       1000    .       100.81315       -1.00000        </a:t>
            </a:r>
            <a:r>
              <a:rPr lang="en-US" b="1" dirty="0"/>
              <a:t>4.75422</a:t>
            </a:r>
            <a:r>
              <a:rPr lang="en-US" dirty="0"/>
              <a:t> 290	NT5C2 – </a:t>
            </a:r>
            <a:r>
              <a:rPr lang="en-US" dirty="0" err="1"/>
              <a:t>TssFlnk|EnhWk</a:t>
            </a:r>
            <a:r>
              <a:rPr lang="en-US" dirty="0"/>
              <a:t> -  acc – </a:t>
            </a:r>
            <a:r>
              <a:rPr lang="en-US" dirty="0" err="1"/>
              <a:t>smallpvalsig</a:t>
            </a:r>
            <a:r>
              <a:rPr lang="en-US" dirty="0"/>
              <a:t> – </a:t>
            </a:r>
            <a:r>
              <a:rPr lang="en-US" dirty="0" err="1"/>
              <a:t>NearJaspar</a:t>
            </a:r>
            <a:endParaRPr lang="en-US" dirty="0"/>
          </a:p>
          <a:p>
            <a:r>
              <a:rPr lang="en-US" dirty="0"/>
              <a:t>chr10   103812239       103812819       .       1000    .       84.31892        -1.00000        </a:t>
            </a:r>
            <a:r>
              <a:rPr lang="en-US" b="1" dirty="0"/>
              <a:t>4.75422</a:t>
            </a:r>
            <a:r>
              <a:rPr lang="en-US" dirty="0"/>
              <a:t> 290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chr10   110774509       110775089       .       1000    .       100.68700       -1.00000        </a:t>
            </a:r>
            <a:r>
              <a:rPr lang="en-US" b="1" dirty="0"/>
              <a:t>4.75422</a:t>
            </a:r>
            <a:r>
              <a:rPr lang="en-US" dirty="0"/>
              <a:t> 290	RBM20– EnhA1|EnhWk -  acc – </a:t>
            </a:r>
            <a:r>
              <a:rPr lang="en-US" dirty="0" err="1"/>
              <a:t>smallpvalsig</a:t>
            </a:r>
            <a:r>
              <a:rPr lang="en-US" dirty="0"/>
              <a:t> – </a:t>
            </a:r>
            <a:r>
              <a:rPr lang="en-US" dirty="0" err="1"/>
              <a:t>NearJaspar</a:t>
            </a:r>
            <a:endParaRPr lang="en-US" dirty="0"/>
          </a:p>
          <a:p>
            <a:r>
              <a:rPr lang="en-US" dirty="0"/>
              <a:t>chr10   132023039       132023619       .       1000    .       89.29252        -1.00000        </a:t>
            </a:r>
            <a:r>
              <a:rPr lang="en-US" b="1" dirty="0"/>
              <a:t>4.75422</a:t>
            </a:r>
            <a:r>
              <a:rPr lang="en-US" dirty="0"/>
              <a:t> 290</a:t>
            </a:r>
          </a:p>
          <a:p>
            <a:r>
              <a:rPr lang="en-US" dirty="0"/>
              <a:t>chr10   132322690       132323270       .       1000    .       82.06230        -1.00000        4.75422 290</a:t>
            </a:r>
          </a:p>
          <a:p>
            <a:r>
              <a:rPr lang="en-US" dirty="0"/>
              <a:t>chr10   16817064        16817644        .       1000    .       86.15404        -1.00000        4.75422 290</a:t>
            </a:r>
          </a:p>
          <a:p>
            <a:r>
              <a:rPr lang="en-US" dirty="0"/>
              <a:t>chr10   22003540        22004120        .       1000    .       85.00461        -1.00000        4.75422 290</a:t>
            </a:r>
          </a:p>
          <a:p>
            <a:r>
              <a:rPr lang="en-US" dirty="0"/>
              <a:t>chr10   29426354        29426934        .       1000    .       89.98946        -1.00000        4.75422 290</a:t>
            </a:r>
          </a:p>
          <a:p>
            <a:r>
              <a:rPr lang="en-US" dirty="0"/>
              <a:t>chr10   31018906        31019486        .       1000    .       91.16260        -1.00000        4.75422 290</a:t>
            </a:r>
          </a:p>
          <a:p>
            <a:r>
              <a:rPr lang="en-US" dirty="0"/>
              <a:t>chr10   43377163        43377743        .       1000    .       87.88822        -1.00000        4.75422 290</a:t>
            </a:r>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11</a:t>
            </a:fld>
            <a:endParaRPr lang="en-US"/>
          </a:p>
        </p:txBody>
      </p:sp>
    </p:spTree>
    <p:extLst>
      <p:ext uri="{BB962C8B-B14F-4D97-AF65-F5344CB8AC3E}">
        <p14:creationId xmlns:p14="http://schemas.microsoft.com/office/powerpoint/2010/main" val="2839729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HUUUUUGE gene, so we</a:t>
            </a:r>
          </a:p>
        </p:txBody>
      </p:sp>
      <p:sp>
        <p:nvSpPr>
          <p:cNvPr id="4" name="Slide Number Placeholder 3"/>
          <p:cNvSpPr>
            <a:spLocks noGrp="1"/>
          </p:cNvSpPr>
          <p:nvPr>
            <p:ph type="sldNum" sz="quarter" idx="5"/>
          </p:nvPr>
        </p:nvSpPr>
        <p:spPr/>
        <p:txBody>
          <a:bodyPr/>
          <a:lstStyle/>
          <a:p>
            <a:fld id="{3E2061F2-204A-4159-8FBE-76093AF3E7E0}" type="slidenum">
              <a:rPr lang="en-US" smtClean="0"/>
              <a:t>12</a:t>
            </a:fld>
            <a:endParaRPr lang="en-US"/>
          </a:p>
        </p:txBody>
      </p:sp>
    </p:spTree>
    <p:extLst>
      <p:ext uri="{BB962C8B-B14F-4D97-AF65-F5344CB8AC3E}">
        <p14:creationId xmlns:p14="http://schemas.microsoft.com/office/powerpoint/2010/main" val="4110484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err="1">
                <a:solidFill>
                  <a:srgbClr val="000000"/>
                </a:solidFill>
                <a:effectLst/>
                <a:latin typeface="Verdana" panose="020B0604030504040204" pitchFamily="34" charset="0"/>
              </a:rPr>
              <a:t>L.Pv</a:t>
            </a:r>
            <a:r>
              <a:rPr lang="en-GB" b="1" i="0" dirty="0">
                <a:solidFill>
                  <a:srgbClr val="000000"/>
                </a:solidFill>
                <a:effectLst/>
                <a:latin typeface="Verdana" panose="020B0604030504040204" pitchFamily="34" charset="0"/>
              </a:rPr>
              <a:t> = </a:t>
            </a:r>
            <a:r>
              <a:rPr lang="en-GB" b="0" i="0" dirty="0">
                <a:solidFill>
                  <a:srgbClr val="000000"/>
                </a:solidFill>
                <a:effectLst/>
                <a:latin typeface="Verdana" panose="020B0604030504040204" pitchFamily="34" charset="0"/>
              </a:rPr>
              <a:t> if the </a:t>
            </a:r>
            <a:r>
              <a:rPr lang="en-GB" b="1" i="0" u="sng" dirty="0">
                <a:solidFill>
                  <a:srgbClr val="000000"/>
                </a:solidFill>
                <a:effectLst/>
                <a:latin typeface="Verdana" panose="020B0604030504040204" pitchFamily="34" charset="0"/>
              </a:rPr>
              <a:t>matrix</a:t>
            </a:r>
            <a:r>
              <a:rPr lang="en-GB" b="0" i="0" dirty="0">
                <a:solidFill>
                  <a:srgbClr val="000000"/>
                </a:solidFill>
                <a:effectLst/>
                <a:latin typeface="Verdana" panose="020B0604030504040204" pitchFamily="34" charset="0"/>
              </a:rPr>
              <a:t> is </a:t>
            </a:r>
            <a:r>
              <a:rPr lang="en-GB" b="0" i="0" u="sng" dirty="0">
                <a:solidFill>
                  <a:srgbClr val="000000"/>
                </a:solidFill>
                <a:effectLst/>
                <a:latin typeface="Verdana" panose="020B0604030504040204" pitchFamily="34" charset="0"/>
              </a:rPr>
              <a:t>over- or under-represented </a:t>
            </a:r>
            <a:r>
              <a:rPr lang="en-GB" b="1" i="0" u="sng" dirty="0">
                <a:solidFill>
                  <a:srgbClr val="000000"/>
                </a:solidFill>
                <a:effectLst/>
                <a:latin typeface="Verdana" panose="020B0604030504040204" pitchFamily="34" charset="0"/>
              </a:rPr>
              <a:t>in the 150 bp input regions </a:t>
            </a:r>
            <a:r>
              <a:rPr lang="en-GB" b="0" i="0" dirty="0">
                <a:solidFill>
                  <a:srgbClr val="000000"/>
                </a:solidFill>
                <a:effectLst/>
                <a:latin typeface="Verdana" panose="020B0604030504040204" pitchFamily="34" charset="0"/>
              </a:rPr>
              <a:t>with respect to the genomic regions flanking them</a:t>
            </a:r>
          </a:p>
          <a:p>
            <a:r>
              <a:rPr lang="en-GB" b="1" i="0" dirty="0" err="1">
                <a:solidFill>
                  <a:srgbClr val="000000"/>
                </a:solidFill>
                <a:effectLst/>
                <a:latin typeface="Verdana" panose="020B0604030504040204" pitchFamily="34" charset="0"/>
              </a:rPr>
              <a:t>g.Pv</a:t>
            </a:r>
            <a:r>
              <a:rPr lang="en-GB" b="1" i="0" dirty="0">
                <a:solidFill>
                  <a:srgbClr val="000000"/>
                </a:solidFill>
                <a:effectLst/>
                <a:latin typeface="Verdana" panose="020B0604030504040204" pitchFamily="34" charset="0"/>
              </a:rPr>
              <a:t> = i</a:t>
            </a:r>
            <a:r>
              <a:rPr lang="en-GB" b="0" i="0" dirty="0">
                <a:solidFill>
                  <a:srgbClr val="000000"/>
                </a:solidFill>
                <a:effectLst/>
                <a:latin typeface="Verdana" panose="020B0604030504040204" pitchFamily="34" charset="0"/>
              </a:rPr>
              <a:t>f the </a:t>
            </a:r>
            <a:r>
              <a:rPr lang="en-GB" b="1" i="0" u="sng" dirty="0">
                <a:solidFill>
                  <a:srgbClr val="000000"/>
                </a:solidFill>
                <a:effectLst/>
                <a:latin typeface="Verdana" panose="020B0604030504040204" pitchFamily="34" charset="0"/>
              </a:rPr>
              <a:t>matrix </a:t>
            </a:r>
            <a:r>
              <a:rPr lang="en-GB" b="0" i="0" dirty="0">
                <a:solidFill>
                  <a:srgbClr val="000000"/>
                </a:solidFill>
                <a:effectLst/>
                <a:latin typeface="Verdana" panose="020B0604030504040204" pitchFamily="34" charset="0"/>
              </a:rPr>
              <a:t>is </a:t>
            </a:r>
            <a:r>
              <a:rPr lang="en-GB" b="0" i="0" u="sng" dirty="0">
                <a:solidFill>
                  <a:srgbClr val="000000"/>
                </a:solidFill>
                <a:effectLst/>
                <a:latin typeface="Verdana" panose="020B0604030504040204" pitchFamily="34" charset="0"/>
              </a:rPr>
              <a:t>over- or under-represented </a:t>
            </a:r>
            <a:r>
              <a:rPr lang="en-GB" b="0" i="0" dirty="0">
                <a:solidFill>
                  <a:srgbClr val="000000"/>
                </a:solidFill>
                <a:effectLst/>
                <a:latin typeface="Verdana" panose="020B0604030504040204" pitchFamily="34" charset="0"/>
              </a:rPr>
              <a:t>in the </a:t>
            </a:r>
            <a:r>
              <a:rPr lang="en-GB" b="1" i="0" u="sng" dirty="0">
                <a:solidFill>
                  <a:srgbClr val="000000"/>
                </a:solidFill>
                <a:effectLst/>
                <a:latin typeface="Verdana" panose="020B0604030504040204" pitchFamily="34" charset="0"/>
              </a:rPr>
              <a:t>input regions with respect to a global background </a:t>
            </a:r>
            <a:r>
              <a:rPr lang="en-GB" b="0" i="0" dirty="0">
                <a:solidFill>
                  <a:srgbClr val="000000"/>
                </a:solidFill>
                <a:effectLst/>
                <a:latin typeface="Verdana" panose="020B0604030504040204" pitchFamily="34" charset="0"/>
              </a:rPr>
              <a:t>made of a genome-wide collection of putative regulatory</a:t>
            </a:r>
          </a:p>
          <a:p>
            <a:endParaRPr lang="en-GB" b="0" i="0" dirty="0">
              <a:solidFill>
                <a:srgbClr val="000000"/>
              </a:solidFill>
              <a:effectLst/>
              <a:latin typeface="Verdana" panose="020B0604030504040204" pitchFamily="34" charset="0"/>
            </a:endParaRPr>
          </a:p>
          <a:p>
            <a:r>
              <a:rPr lang="en-GB" b="0" i="0" dirty="0">
                <a:solidFill>
                  <a:srgbClr val="000000"/>
                </a:solidFill>
                <a:effectLst/>
                <a:latin typeface="Verdana" panose="020B0604030504040204" pitchFamily="34" charset="0"/>
              </a:rPr>
              <a:t>if the </a:t>
            </a:r>
            <a:r>
              <a:rPr lang="en-GB" b="1" i="0" u="sng" dirty="0">
                <a:solidFill>
                  <a:srgbClr val="000000"/>
                </a:solidFill>
                <a:effectLst/>
                <a:latin typeface="Verdana" panose="020B0604030504040204" pitchFamily="34" charset="0"/>
              </a:rPr>
              <a:t>TF for which the </a:t>
            </a:r>
            <a:r>
              <a:rPr lang="en-GB" b="1" i="0" u="sng" dirty="0" err="1">
                <a:solidFill>
                  <a:srgbClr val="000000"/>
                </a:solidFill>
                <a:effectLst/>
                <a:latin typeface="Verdana" panose="020B0604030504040204" pitchFamily="34" charset="0"/>
              </a:rPr>
              <a:t>ChIP</a:t>
            </a:r>
            <a:r>
              <a:rPr lang="en-GB" b="1" i="0" u="sng" dirty="0">
                <a:solidFill>
                  <a:srgbClr val="000000"/>
                </a:solidFill>
                <a:effectLst/>
                <a:latin typeface="Verdana" panose="020B0604030504040204" pitchFamily="34" charset="0"/>
              </a:rPr>
              <a:t> was performed </a:t>
            </a:r>
            <a:r>
              <a:rPr lang="en-GB" b="0" i="0" dirty="0">
                <a:solidFill>
                  <a:srgbClr val="000000"/>
                </a:solidFill>
                <a:effectLst/>
                <a:latin typeface="Verdana" panose="020B0604030504040204" pitchFamily="34" charset="0"/>
              </a:rPr>
              <a:t>has its preferred binding site motif, then the </a:t>
            </a:r>
            <a:r>
              <a:rPr lang="en-GB" b="0" i="1" dirty="0">
                <a:solidFill>
                  <a:srgbClr val="000000"/>
                </a:solidFill>
                <a:effectLst/>
                <a:latin typeface="Verdana" panose="020B0604030504040204" pitchFamily="34" charset="0"/>
              </a:rPr>
              <a:t>corresponding matrix should present </a:t>
            </a:r>
            <a:r>
              <a:rPr lang="en-GB" b="1" i="1" u="sng" dirty="0">
                <a:solidFill>
                  <a:srgbClr val="000000"/>
                </a:solidFill>
                <a:effectLst/>
                <a:latin typeface="Verdana" panose="020B0604030504040204" pitchFamily="34" charset="0"/>
              </a:rPr>
              <a:t>very low </a:t>
            </a:r>
            <a:r>
              <a:rPr lang="en-GB" b="0" i="0" dirty="0">
                <a:solidFill>
                  <a:srgbClr val="000000"/>
                </a:solidFill>
                <a:effectLst/>
                <a:latin typeface="Verdana" panose="020B0604030504040204" pitchFamily="34" charset="0"/>
              </a:rPr>
              <a:t>(usually, the lowest) </a:t>
            </a:r>
            <a:r>
              <a:rPr lang="en-GB" b="1" i="0" u="sng" dirty="0">
                <a:solidFill>
                  <a:srgbClr val="000000"/>
                </a:solidFill>
                <a:effectLst/>
                <a:latin typeface="Verdana" panose="020B0604030504040204" pitchFamily="34" charset="0"/>
              </a:rPr>
              <a:t>p-values for global and local enrichment and positional bias</a:t>
            </a:r>
          </a:p>
          <a:p>
            <a:r>
              <a:rPr lang="en-GB" b="0" i="0" dirty="0">
                <a:solidFill>
                  <a:srgbClr val="000000"/>
                </a:solidFill>
                <a:effectLst/>
                <a:latin typeface="Verdana" panose="020B0604030504040204" pitchFamily="34" charset="0"/>
              </a:rPr>
              <a:t>Other TFs which in general can be consider </a:t>
            </a:r>
            <a:r>
              <a:rPr lang="en-GB" b="1" i="0" u="sng" dirty="0">
                <a:solidFill>
                  <a:srgbClr val="000000"/>
                </a:solidFill>
                <a:effectLst/>
                <a:latin typeface="Verdana" panose="020B0604030504040204" pitchFamily="34" charset="0"/>
              </a:rPr>
              <a:t>co-regulators </a:t>
            </a:r>
            <a:r>
              <a:rPr lang="en-GB" b="0" i="0" dirty="0">
                <a:solidFill>
                  <a:srgbClr val="000000"/>
                </a:solidFill>
                <a:effectLst/>
                <a:latin typeface="Verdana" panose="020B0604030504040204" pitchFamily="34" charset="0"/>
              </a:rPr>
              <a:t>with the </a:t>
            </a:r>
            <a:r>
              <a:rPr lang="en-GB" b="0" i="0" dirty="0" err="1">
                <a:solidFill>
                  <a:srgbClr val="000000"/>
                </a:solidFill>
                <a:effectLst/>
                <a:latin typeface="Verdana" panose="020B0604030504040204" pitchFamily="34" charset="0"/>
              </a:rPr>
              <a:t>IP'ed</a:t>
            </a:r>
            <a:r>
              <a:rPr lang="en-GB" b="0" i="0" dirty="0">
                <a:solidFill>
                  <a:srgbClr val="000000"/>
                </a:solidFill>
                <a:effectLst/>
                <a:latin typeface="Verdana" panose="020B0604030504040204" pitchFamily="34" charset="0"/>
              </a:rPr>
              <a:t> TF should present a </a:t>
            </a:r>
            <a:r>
              <a:rPr lang="en-GB" b="1" i="0" u="sng" dirty="0">
                <a:solidFill>
                  <a:srgbClr val="000000"/>
                </a:solidFill>
                <a:effectLst/>
                <a:latin typeface="Verdana" panose="020B0604030504040204" pitchFamily="34" charset="0"/>
              </a:rPr>
              <a:t>low global p-value</a:t>
            </a:r>
            <a:r>
              <a:rPr lang="en-GB" b="0" i="0" u="sng" dirty="0">
                <a:solidFill>
                  <a:srgbClr val="000000"/>
                </a:solidFill>
                <a:effectLst/>
                <a:latin typeface="Verdana" panose="020B0604030504040204" pitchFamily="34" charset="0"/>
              </a:rPr>
              <a:t> </a:t>
            </a:r>
            <a:r>
              <a:rPr lang="en-GB" b="0" i="0" dirty="0">
                <a:solidFill>
                  <a:srgbClr val="000000"/>
                </a:solidFill>
                <a:effectLst/>
                <a:latin typeface="Verdana" panose="020B0604030504040204" pitchFamily="34" charset="0"/>
              </a:rPr>
              <a:t>as well, meaning than they tend to bind the same regions of the main TF (e.g. the same promoters or enhancers), </a:t>
            </a:r>
            <a:r>
              <a:rPr lang="en-GB" b="1" i="0" u="sng" dirty="0">
                <a:solidFill>
                  <a:srgbClr val="000000"/>
                </a:solidFill>
                <a:effectLst/>
                <a:latin typeface="Verdana" panose="020B0604030504040204" pitchFamily="34" charset="0"/>
              </a:rPr>
              <a:t>but not necessarily in very close proximity</a:t>
            </a:r>
          </a:p>
          <a:p>
            <a:r>
              <a:rPr lang="en-GB" b="1" i="0" dirty="0">
                <a:solidFill>
                  <a:srgbClr val="000000"/>
                </a:solidFill>
                <a:effectLst/>
                <a:latin typeface="Verdana" panose="020B0604030504040204" pitchFamily="34" charset="0"/>
              </a:rPr>
              <a:t>TFs which may interact with the </a:t>
            </a:r>
            <a:r>
              <a:rPr lang="en-GB" b="1" i="0" dirty="0" err="1">
                <a:solidFill>
                  <a:srgbClr val="000000"/>
                </a:solidFill>
                <a:effectLst/>
                <a:latin typeface="Verdana" panose="020B0604030504040204" pitchFamily="34" charset="0"/>
              </a:rPr>
              <a:t>IP'ed</a:t>
            </a:r>
            <a:r>
              <a:rPr lang="en-GB" b="1" i="0" dirty="0">
                <a:solidFill>
                  <a:srgbClr val="000000"/>
                </a:solidFill>
                <a:effectLst/>
                <a:latin typeface="Verdana" panose="020B0604030504040204" pitchFamily="34" charset="0"/>
              </a:rPr>
              <a:t> TF </a:t>
            </a:r>
            <a:r>
              <a:rPr lang="en-GB" b="0" i="0" dirty="0">
                <a:solidFill>
                  <a:srgbClr val="000000"/>
                </a:solidFill>
                <a:effectLst/>
                <a:latin typeface="Verdana" panose="020B0604030504040204" pitchFamily="34" charset="0"/>
              </a:rPr>
              <a:t>should still present a </a:t>
            </a:r>
            <a:r>
              <a:rPr lang="en-GB" b="1" i="0" dirty="0">
                <a:solidFill>
                  <a:srgbClr val="000000"/>
                </a:solidFill>
                <a:effectLst/>
                <a:latin typeface="Verdana" panose="020B0604030504040204" pitchFamily="34" charset="0"/>
              </a:rPr>
              <a:t>low local p-value</a:t>
            </a:r>
            <a:r>
              <a:rPr lang="en-GB" b="0" i="0" dirty="0">
                <a:solidFill>
                  <a:srgbClr val="000000"/>
                </a:solidFill>
                <a:effectLst/>
                <a:latin typeface="Verdana" panose="020B0604030504040204" pitchFamily="34" charset="0"/>
              </a:rPr>
              <a:t>, meaning that when they happen to bind the same region, they tend to bind in the neighbourhood of the main TF, but not necessarily in every or most of the regions (for this you have to check the global p-value first); TFs which also present a </a:t>
            </a:r>
            <a:r>
              <a:rPr lang="en-GB" b="1" i="0" dirty="0">
                <a:solidFill>
                  <a:srgbClr val="000000"/>
                </a:solidFill>
                <a:effectLst/>
                <a:latin typeface="Verdana" panose="020B0604030504040204" pitchFamily="34" charset="0"/>
              </a:rPr>
              <a:t>positional bias</a:t>
            </a:r>
            <a:r>
              <a:rPr lang="en-GB" b="0" i="0" dirty="0">
                <a:solidFill>
                  <a:srgbClr val="000000"/>
                </a:solidFill>
                <a:effectLst/>
                <a:latin typeface="Verdana" panose="020B0604030504040204" pitchFamily="34" charset="0"/>
              </a:rPr>
              <a:t> (with low associated p-values) can be considered again interactors of the main TF, i.e., when they bind together with the main TF they require a precise arrangement of sites hinting at physical interaction, for example, they are members of the same TF complex, but this does not imply that it happens as a rule (check the global p-value or local p-values for this).</a:t>
            </a:r>
            <a:endParaRPr lang="en-GB" b="1" i="0" u="sng" dirty="0">
              <a:solidFill>
                <a:srgbClr val="000000"/>
              </a:solidFill>
              <a:effectLst/>
              <a:latin typeface="Verdana" panose="020B0604030504040204" pitchFamily="34" charset="0"/>
            </a:endParaRPr>
          </a:p>
          <a:p>
            <a:endParaRPr lang="en-GB" b="1" i="0" dirty="0">
              <a:solidFill>
                <a:srgbClr val="000000"/>
              </a:solidFill>
              <a:effectLst/>
              <a:latin typeface="Verdana" panose="020B0604030504040204" pitchFamily="34" charset="0"/>
            </a:endParaRPr>
          </a:p>
          <a:p>
            <a:endParaRPr lang="en-GB" b="1" i="0" dirty="0">
              <a:solidFill>
                <a:srgbClr val="000000"/>
              </a:solidFill>
              <a:effectLst/>
              <a:latin typeface="Verdana" panose="020B0604030504040204" pitchFamily="34" charset="0"/>
            </a:endParaRPr>
          </a:p>
          <a:p>
            <a:endParaRPr lang="en-GB" b="1" i="0" dirty="0">
              <a:solidFill>
                <a:srgbClr val="000000"/>
              </a:solidFill>
              <a:effectLst/>
              <a:latin typeface="Verdana" panose="020B0604030504040204" pitchFamily="34" charset="0"/>
            </a:endParaRPr>
          </a:p>
          <a:p>
            <a:endParaRPr lang="en-GB" b="1" i="0" dirty="0">
              <a:solidFill>
                <a:srgbClr val="000000"/>
              </a:solidFill>
              <a:effectLst/>
              <a:latin typeface="Verdana" panose="020B0604030504040204" pitchFamily="34" charset="0"/>
            </a:endParaRPr>
          </a:p>
          <a:p>
            <a:r>
              <a:rPr lang="en-GB" b="1" i="0" dirty="0">
                <a:solidFill>
                  <a:srgbClr val="000000"/>
                </a:solidFill>
                <a:effectLst/>
                <a:latin typeface="Verdana" panose="020B0604030504040204" pitchFamily="34" charset="0"/>
              </a:rPr>
              <a:t>arrow (L.O/U) </a:t>
            </a:r>
            <a:r>
              <a:rPr lang="en-GB" b="0" i="0" dirty="0">
                <a:solidFill>
                  <a:srgbClr val="000000"/>
                </a:solidFill>
                <a:effectLst/>
                <a:latin typeface="Verdana" panose="020B0604030504040204" pitchFamily="34" charset="0"/>
              </a:rPr>
              <a:t>=  indicates whether it means that the matrix motif tends to be </a:t>
            </a:r>
            <a:r>
              <a:rPr lang="en-GB" b="0" i="0" u="sng" dirty="0">
                <a:solidFill>
                  <a:srgbClr val="000000"/>
                </a:solidFill>
                <a:effectLst/>
                <a:latin typeface="Verdana" panose="020B0604030504040204" pitchFamily="34" charset="0"/>
              </a:rPr>
              <a:t>over-represented in the sample (red arrow pointing upwards</a:t>
            </a:r>
            <a:r>
              <a:rPr lang="en-GB" b="0" i="0" dirty="0">
                <a:solidFill>
                  <a:srgbClr val="000000"/>
                </a:solidFill>
                <a:effectLst/>
                <a:latin typeface="Verdana" panose="020B0604030504040204" pitchFamily="34" charset="0"/>
              </a:rPr>
              <a:t>) or vice versa avoided (green arrow pointing downwards).</a:t>
            </a:r>
          </a:p>
          <a:p>
            <a:r>
              <a:rPr lang="en-GB" b="0" i="0" dirty="0">
                <a:solidFill>
                  <a:srgbClr val="000000"/>
                </a:solidFill>
                <a:effectLst/>
                <a:latin typeface="Verdana" panose="020B0604030504040204" pitchFamily="34" charset="0"/>
              </a:rPr>
              <a:t>(since 2-sided t-test)</a:t>
            </a:r>
          </a:p>
          <a:p>
            <a:endParaRPr lang="en-US" dirty="0"/>
          </a:p>
          <a:p>
            <a:r>
              <a:rPr lang="en-US" b="1" u="sng" dirty="0"/>
              <a:t>Positive </a:t>
            </a:r>
            <a:r>
              <a:rPr lang="en-US" b="1" u="sng" dirty="0" err="1"/>
              <a:t>sp.</a:t>
            </a:r>
            <a:r>
              <a:rPr lang="en-US" b="1" dirty="0" err="1"/>
              <a:t>cor</a:t>
            </a:r>
            <a:r>
              <a:rPr lang="en-US" b="0" i="0" dirty="0">
                <a:solidFill>
                  <a:schemeClr val="tx1"/>
                </a:solidFill>
                <a:effectLst/>
                <a:latin typeface="+mn-lt"/>
              </a:rPr>
              <a:t> =  </a:t>
            </a:r>
            <a:r>
              <a:rPr lang="en-GB" b="0" i="0" dirty="0">
                <a:solidFill>
                  <a:srgbClr val="000000"/>
                </a:solidFill>
                <a:effectLst/>
                <a:latin typeface="Verdana" panose="020B0604030504040204" pitchFamily="34" charset="0"/>
              </a:rPr>
              <a:t>the more enriched regions are, the best are motif matches in the region.</a:t>
            </a:r>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15</a:t>
            </a:fld>
            <a:endParaRPr lang="en-US"/>
          </a:p>
        </p:txBody>
      </p:sp>
    </p:spTree>
    <p:extLst>
      <p:ext uri="{BB962C8B-B14F-4D97-AF65-F5344CB8AC3E}">
        <p14:creationId xmlns:p14="http://schemas.microsoft.com/office/powerpoint/2010/main" val="1772257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00000"/>
                </a:solidFill>
                <a:effectLst/>
                <a:latin typeface="Verdana" panose="020B0604030504040204" pitchFamily="34" charset="0"/>
              </a:rPr>
              <a:t>The rationale behind this kind of analysis is that, once the binding motif for the TF investigated has been detected, further information can be gathered by re-running the analysis </a:t>
            </a:r>
            <a:r>
              <a:rPr lang="en-GB" b="0" i="0" dirty="0" err="1">
                <a:solidFill>
                  <a:srgbClr val="000000"/>
                </a:solidFill>
                <a:effectLst/>
                <a:latin typeface="Verdana" panose="020B0604030504040204" pitchFamily="34" charset="0"/>
              </a:rPr>
              <a:t>centered</a:t>
            </a:r>
            <a:r>
              <a:rPr lang="en-GB" b="0" i="0" dirty="0">
                <a:solidFill>
                  <a:srgbClr val="000000"/>
                </a:solidFill>
                <a:effectLst/>
                <a:latin typeface="Verdana" panose="020B0604030504040204" pitchFamily="34" charset="0"/>
              </a:rPr>
              <a:t> on the motif itself, so to discover at a glance whether there </a:t>
            </a:r>
            <a:r>
              <a:rPr lang="en-GB" b="1" i="0" u="sng" dirty="0">
                <a:solidFill>
                  <a:srgbClr val="000000"/>
                </a:solidFill>
                <a:effectLst/>
                <a:latin typeface="Verdana" panose="020B0604030504040204" pitchFamily="34" charset="0"/>
              </a:rPr>
              <a:t>exist any significant positional correlation between the motif chosen and the other TRANSFAC</a:t>
            </a:r>
            <a:r>
              <a:rPr lang="en-GB" b="0" i="0" dirty="0">
                <a:solidFill>
                  <a:srgbClr val="000000"/>
                </a:solidFill>
                <a:effectLst/>
                <a:latin typeface="Verdana" panose="020B0604030504040204" pitchFamily="34" charset="0"/>
              </a:rPr>
              <a:t>, JASPAR or user submitted matrices, and if the correlation is significant from a statistical point of view. In this way, </a:t>
            </a:r>
            <a:r>
              <a:rPr lang="en-GB" b="1" i="0" u="sng" dirty="0">
                <a:solidFill>
                  <a:srgbClr val="000000"/>
                </a:solidFill>
                <a:effectLst/>
                <a:latin typeface="Verdana" panose="020B0604030504040204" pitchFamily="34" charset="0"/>
              </a:rPr>
              <a:t>additional candidate TFs binding in a cooperative way (e.g. forming heterodimers) can be discovered</a:t>
            </a:r>
            <a:r>
              <a:rPr lang="en-GB" b="0" i="0" dirty="0">
                <a:solidFill>
                  <a:srgbClr val="000000"/>
                </a:solidFill>
                <a:effectLst/>
                <a:latin typeface="Verdana" panose="020B0604030504040204" pitchFamily="34" charset="0"/>
              </a:rPr>
              <a:t>.</a:t>
            </a:r>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17</a:t>
            </a:fld>
            <a:endParaRPr lang="en-US"/>
          </a:p>
        </p:txBody>
      </p:sp>
    </p:spTree>
    <p:extLst>
      <p:ext uri="{BB962C8B-B14F-4D97-AF65-F5344CB8AC3E}">
        <p14:creationId xmlns:p14="http://schemas.microsoft.com/office/powerpoint/2010/main" val="468090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Control NOT </a:t>
            </a:r>
            <a:r>
              <a:rPr lang="en-US" dirty="0" err="1"/>
              <a:t>downsampled</a:t>
            </a:r>
            <a:endParaRPr lang="en-US" dirty="0"/>
          </a:p>
          <a:p>
            <a:r>
              <a:rPr lang="en-US" dirty="0"/>
              <a:t>Single end sequencing</a:t>
            </a:r>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3</a:t>
            </a:fld>
            <a:endParaRPr lang="en-US"/>
          </a:p>
        </p:txBody>
      </p:sp>
    </p:spTree>
    <p:extLst>
      <p:ext uri="{BB962C8B-B14F-4D97-AF65-F5344CB8AC3E}">
        <p14:creationId xmlns:p14="http://schemas.microsoft.com/office/powerpoint/2010/main" val="3897899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u="sng" dirty="0">
                <a:solidFill>
                  <a:srgbClr val="000000"/>
                </a:solidFill>
                <a:latin typeface="Segoe UI" panose="020B0502040204020203" pitchFamily="34" charset="0"/>
              </a:rPr>
              <a:t>at least 70-75% of your reads should map uniquely</a:t>
            </a:r>
            <a:endParaRPr lang="en-US" sz="1200" b="1" u="sng" dirty="0">
              <a:solidFill>
                <a:srgbClr val="000000"/>
              </a:solidFill>
              <a:latin typeface="Segoe UI" panose="020B0502040204020203" pitchFamily="34" charset="0"/>
            </a:endParaRPr>
          </a:p>
          <a:p>
            <a:r>
              <a:rPr lang="en-GB" sz="1200" dirty="0">
                <a:solidFill>
                  <a:srgbClr val="000000"/>
                </a:solidFill>
                <a:latin typeface="Segoe UI" panose="020B0502040204020203" pitchFamily="34" charset="0"/>
              </a:rPr>
              <a:t>if not, it's just an indicator that a relevant fraction of your sites are on the repetitive regions and you will not consider them, but this should not stop you to act</a:t>
            </a:r>
            <a:endParaRPr lang="en-GB" sz="1200" dirty="0">
              <a:solidFill>
                <a:prstClr val="black"/>
              </a:solidFill>
              <a:latin typeface="Segoe UI" panose="020B0502040204020203" pitchFamily="34" charset="0"/>
            </a:endParaRPr>
          </a:p>
          <a:p>
            <a:endParaRPr lang="en-US" dirty="0"/>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4</a:t>
            </a:fld>
            <a:endParaRPr lang="en-US"/>
          </a:p>
        </p:txBody>
      </p:sp>
    </p:spTree>
    <p:extLst>
      <p:ext uri="{BB962C8B-B14F-4D97-AF65-F5344CB8AC3E}">
        <p14:creationId xmlns:p14="http://schemas.microsoft.com/office/powerpoint/2010/main" val="71021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Scaling = </a:t>
            </a:r>
            <a:r>
              <a:rPr lang="en-US" dirty="0"/>
              <a:t>to account for different library sizes between replicates and control</a:t>
            </a: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Redundant rate in  the control = 0.16</a:t>
            </a:r>
            <a:endParaRPr lang="en-GB" sz="1200" b="1" i="0" u="sng" strike="noStrike" baseline="0" dirty="0">
              <a:latin typeface="Verdana" panose="020B0604030504040204" pitchFamily="34" charset="0"/>
            </a:endParaRPr>
          </a:p>
          <a:p>
            <a:pPr algn="l"/>
            <a:endParaRPr lang="en-GB" sz="1200" b="0" i="0" u="none" strike="noStrike" baseline="0" dirty="0">
              <a:latin typeface="Verdana" panose="020B0604030504040204" pitchFamily="34" charset="0"/>
            </a:endParaRPr>
          </a:p>
          <a:p>
            <a:pPr algn="l"/>
            <a:endParaRPr lang="en-GB" sz="1200" b="0" i="0" u="none" strike="noStrike" baseline="0" dirty="0">
              <a:latin typeface="Verdana" panose="020B0604030504040204" pitchFamily="34" charset="0"/>
            </a:endParaRPr>
          </a:p>
          <a:p>
            <a:pPr algn="l"/>
            <a:r>
              <a:rPr lang="en-GB" sz="1200" b="0" i="0" u="none" strike="noStrike" baseline="0" dirty="0">
                <a:latin typeface="Verdana" panose="020B0604030504040204" pitchFamily="34" charset="0"/>
              </a:rPr>
              <a:t>REP1</a:t>
            </a:r>
          </a:p>
          <a:p>
            <a:pPr algn="l"/>
            <a:r>
              <a:rPr lang="en-GB" sz="1200" b="0" i="0" u="none" strike="noStrike" baseline="0" dirty="0">
                <a:latin typeface="Verdana" panose="020B0604030504040204" pitchFamily="34" charset="0"/>
              </a:rPr>
              <a:t># Redundant rate in treatment: 0.11		</a:t>
            </a:r>
            <a:r>
              <a:rPr lang="en-GB" sz="1200" b="1" i="0" u="sng" strike="noStrike" baseline="0" dirty="0">
                <a:latin typeface="Verdana" panose="020B0604030504040204" pitchFamily="34" charset="0"/>
              </a:rPr>
              <a:t>#should be &lt;20% OK</a:t>
            </a:r>
          </a:p>
          <a:p>
            <a:pPr algn="l"/>
            <a:r>
              <a:rPr lang="en-GB" sz="1200" b="0" i="0" u="none" strike="noStrike" baseline="0" dirty="0">
                <a:latin typeface="Verdana" panose="020B0604030504040204" pitchFamily="34" charset="0"/>
              </a:rPr>
              <a:t># Redundant rate in control: 0.16</a:t>
            </a:r>
          </a:p>
          <a:p>
            <a:pPr algn="just"/>
            <a:r>
              <a:rPr lang="en-GB" sz="1200" b="0" i="0" u="none" strike="noStrike" baseline="0" dirty="0">
                <a:latin typeface="Verdana" panose="020B0604030504040204" pitchFamily="34" charset="0"/>
              </a:rPr>
              <a:t># d = 181				</a:t>
            </a:r>
            <a:r>
              <a:rPr lang="en-GB" sz="1200" b="1" i="0" u="sng" strike="noStrike" baseline="0" dirty="0">
                <a:latin typeface="Verdana" panose="020B0604030504040204" pitchFamily="34" charset="0"/>
              </a:rPr>
              <a:t>#should be 100&lt;d&lt;200</a:t>
            </a:r>
          </a:p>
          <a:p>
            <a:pPr algn="l"/>
            <a:endParaRPr lang="en-GB" sz="1200" b="0" i="0" u="none" strike="noStrike" baseline="0" dirty="0">
              <a:latin typeface="Verdana" panose="020B0604030504040204" pitchFamily="34" charset="0"/>
            </a:endParaRPr>
          </a:p>
          <a:p>
            <a:pPr algn="l"/>
            <a:r>
              <a:rPr lang="en-GB" sz="1200" b="0" i="0" u="none" strike="noStrike" baseline="0" dirty="0">
                <a:latin typeface="Verdana" panose="020B0604030504040204" pitchFamily="34" charset="0"/>
              </a:rPr>
              <a:t>REP2</a:t>
            </a:r>
          </a:p>
          <a:p>
            <a:pPr algn="l"/>
            <a:r>
              <a:rPr lang="en-GB" sz="1200" b="0" i="0" u="none" strike="noStrike" baseline="0" dirty="0">
                <a:latin typeface="Verdana" panose="020B0604030504040204" pitchFamily="34" charset="0"/>
              </a:rPr>
              <a:t># Redundant rate in treatment: 0.15</a:t>
            </a:r>
          </a:p>
          <a:p>
            <a:pPr algn="l"/>
            <a:r>
              <a:rPr lang="en-GB" sz="1200" b="0" i="0" u="none" strike="noStrike" baseline="0" dirty="0">
                <a:latin typeface="Verdana" panose="020B0604030504040204" pitchFamily="34" charset="0"/>
              </a:rPr>
              <a:t># Redundant rate in control: 0.16</a:t>
            </a:r>
          </a:p>
          <a:p>
            <a:pPr algn="l"/>
            <a:r>
              <a:rPr lang="en-GB" sz="1200" b="0" i="0" u="none" strike="noStrike" baseline="0" dirty="0">
                <a:latin typeface="Verdana" panose="020B0604030504040204" pitchFamily="34" charset="0"/>
              </a:rPr>
              <a:t># d = 191</a:t>
            </a:r>
          </a:p>
          <a:p>
            <a:pPr algn="l"/>
            <a:endParaRPr lang="en-GB" sz="1200" b="0" i="0" u="none" strike="noStrike" baseline="0" dirty="0">
              <a:latin typeface="Verdana" panose="020B0604030504040204" pitchFamily="34" charset="0"/>
            </a:endParaRPr>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5</a:t>
            </a:fld>
            <a:endParaRPr lang="en-US"/>
          </a:p>
        </p:txBody>
      </p:sp>
    </p:spTree>
    <p:extLst>
      <p:ext uri="{BB962C8B-B14F-4D97-AF65-F5344CB8AC3E}">
        <p14:creationId xmlns:p14="http://schemas.microsoft.com/office/powerpoint/2010/main" val="195391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dirty="0"/>
              <a:t>The common are 80% of rep1:      &gt;70% so ok </a:t>
            </a:r>
            <a:endParaRPr lang="en-GB" b="1" u="sng" dirty="0"/>
          </a:p>
          <a:p>
            <a:endParaRPr lang="en-GB" dirty="0"/>
          </a:p>
          <a:p>
            <a:r>
              <a:rPr lang="en-GB" dirty="0"/>
              <a:t>REP1</a:t>
            </a:r>
          </a:p>
          <a:p>
            <a:r>
              <a:rPr lang="en-GB" dirty="0"/>
              <a:t>intersection	union-intersection	</a:t>
            </a:r>
            <a:r>
              <a:rPr lang="en-GB" dirty="0" err="1"/>
              <a:t>jaccard</a:t>
            </a:r>
            <a:r>
              <a:rPr lang="en-GB" dirty="0"/>
              <a:t>	</a:t>
            </a:r>
            <a:r>
              <a:rPr lang="en-GB" dirty="0" err="1"/>
              <a:t>n_intersections</a:t>
            </a:r>
            <a:endParaRPr lang="en-GB" dirty="0"/>
          </a:p>
          <a:p>
            <a:r>
              <a:rPr lang="en-GB" dirty="0"/>
              <a:t>10645946	31133848		0.341941	30872</a:t>
            </a:r>
          </a:p>
          <a:p>
            <a:endParaRPr lang="en-GB" dirty="0"/>
          </a:p>
          <a:p>
            <a:r>
              <a:rPr lang="en-GB" dirty="0"/>
              <a:t>REP2</a:t>
            </a:r>
          </a:p>
          <a:p>
            <a:r>
              <a:rPr lang="en-GB" dirty="0"/>
              <a:t>intersection	union-intersection	</a:t>
            </a:r>
            <a:r>
              <a:rPr lang="en-GB" dirty="0" err="1"/>
              <a:t>jaccard</a:t>
            </a:r>
            <a:r>
              <a:rPr lang="en-GB" dirty="0"/>
              <a:t>	</a:t>
            </a:r>
            <a:r>
              <a:rPr lang="en-GB" dirty="0" err="1"/>
              <a:t>n_intersections</a:t>
            </a:r>
            <a:endParaRPr lang="en-GB" dirty="0"/>
          </a:p>
          <a:p>
            <a:r>
              <a:rPr lang="en-GB" dirty="0"/>
              <a:t>14844142	35492873		0.418229	37663</a:t>
            </a:r>
          </a:p>
          <a:p>
            <a:endParaRPr lang="en-GB" dirty="0"/>
          </a:p>
          <a:p>
            <a:endParaRPr lang="en-GB" dirty="0"/>
          </a:p>
          <a:p>
            <a:r>
              <a:rPr lang="en-GB" dirty="0"/>
              <a:t>COMMON</a:t>
            </a:r>
          </a:p>
          <a:p>
            <a:r>
              <a:rPr lang="en-US" dirty="0"/>
              <a:t>intersection	union-intersection	</a:t>
            </a:r>
            <a:r>
              <a:rPr lang="en-US" dirty="0" err="1"/>
              <a:t>jaccard</a:t>
            </a:r>
            <a:r>
              <a:rPr lang="en-US" dirty="0"/>
              <a:t>	</a:t>
            </a:r>
            <a:r>
              <a:rPr lang="en-US" dirty="0" err="1"/>
              <a:t>n_intersections</a:t>
            </a:r>
            <a:endParaRPr lang="en-US" dirty="0"/>
          </a:p>
          <a:p>
            <a:r>
              <a:rPr lang="en-US" dirty="0"/>
              <a:t>9186032	29888988		0.307338	26635</a:t>
            </a:r>
          </a:p>
          <a:p>
            <a:endParaRPr lang="en-US" dirty="0"/>
          </a:p>
          <a:p>
            <a:r>
              <a:rPr lang="en-US" dirty="0"/>
              <a:t>MERGED</a:t>
            </a:r>
          </a:p>
          <a:p>
            <a:r>
              <a:rPr lang="en-US" dirty="0"/>
              <a:t>intersection	union-intersection	</a:t>
            </a:r>
            <a:r>
              <a:rPr lang="en-US" dirty="0" err="1"/>
              <a:t>jaccard</a:t>
            </a:r>
            <a:r>
              <a:rPr lang="en-US" dirty="0"/>
              <a:t>	</a:t>
            </a:r>
            <a:r>
              <a:rPr lang="en-US" dirty="0" err="1"/>
              <a:t>n_intersections</a:t>
            </a:r>
            <a:endParaRPr lang="en-US" dirty="0"/>
          </a:p>
          <a:p>
            <a:r>
              <a:rPr lang="en-US" dirty="0"/>
              <a:t>12411299	32051822		0.387226	34070</a:t>
            </a:r>
          </a:p>
          <a:p>
            <a:endParaRPr lang="en-US" dirty="0"/>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6</a:t>
            </a:fld>
            <a:endParaRPr lang="en-US"/>
          </a:p>
        </p:txBody>
      </p:sp>
    </p:spTree>
    <p:extLst>
      <p:ext uri="{BB962C8B-B14F-4D97-AF65-F5344CB8AC3E}">
        <p14:creationId xmlns:p14="http://schemas.microsoft.com/office/powerpoint/2010/main" val="1108373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Determine the chromatin state associated </a:t>
            </a:r>
            <a:r>
              <a:rPr lang="en-GB" b="1" u="sng" dirty="0"/>
              <a:t>with each summit </a:t>
            </a:r>
            <a:r>
              <a:rPr lang="en-GB" dirty="0"/>
              <a:t>by </a:t>
            </a:r>
            <a:r>
              <a:rPr lang="en-GB" dirty="0">
                <a:highlight>
                  <a:srgbClr val="FFFF00"/>
                </a:highlight>
              </a:rPr>
              <a:t>intersecting them with the segmentation annotation (</a:t>
            </a:r>
            <a:r>
              <a:rPr lang="en-GB" dirty="0" err="1">
                <a:highlight>
                  <a:srgbClr val="FFFF00"/>
                </a:highlight>
              </a:rPr>
              <a:t>chromMM</a:t>
            </a:r>
            <a:r>
              <a:rPr lang="en-GB" dirty="0">
                <a:highlight>
                  <a:srgbClr val="FFFF00"/>
                </a:highligh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ighlight>
                <a:srgbClr val="FF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Graphical representation of the major chromatin state categories </a:t>
            </a:r>
            <a:endParaRPr lang="en-US" dirty="0">
              <a:highlight>
                <a:srgbClr val="FFFF00"/>
              </a:highlight>
            </a:endParaRPr>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7</a:t>
            </a:fld>
            <a:endParaRPr lang="en-US"/>
          </a:p>
        </p:txBody>
      </p:sp>
    </p:spTree>
    <p:extLst>
      <p:ext uri="{BB962C8B-B14F-4D97-AF65-F5344CB8AC3E}">
        <p14:creationId xmlns:p14="http://schemas.microsoft.com/office/powerpoint/2010/main" val="3510140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GB" sz="1200" dirty="0"/>
              <a:t>Nearest neighbour rule to find associated genes:</a:t>
            </a:r>
          </a:p>
          <a:p>
            <a:pPr marL="0" indent="0" algn="l">
              <a:buNone/>
            </a:pPr>
            <a:r>
              <a:rPr lang="en-GB" sz="1200" dirty="0"/>
              <a:t>– “Promoter”: +/- 1 kb around the TSS</a:t>
            </a:r>
          </a:p>
          <a:p>
            <a:pPr marL="0" indent="0" algn="l">
              <a:buNone/>
            </a:pPr>
            <a:r>
              <a:rPr lang="en-GB" sz="1200" dirty="0"/>
              <a:t>– “Distal region”: 30 kb from the TSS</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 if TSS of the closest gene within +/- 1 kb around the peak , the gene Is associated to it and is regulated by the peak as a promoter</a:t>
            </a:r>
            <a:endParaRPr lang="en-US" dirty="0"/>
          </a:p>
          <a:p>
            <a:endParaRPr lang="en-US" dirty="0"/>
          </a:p>
          <a:p>
            <a:endParaRPr lang="en-US" dirty="0"/>
          </a:p>
          <a:p>
            <a:r>
              <a:rPr lang="en-US" dirty="0"/>
              <a:t>Using all the peaks, SOX6 does not appear to target itself based on the GREAT analysis.</a:t>
            </a:r>
          </a:p>
          <a:p>
            <a:r>
              <a:rPr lang="en-US" dirty="0"/>
              <a:t>Among it’s orthologs, SOX18 is the first one to show up, but not really at the top of the list; while the others appear with the following order in the significantly ranked list of peak regions:</a:t>
            </a:r>
          </a:p>
          <a:p>
            <a:r>
              <a:rPr lang="en-US" dirty="0"/>
              <a:t>18&gt;5&gt;9&gt;8&gt;&gt;13&gt;12&gt;10&gt;4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TRY TO SEE IF I CAN DO THE STRIPED BAR FOR THE BOTH CATEGORY IN THIS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Install and load ggplot2 if not already installed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install.packages</a:t>
            </a:r>
            <a:r>
              <a:rPr lang="en-US" dirty="0"/>
              <a:t>("ggplot2")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library(ggplot2)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Sample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&lt;- list(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group1 = </a:t>
            </a:r>
            <a:r>
              <a:rPr lang="en-US" dirty="0" err="1"/>
              <a:t>rnorm</a:t>
            </a:r>
            <a:r>
              <a:rPr lang="en-US" dirty="0"/>
              <a:t>(50, mean = 0, </a:t>
            </a:r>
            <a:r>
              <a:rPr lang="en-US" dirty="0" err="1"/>
              <a:t>sd</a:t>
            </a:r>
            <a:r>
              <a:rPr lang="en-US" dirty="0"/>
              <a:t>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group2 = </a:t>
            </a:r>
            <a:r>
              <a:rPr lang="en-US" dirty="0" err="1"/>
              <a:t>rnorm</a:t>
            </a:r>
            <a:r>
              <a:rPr lang="en-US" dirty="0"/>
              <a:t>(50, mean = 2, </a:t>
            </a:r>
            <a:r>
              <a:rPr lang="en-US" dirty="0" err="1"/>
              <a:t>sd</a:t>
            </a:r>
            <a:r>
              <a:rPr lang="en-US" dirty="0"/>
              <a:t> =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both_conditions</a:t>
            </a:r>
            <a:r>
              <a:rPr lang="en-US" dirty="0"/>
              <a:t> = </a:t>
            </a:r>
            <a:r>
              <a:rPr lang="en-US" dirty="0" err="1"/>
              <a:t>rnorm</a:t>
            </a:r>
            <a:r>
              <a:rPr lang="en-US" dirty="0"/>
              <a:t>(50, mean = 1, </a:t>
            </a:r>
            <a:r>
              <a:rPr lang="en-US" dirty="0" err="1"/>
              <a:t>sd</a:t>
            </a:r>
            <a:r>
              <a:rPr lang="en-US" dirty="0"/>
              <a:t> = 1)  # Sample data for both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Create a data frame for </a:t>
            </a:r>
            <a:r>
              <a:rPr lang="en-US" dirty="0" err="1"/>
              <a:t>ggplot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df</a:t>
            </a:r>
            <a:r>
              <a:rPr lang="en-US" dirty="0"/>
              <a:t> &lt;- </a:t>
            </a:r>
            <a:r>
              <a:rPr lang="en-US" dirty="0" err="1"/>
              <a:t>data.frame</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condition = rep(c("Group 1", "Group 2", "Both Conditions"), each = 50),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values = c(data$group1, data$group2, </a:t>
            </a:r>
            <a:r>
              <a:rPr lang="en-US" dirty="0" err="1"/>
              <a:t>data$both_conditions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Set up </a:t>
            </a:r>
            <a:r>
              <a:rPr lang="en-US" dirty="0" err="1"/>
              <a:t>ggplot</a:t>
            </a:r>
            <a:r>
              <a:rPr lang="en-US" dirty="0"/>
              <a:t> with custom fill patterns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ggplot</a:t>
            </a:r>
            <a:r>
              <a:rPr lang="en-US" dirty="0"/>
              <a:t>(</a:t>
            </a:r>
            <a:r>
              <a:rPr lang="en-US" dirty="0" err="1"/>
              <a:t>df</a:t>
            </a:r>
            <a:r>
              <a:rPr lang="en-US" dirty="0"/>
              <a:t>, </a:t>
            </a:r>
            <a:r>
              <a:rPr lang="en-US" dirty="0" err="1"/>
              <a:t>aes</a:t>
            </a:r>
            <a:r>
              <a:rPr lang="en-US" dirty="0"/>
              <a:t>(x = condition, y = values, fill = condition))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geom_boxplot</a:t>
            </a:r>
            <a:r>
              <a:rPr lang="en-US" dirty="0"/>
              <a:t>(pattern = c(22, 0),  # Use a hatched pattern for the "Both Conditions" 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color = "black",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width = 0.7,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position = </a:t>
            </a:r>
            <a:r>
              <a:rPr lang="en-US" dirty="0" err="1"/>
              <a:t>position_dodge</a:t>
            </a:r>
            <a:r>
              <a:rPr lang="en-US" dirty="0"/>
              <a:t>(0.8)) +  # Adjust the position for better separation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scale_fill_manual</a:t>
            </a:r>
            <a:r>
              <a:rPr lang="en-US" dirty="0"/>
              <a:t>(values = c("red", "yellow", "white"),  # Define fill colors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name = "Conditions")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labs(title = "Boxplot with Both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x =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y = "Values")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dirty="0" err="1"/>
              <a:t>theme_minimal</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8</a:t>
            </a:fld>
            <a:endParaRPr lang="en-US"/>
          </a:p>
        </p:txBody>
      </p:sp>
    </p:spTree>
    <p:extLst>
      <p:ext uri="{BB962C8B-B14F-4D97-AF65-F5344CB8AC3E}">
        <p14:creationId xmlns:p14="http://schemas.microsoft.com/office/powerpoint/2010/main" val="3291006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SERPINA 7</a:t>
            </a:r>
          </a:p>
        </p:txBody>
      </p:sp>
      <p:sp>
        <p:nvSpPr>
          <p:cNvPr id="4" name="Slide Number Placeholder 3"/>
          <p:cNvSpPr>
            <a:spLocks noGrp="1"/>
          </p:cNvSpPr>
          <p:nvPr>
            <p:ph type="sldNum" sz="quarter" idx="5"/>
          </p:nvPr>
        </p:nvSpPr>
        <p:spPr/>
        <p:txBody>
          <a:bodyPr/>
          <a:lstStyle/>
          <a:p>
            <a:fld id="{3E2061F2-204A-4159-8FBE-76093AF3E7E0}" type="slidenum">
              <a:rPr lang="en-US" smtClean="0"/>
              <a:t>9</a:t>
            </a:fld>
            <a:endParaRPr lang="en-US"/>
          </a:p>
        </p:txBody>
      </p:sp>
    </p:spTree>
    <p:extLst>
      <p:ext uri="{BB962C8B-B14F-4D97-AF65-F5344CB8AC3E}">
        <p14:creationId xmlns:p14="http://schemas.microsoft.com/office/powerpoint/2010/main" val="3477372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GENELESS 		QUIESCENT STATE		</a:t>
            </a:r>
            <a:r>
              <a:rPr lang="en-US" b="1" dirty="0"/>
              <a:t>NON ACCESSIBLE</a:t>
            </a:r>
            <a:r>
              <a:rPr lang="en-US" dirty="0"/>
              <a:t>		NOSIGPVAL		</a:t>
            </a:r>
            <a:r>
              <a:rPr lang="en-US" b="1" dirty="0" err="1"/>
              <a:t>Closish</a:t>
            </a:r>
            <a:r>
              <a:rPr lang="en-US" b="1" dirty="0"/>
              <a:t>-to-Jaspar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333333"/>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Arial" panose="020B0604020202020204" pitchFamily="34" charset="0"/>
              </a:rPr>
              <a:t>7. </a:t>
            </a:r>
            <a:r>
              <a:rPr lang="en-GB" b="1" i="0" dirty="0" err="1">
                <a:solidFill>
                  <a:srgbClr val="333333"/>
                </a:solidFill>
                <a:effectLst/>
                <a:latin typeface="Arial" panose="020B0604020202020204" pitchFamily="34" charset="0"/>
              </a:rPr>
              <a:t>signalValue</a:t>
            </a:r>
            <a:r>
              <a:rPr lang="en-GB" b="0" i="0" dirty="0">
                <a:solidFill>
                  <a:srgbClr val="333333"/>
                </a:solidFill>
                <a:effectLst/>
                <a:latin typeface="Arial" panose="020B0604020202020204" pitchFamily="34" charset="0"/>
              </a:rPr>
              <a:t> - Measurement of overall (usually, average) enrichment for the region.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333333"/>
                </a:solidFill>
                <a:effectLst/>
                <a:latin typeface="Arial" panose="020B0604020202020204" pitchFamily="34" charset="0"/>
              </a:rPr>
              <a:t>9.</a:t>
            </a:r>
            <a:r>
              <a:rPr lang="en-GB" b="0" i="0" dirty="0">
                <a:solidFill>
                  <a:srgbClr val="333333"/>
                </a:solidFill>
                <a:effectLst/>
                <a:latin typeface="Arial" panose="020B0604020202020204" pitchFamily="34" charset="0"/>
              </a:rPr>
              <a:t> </a:t>
            </a:r>
            <a:r>
              <a:rPr lang="en-GB" b="1" i="0" dirty="0" err="1">
                <a:solidFill>
                  <a:srgbClr val="333333"/>
                </a:solidFill>
                <a:effectLst/>
                <a:latin typeface="Arial" panose="020B0604020202020204" pitchFamily="34" charset="0"/>
              </a:rPr>
              <a:t>qValue</a:t>
            </a:r>
            <a:r>
              <a:rPr lang="en-GB" b="0" i="0" dirty="0">
                <a:solidFill>
                  <a:srgbClr val="333333"/>
                </a:solidFill>
                <a:effectLst/>
                <a:latin typeface="Arial" panose="020B0604020202020204" pitchFamily="34" charset="0"/>
              </a:rPr>
              <a:t> - Measurement of statistical significance using false discovery rate (-log10). Use -1 if no </a:t>
            </a:r>
            <a:r>
              <a:rPr lang="en-GB" b="0" i="0" dirty="0" err="1">
                <a:solidFill>
                  <a:srgbClr val="333333"/>
                </a:solidFill>
                <a:effectLst/>
                <a:latin typeface="Arial" panose="020B0604020202020204" pitchFamily="34" charset="0"/>
              </a:rPr>
              <a:t>qValue</a:t>
            </a:r>
            <a:r>
              <a:rPr lang="en-GB" b="0" i="0" dirty="0">
                <a:solidFill>
                  <a:srgbClr val="333333"/>
                </a:solidFill>
                <a:effectLst/>
                <a:latin typeface="Arial" panose="020B0604020202020204" pitchFamily="34" charset="0"/>
              </a:rPr>
              <a:t> is assigned</a:t>
            </a:r>
          </a:p>
          <a:p>
            <a:endParaRPr lang="en-US" dirty="0"/>
          </a:p>
          <a:p>
            <a:endParaRPr lang="en-US" dirty="0"/>
          </a:p>
          <a:p>
            <a:r>
              <a:rPr lang="en-US" dirty="0"/>
              <a:t>BCG2023_ramarie@leon:~/epigenomics/SOX6$ </a:t>
            </a:r>
            <a:r>
              <a:rPr lang="en-US" dirty="0" err="1"/>
              <a:t>bedtools</a:t>
            </a:r>
            <a:r>
              <a:rPr lang="en-US" dirty="0"/>
              <a:t> intersect -v </a:t>
            </a:r>
            <a:r>
              <a:rPr lang="en-US" b="1" i="1" dirty="0"/>
              <a:t>-a </a:t>
            </a:r>
            <a:r>
              <a:rPr lang="en-US" b="1" i="1" dirty="0" err="1"/>
              <a:t>merged</a:t>
            </a:r>
            <a:r>
              <a:rPr lang="en-US" dirty="0" err="1"/>
              <a:t>_peaks.narrowPeak</a:t>
            </a:r>
            <a:r>
              <a:rPr lang="en-US" dirty="0"/>
              <a:t> -b </a:t>
            </a:r>
            <a:r>
              <a:rPr lang="en-US" dirty="0" err="1"/>
              <a:t>ENCODE_peaks.narrowPeak</a:t>
            </a:r>
            <a:r>
              <a:rPr lang="en-US" dirty="0"/>
              <a:t> | sort </a:t>
            </a:r>
            <a:r>
              <a:rPr lang="en-US" b="1" dirty="0"/>
              <a:t>-k7,7nr </a:t>
            </a:r>
            <a:r>
              <a:rPr lang="en-US" dirty="0"/>
              <a:t>| head</a:t>
            </a:r>
          </a:p>
          <a:p>
            <a:r>
              <a:rPr lang="en-US" strike="noStrike" dirty="0"/>
              <a:t>chr1    121280738       121281378       rep2_peak_2253  1068    .       </a:t>
            </a:r>
            <a:r>
              <a:rPr lang="en-US" b="1" strike="noStrike" dirty="0"/>
              <a:t>21.9813</a:t>
            </a:r>
            <a:r>
              <a:rPr lang="en-US" strike="noStrike" dirty="0"/>
              <a:t> 112.256 106.859 307	</a:t>
            </a:r>
            <a:r>
              <a:rPr lang="en-US" b="1" i="0" dirty="0">
                <a:solidFill>
                  <a:srgbClr val="000000"/>
                </a:solidFill>
                <a:effectLst/>
                <a:latin typeface="Arial" panose="020B0604020202020204" pitchFamily="34" charset="0"/>
              </a:rPr>
              <a:t>SRGAP2C  - </a:t>
            </a:r>
            <a:r>
              <a:rPr lang="en-US" b="0" i="0" dirty="0">
                <a:solidFill>
                  <a:srgbClr val="000000"/>
                </a:solidFill>
                <a:effectLst/>
                <a:latin typeface="Arial" panose="020B0604020202020204" pitchFamily="34" charset="0"/>
              </a:rPr>
              <a:t>no anno – no acc </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nopvalsig</a:t>
            </a:r>
            <a:r>
              <a:rPr lang="en-US" b="1" i="0" dirty="0">
                <a:solidFill>
                  <a:srgbClr val="000000"/>
                </a:solidFill>
                <a:effectLst/>
                <a:latin typeface="Arial" panose="020B0604020202020204" pitchFamily="34" charset="0"/>
              </a:rPr>
              <a:t> - </a:t>
            </a:r>
            <a:r>
              <a:rPr lang="en-US" b="1" i="0" dirty="0" err="1">
                <a:solidFill>
                  <a:srgbClr val="000000"/>
                </a:solidFill>
                <a:effectLst/>
                <a:latin typeface="Arial" panose="020B0604020202020204" pitchFamily="34" charset="0"/>
              </a:rPr>
              <a:t>YesJasp</a:t>
            </a:r>
            <a:endParaRPr lang="en-US" strike="noStrike" dirty="0"/>
          </a:p>
          <a:p>
            <a:r>
              <a:rPr lang="en-US" b="1" dirty="0"/>
              <a:t>chr1_KI270712v1_random</a:t>
            </a:r>
            <a:r>
              <a:rPr lang="en-US" dirty="0"/>
              <a:t>  163246  163948  rep2_peak_20255 665     .       </a:t>
            </a:r>
            <a:r>
              <a:rPr lang="en-US" b="1" dirty="0"/>
              <a:t>20.4404 </a:t>
            </a:r>
            <a:r>
              <a:rPr lang="en-US" dirty="0"/>
              <a:t>70.681  66.5333 440	</a:t>
            </a:r>
          </a:p>
          <a:p>
            <a:r>
              <a:rPr lang="en-US" dirty="0"/>
              <a:t>chr16   18626685        18627246        rep2_peak_13934 1114    .       </a:t>
            </a:r>
            <a:r>
              <a:rPr lang="en-US" b="1" dirty="0"/>
              <a:t>19.7068 </a:t>
            </a:r>
            <a:r>
              <a:rPr lang="en-US" dirty="0"/>
              <a:t>117.071 111.48  232	</a:t>
            </a:r>
            <a:r>
              <a:rPr lang="en-US" b="1" dirty="0" err="1"/>
              <a:t>geneless</a:t>
            </a:r>
            <a:r>
              <a:rPr lang="en-US" dirty="0"/>
              <a:t> – </a:t>
            </a:r>
            <a:r>
              <a:rPr lang="en-US" dirty="0" err="1"/>
              <a:t>Quies</a:t>
            </a:r>
            <a:r>
              <a:rPr lang="en-US" dirty="0"/>
              <a:t> -</a:t>
            </a:r>
            <a:r>
              <a:rPr lang="en-US" b="1" i="0" dirty="0">
                <a:solidFill>
                  <a:srgbClr val="000000"/>
                </a:solidFill>
                <a:effectLst/>
                <a:latin typeface="Arial" panose="020B0604020202020204" pitchFamily="34" charset="0"/>
              </a:rPr>
              <a:t> </a:t>
            </a:r>
            <a:r>
              <a:rPr lang="en-US" b="0" i="0" dirty="0">
                <a:solidFill>
                  <a:srgbClr val="000000"/>
                </a:solidFill>
                <a:effectLst/>
                <a:latin typeface="Arial" panose="020B0604020202020204" pitchFamily="34" charset="0"/>
              </a:rPr>
              <a:t>no acc – </a:t>
            </a:r>
            <a:r>
              <a:rPr lang="en-US" b="0" i="0" dirty="0" err="1">
                <a:solidFill>
                  <a:srgbClr val="000000"/>
                </a:solidFill>
                <a:effectLst/>
                <a:latin typeface="Arial" panose="020B0604020202020204" pitchFamily="34" charset="0"/>
              </a:rPr>
              <a:t>nopvalsig</a:t>
            </a:r>
            <a:r>
              <a:rPr lang="en-US" b="0" i="0" dirty="0">
                <a:solidFill>
                  <a:srgbClr val="000000"/>
                </a:solidFill>
                <a:effectLst/>
                <a:latin typeface="Arial" panose="020B0604020202020204" pitchFamily="34" charset="0"/>
              </a:rPr>
              <a:t> - </a:t>
            </a:r>
            <a:r>
              <a:rPr lang="en-US" b="0" i="0" dirty="0" err="1">
                <a:solidFill>
                  <a:srgbClr val="000000"/>
                </a:solidFill>
                <a:effectLst/>
                <a:latin typeface="Arial" panose="020B0604020202020204" pitchFamily="34" charset="0"/>
              </a:rPr>
              <a:t>NearishJasp</a:t>
            </a:r>
            <a:endParaRPr lang="en-US" b="0" dirty="0"/>
          </a:p>
          <a:p>
            <a:r>
              <a:rPr lang="en-US" dirty="0"/>
              <a:t>chr12   112926368       112926932       rep2_peak_9577  612     .       </a:t>
            </a:r>
            <a:r>
              <a:rPr lang="en-US" b="1" dirty="0"/>
              <a:t>18.3481 </a:t>
            </a:r>
            <a:r>
              <a:rPr lang="en-US" dirty="0"/>
              <a:t>65.2579 61.2322 230	OAS1 isoform – Tx –  accessible – </a:t>
            </a:r>
            <a:r>
              <a:rPr lang="en-US" b="1" dirty="0"/>
              <a:t>no </a:t>
            </a:r>
            <a:r>
              <a:rPr lang="en-US" b="1" dirty="0" err="1"/>
              <a:t>pvalsig</a:t>
            </a:r>
            <a:r>
              <a:rPr lang="en-US" b="1" dirty="0"/>
              <a:t> </a:t>
            </a:r>
            <a:r>
              <a:rPr lang="en-US" b="0" dirty="0"/>
              <a:t>- </a:t>
            </a:r>
            <a:r>
              <a:rPr lang="en-US" b="0" dirty="0" err="1"/>
              <a:t>NoJasp</a:t>
            </a:r>
            <a:endParaRPr lang="en-US" b="0" dirty="0"/>
          </a:p>
          <a:p>
            <a:r>
              <a:rPr lang="en-US" dirty="0"/>
              <a:t>chr7    75229511        75230094        rep2_peak_37174 582     .       </a:t>
            </a:r>
            <a:r>
              <a:rPr lang="en-US" b="1" dirty="0"/>
              <a:t>18.2845</a:t>
            </a:r>
            <a:r>
              <a:rPr lang="en-US" dirty="0"/>
              <a:t> 62.2101 58.2538 228	</a:t>
            </a:r>
            <a:r>
              <a:rPr lang="en-US" dirty="0" err="1"/>
              <a:t>Tfpseudogene</a:t>
            </a:r>
            <a:r>
              <a:rPr lang="en-US" dirty="0"/>
              <a:t>/unknown unannotated – </a:t>
            </a:r>
            <a:r>
              <a:rPr lang="en-US" dirty="0" err="1"/>
              <a:t>quies</a:t>
            </a:r>
            <a:r>
              <a:rPr lang="en-US" dirty="0"/>
              <a:t> – no acc - </a:t>
            </a:r>
            <a:r>
              <a:rPr lang="en-US" b="0" dirty="0" err="1"/>
              <a:t>nopvalsig</a:t>
            </a:r>
            <a:endParaRPr lang="en-US" b="0" dirty="0"/>
          </a:p>
          <a:p>
            <a:r>
              <a:rPr lang="en-US" dirty="0"/>
              <a:t>chr21   43440864        43441519        rep2_peak_25756 665     .       </a:t>
            </a:r>
            <a:r>
              <a:rPr lang="en-US" b="1" dirty="0"/>
              <a:t>18.2214</a:t>
            </a:r>
            <a:r>
              <a:rPr lang="en-US" dirty="0"/>
              <a:t> 70.7189 66.5684 303	</a:t>
            </a:r>
            <a:r>
              <a:rPr lang="en-US" dirty="0" err="1"/>
              <a:t>geneless</a:t>
            </a:r>
            <a:r>
              <a:rPr lang="en-US" dirty="0"/>
              <a:t> – EnhA1 – no acc – </a:t>
            </a:r>
            <a:r>
              <a:rPr lang="en-US" dirty="0" err="1"/>
              <a:t>nopvalsig</a:t>
            </a:r>
            <a:r>
              <a:rPr lang="en-US" dirty="0"/>
              <a:t> -</a:t>
            </a:r>
            <a:r>
              <a:rPr lang="en-US" dirty="0" err="1"/>
              <a:t>NoJasp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chr5    181298081       181298677       rep2_peak_33317 619     .       </a:t>
            </a:r>
            <a:r>
              <a:rPr lang="en-US" b="1" dirty="0"/>
              <a:t>16.2823</a:t>
            </a:r>
            <a:r>
              <a:rPr lang="en-US" dirty="0"/>
              <a:t> 65.9456 61.9083 338	</a:t>
            </a:r>
            <a:r>
              <a:rPr lang="en-US" dirty="0" err="1"/>
              <a:t>geneless</a:t>
            </a:r>
            <a:r>
              <a:rPr lang="en-US" dirty="0"/>
              <a:t> – </a:t>
            </a:r>
            <a:r>
              <a:rPr lang="en-US" dirty="0" err="1"/>
              <a:t>Quies</a:t>
            </a:r>
            <a:r>
              <a:rPr lang="en-US" dirty="0"/>
              <a:t> – no acc – </a:t>
            </a:r>
            <a:r>
              <a:rPr lang="en-US" dirty="0" err="1"/>
              <a:t>nopvalsig</a:t>
            </a:r>
            <a:r>
              <a:rPr lang="en-US" dirty="0"/>
              <a:t> - </a:t>
            </a:r>
            <a:r>
              <a:rPr lang="en-US" dirty="0" err="1"/>
              <a:t>YesJasp</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chr1    149582170       149582573       rep2_peak_2401  560     .       </a:t>
            </a:r>
            <a:r>
              <a:rPr lang="en-US" b="1" dirty="0"/>
              <a:t>16.097  </a:t>
            </a:r>
            <a:r>
              <a:rPr lang="en-US" dirty="0"/>
              <a:t>59.9208 56.0153 209	</a:t>
            </a:r>
            <a:r>
              <a:rPr lang="en-US" dirty="0" err="1"/>
              <a:t>geneless</a:t>
            </a:r>
            <a:r>
              <a:rPr lang="en-US" dirty="0"/>
              <a:t> – </a:t>
            </a:r>
            <a:r>
              <a:rPr lang="en-US" dirty="0" err="1"/>
              <a:t>Quies</a:t>
            </a:r>
            <a:r>
              <a:rPr lang="en-US" dirty="0"/>
              <a:t> – no acc – </a:t>
            </a:r>
            <a:r>
              <a:rPr lang="en-US" dirty="0" err="1"/>
              <a:t>nopvalsig</a:t>
            </a:r>
            <a:r>
              <a:rPr lang="en-US" dirty="0"/>
              <a:t> - </a:t>
            </a:r>
            <a:r>
              <a:rPr lang="en-US" dirty="0" err="1"/>
              <a:t>NoJasp</a:t>
            </a:r>
            <a:endParaRPr lang="en-US" dirty="0"/>
          </a:p>
          <a:p>
            <a:r>
              <a:rPr lang="en-US" b="1" dirty="0"/>
              <a:t>chr22_KI270731v1_random</a:t>
            </a:r>
            <a:r>
              <a:rPr lang="en-US" dirty="0"/>
              <a:t> 106597  107038  rep2_peak_26808 662     .       </a:t>
            </a:r>
            <a:r>
              <a:rPr lang="en-US" b="1" dirty="0"/>
              <a:t>15.9603 </a:t>
            </a:r>
            <a:r>
              <a:rPr lang="en-US" dirty="0"/>
              <a:t>70.4006 66.2594 243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chrX</a:t>
            </a:r>
            <a:r>
              <a:rPr lang="en-US" dirty="0"/>
              <a:t>    153070045       153070627       rep2_peak_42667 649     .       </a:t>
            </a:r>
            <a:r>
              <a:rPr lang="en-US" b="1" dirty="0"/>
              <a:t>15.7415 </a:t>
            </a:r>
            <a:r>
              <a:rPr lang="en-US" dirty="0"/>
              <a:t>69.1023 64.9898 250	</a:t>
            </a:r>
            <a:r>
              <a:rPr lang="en-US" dirty="0" err="1"/>
              <a:t>geneless</a:t>
            </a:r>
            <a:r>
              <a:rPr lang="en-US" dirty="0"/>
              <a:t> – </a:t>
            </a:r>
            <a:r>
              <a:rPr lang="en-US" dirty="0" err="1"/>
              <a:t>Quies</a:t>
            </a:r>
            <a:r>
              <a:rPr lang="en-US" dirty="0"/>
              <a:t> – no acc – </a:t>
            </a:r>
            <a:r>
              <a:rPr lang="en-US" dirty="0" err="1"/>
              <a:t>nopvalsig</a:t>
            </a:r>
            <a:r>
              <a:rPr lang="en-US" dirty="0"/>
              <a:t> - </a:t>
            </a:r>
            <a:r>
              <a:rPr lang="en-US" dirty="0" err="1"/>
              <a:t>YesJasp</a:t>
            </a:r>
            <a:endParaRPr lang="en-US" dirty="0"/>
          </a:p>
          <a:p>
            <a:endParaRPr lang="en-US" dirty="0"/>
          </a:p>
          <a:p>
            <a:r>
              <a:rPr lang="en-US" dirty="0"/>
              <a:t>BCG2023_ramarie@leon:~/epigenomics/SOX6$ </a:t>
            </a:r>
            <a:r>
              <a:rPr lang="en-US" dirty="0" err="1"/>
              <a:t>bedtools</a:t>
            </a:r>
            <a:r>
              <a:rPr lang="en-US" dirty="0"/>
              <a:t> intersect -v </a:t>
            </a:r>
            <a:r>
              <a:rPr lang="en-US" b="1" i="1" dirty="0"/>
              <a:t>-a </a:t>
            </a:r>
            <a:r>
              <a:rPr lang="en-US" b="1" i="1" dirty="0" err="1"/>
              <a:t>merged</a:t>
            </a:r>
            <a:r>
              <a:rPr lang="en-US" dirty="0" err="1"/>
              <a:t>_peaks.narrowPeak</a:t>
            </a:r>
            <a:r>
              <a:rPr lang="en-US" dirty="0"/>
              <a:t> -b </a:t>
            </a:r>
            <a:r>
              <a:rPr lang="en-US" dirty="0" err="1"/>
              <a:t>ENCODE_peaks.narrowPeak</a:t>
            </a:r>
            <a:r>
              <a:rPr lang="en-US" dirty="0"/>
              <a:t> | sort -k</a:t>
            </a:r>
            <a:r>
              <a:rPr lang="en-US" b="1" dirty="0"/>
              <a:t>9,9</a:t>
            </a:r>
            <a:r>
              <a:rPr lang="en-US" dirty="0"/>
              <a:t>nr | head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sngStrike" dirty="0"/>
              <a:t>chr16   18626685        18627246        rep2_peak_13934 1114    .       19.7068 117.071 </a:t>
            </a:r>
            <a:r>
              <a:rPr lang="en-GB" b="1" strike="sngStrike" dirty="0"/>
              <a:t>111.48</a:t>
            </a:r>
            <a:r>
              <a:rPr lang="en-GB" strike="sngStrike" dirty="0"/>
              <a:t>  232	</a:t>
            </a:r>
            <a:r>
              <a:rPr lang="en-US" strike="sngStrike" dirty="0" err="1"/>
              <a:t>geneless</a:t>
            </a:r>
            <a:r>
              <a:rPr lang="en-US" strike="sngStrike" dirty="0"/>
              <a:t> – </a:t>
            </a:r>
            <a:r>
              <a:rPr lang="en-US" strike="sngStrike" dirty="0" err="1"/>
              <a:t>Quies</a:t>
            </a:r>
            <a:r>
              <a:rPr lang="en-US" strike="sngStrike" dirty="0"/>
              <a:t> – no acc - </a:t>
            </a:r>
            <a:r>
              <a:rPr lang="en-US" strike="sngStrike" dirty="0" err="1"/>
              <a:t>nopvalsig</a:t>
            </a:r>
            <a:endParaRPr lang="en-GB" strike="sngStrike" dirty="0"/>
          </a:p>
          <a:p>
            <a:r>
              <a:rPr lang="en-GB" strike="sngStrike" dirty="0"/>
              <a:t>chr1    121280738       121281378       rep2_peak_2253  1068    .       21.9813 112.256 </a:t>
            </a:r>
            <a:r>
              <a:rPr lang="en-GB" b="1" strike="sngStrike" dirty="0"/>
              <a:t>106.859 </a:t>
            </a:r>
            <a:r>
              <a:rPr lang="en-GB" strike="sngStrike" dirty="0"/>
              <a:t>307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noStrike" dirty="0"/>
              <a:t>chr16   16731756        16732465        rep2_peak_13913 966     .       15.221  101.666 </a:t>
            </a:r>
            <a:r>
              <a:rPr lang="en-GB" b="1" strike="noStrike" dirty="0"/>
              <a:t>96.6547 </a:t>
            </a:r>
            <a:r>
              <a:rPr lang="en-GB" strike="noStrike" dirty="0"/>
              <a:t>503	</a:t>
            </a:r>
            <a:r>
              <a:rPr lang="en-US" strike="noStrike" dirty="0" err="1"/>
              <a:t>geneless</a:t>
            </a:r>
            <a:r>
              <a:rPr lang="en-US" strike="noStrike" dirty="0"/>
              <a:t> – </a:t>
            </a:r>
            <a:r>
              <a:rPr lang="en-US" strike="noStrike" dirty="0" err="1"/>
              <a:t>Quies</a:t>
            </a:r>
            <a:r>
              <a:rPr lang="en-US" strike="noStrike" dirty="0"/>
              <a:t> – no acc – </a:t>
            </a:r>
            <a:r>
              <a:rPr lang="en-US" strike="noStrike" dirty="0" err="1"/>
              <a:t>nopvalsig</a:t>
            </a:r>
            <a:r>
              <a:rPr lang="en-GB" strike="noStrike" dirty="0"/>
              <a:t> - </a:t>
            </a:r>
            <a:r>
              <a:rPr lang="en-GB" strike="noStrike" dirty="0" err="1"/>
              <a:t>NearishJasp</a:t>
            </a:r>
            <a:endParaRPr lang="en-GB" strike="noStrik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trike="noStrike" dirty="0"/>
              <a:t>chr2    86921627        86922215        rep2_peak_21839 966     .       15.1311 101.666 </a:t>
            </a:r>
            <a:r>
              <a:rPr lang="en-GB" b="1" strike="noStrike" dirty="0"/>
              <a:t>96.6547 </a:t>
            </a:r>
            <a:r>
              <a:rPr lang="en-GB" strike="noStrike" dirty="0"/>
              <a:t>293	RGPD1 </a:t>
            </a:r>
            <a:r>
              <a:rPr lang="en-US" strike="noStrike" dirty="0"/>
              <a:t>– </a:t>
            </a:r>
            <a:r>
              <a:rPr lang="en-US" strike="noStrike" dirty="0" err="1"/>
              <a:t>Quies</a:t>
            </a:r>
            <a:r>
              <a:rPr lang="en-US" strike="noStrike" dirty="0"/>
              <a:t> – no acc – </a:t>
            </a:r>
            <a:r>
              <a:rPr lang="en-US" strike="noStrike" dirty="0" err="1"/>
              <a:t>nopvalsig</a:t>
            </a:r>
            <a:r>
              <a:rPr lang="en-GB" strike="noStrike" dirty="0"/>
              <a:t> - </a:t>
            </a:r>
            <a:r>
              <a:rPr lang="en-GB" strike="noStrike" dirty="0" err="1"/>
              <a:t>YesJasp</a:t>
            </a:r>
            <a:endParaRPr lang="en-GB" strike="noStrike" dirty="0"/>
          </a:p>
          <a:p>
            <a:r>
              <a:rPr lang="en-GB" strike="sngStrike" dirty="0"/>
              <a:t>chr7    75235078        75236619        rep2_peak_37175 911     .       14.3365 95.9876 91.1607 747</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chr7    74965797        74967321        rep2_peak_37165 902     .       13.4499 95.0792 90.2778 763	CASTOR2 - </a:t>
            </a:r>
            <a:r>
              <a:rPr lang="en-US" strike="noStrike" dirty="0"/>
              <a:t>– </a:t>
            </a:r>
            <a:r>
              <a:rPr lang="en-US" strike="noStrike" dirty="0" err="1"/>
              <a:t>Quies</a:t>
            </a:r>
            <a:r>
              <a:rPr lang="en-US" strike="noStrike" dirty="0"/>
              <a:t> – no acc – </a:t>
            </a:r>
            <a:r>
              <a:rPr lang="en-US" strike="noStrike" dirty="0" err="1"/>
              <a:t>nopvalsig</a:t>
            </a:r>
            <a:r>
              <a:rPr lang="en-GB" strike="noStrike" dirty="0"/>
              <a:t> - </a:t>
            </a:r>
            <a:r>
              <a:rPr lang="en-GB" strike="noStrike" dirty="0" err="1"/>
              <a:t>YesJasp</a:t>
            </a:r>
            <a:endParaRPr lang="en-GB" dirty="0"/>
          </a:p>
          <a:p>
            <a:r>
              <a:rPr lang="en-GB" dirty="0"/>
              <a:t>chr2    87981210        87981770        rep2_peak_21859 845     .       12.8908 89.2158 84.5858 298	</a:t>
            </a:r>
            <a:r>
              <a:rPr lang="en-US" strike="noStrike" dirty="0" err="1"/>
              <a:t>geneless</a:t>
            </a:r>
            <a:r>
              <a:rPr lang="en-US" strike="noStrike" dirty="0"/>
              <a:t> – </a:t>
            </a:r>
            <a:r>
              <a:rPr lang="en-US" strike="noStrike" dirty="0" err="1"/>
              <a:t>Quies</a:t>
            </a:r>
            <a:r>
              <a:rPr lang="en-US" strike="noStrike" dirty="0"/>
              <a:t> – no acc – </a:t>
            </a:r>
            <a:r>
              <a:rPr lang="en-US" strike="noStrike" dirty="0" err="1"/>
              <a:t>nopvalsig</a:t>
            </a:r>
            <a:r>
              <a:rPr lang="en-GB" strike="noStrike" dirty="0"/>
              <a:t> - </a:t>
            </a:r>
            <a:r>
              <a:rPr lang="en-GB" strike="noStrike" dirty="0" err="1"/>
              <a:t>YesJasp</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chr1    206299027       206299806       rep2_peak_3332  770     .       11.4579 81.4951 77.0811 492	</a:t>
            </a:r>
            <a:r>
              <a:rPr lang="en-US" b="0" i="0" dirty="0">
                <a:solidFill>
                  <a:srgbClr val="000000"/>
                </a:solidFill>
                <a:effectLst/>
                <a:latin typeface="Arial" panose="020B0604020202020204" pitchFamily="34" charset="0"/>
              </a:rPr>
              <a:t>SRGAP2  - no anno – no DNAse1acc – </a:t>
            </a:r>
            <a:r>
              <a:rPr lang="en-US" b="0" i="0" dirty="0" err="1">
                <a:solidFill>
                  <a:srgbClr val="000000"/>
                </a:solidFill>
                <a:effectLst/>
                <a:latin typeface="Arial" panose="020B0604020202020204" pitchFamily="34" charset="0"/>
              </a:rPr>
              <a:t>nopvalsig</a:t>
            </a:r>
            <a:r>
              <a:rPr lang="en-US" b="0" i="0" dirty="0">
                <a:solidFill>
                  <a:srgbClr val="000000"/>
                </a:solidFill>
                <a:effectLst/>
                <a:latin typeface="Arial" panose="020B0604020202020204" pitchFamily="34" charset="0"/>
              </a:rPr>
              <a:t> - </a:t>
            </a:r>
            <a:r>
              <a:rPr lang="en-US" b="0" i="0" dirty="0" err="1">
                <a:solidFill>
                  <a:srgbClr val="000000"/>
                </a:solidFill>
                <a:effectLst/>
                <a:latin typeface="Arial" panose="020B0604020202020204" pitchFamily="34" charset="0"/>
              </a:rPr>
              <a:t>YesJasp</a:t>
            </a:r>
            <a:endParaRPr lang="en-GB" b="0" dirty="0"/>
          </a:p>
          <a:p>
            <a:r>
              <a:rPr lang="en-GB" dirty="0"/>
              <a:t>chr2    86911875        86912552        rep2_peak_21838 722     .       9.87775 76.5215 72.235  315	</a:t>
            </a:r>
            <a:r>
              <a:rPr lang="en-US" strike="noStrike" dirty="0" err="1"/>
              <a:t>geneless</a:t>
            </a:r>
            <a:r>
              <a:rPr lang="en-US" strike="noStrike" dirty="0"/>
              <a:t> – </a:t>
            </a:r>
            <a:r>
              <a:rPr lang="en-US" strike="noStrike" dirty="0" err="1"/>
              <a:t>Quies</a:t>
            </a:r>
            <a:r>
              <a:rPr lang="en-US" strike="noStrike" dirty="0"/>
              <a:t> – no acc – </a:t>
            </a:r>
            <a:r>
              <a:rPr lang="en-US" strike="noStrike" dirty="0" err="1"/>
              <a:t>nopvalsig</a:t>
            </a:r>
            <a:r>
              <a:rPr lang="en-GB" strike="noStrike" dirty="0"/>
              <a:t> - </a:t>
            </a:r>
            <a:r>
              <a:rPr lang="en-GB" strike="noStrike" dirty="0" err="1"/>
              <a:t>YesJasp</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chr19   53503520        53504274        rep2_peak_20110 717     .       10.9907 76.0187 71.7439 312	</a:t>
            </a:r>
            <a:r>
              <a:rPr lang="en-US" strike="noStrike" dirty="0" err="1"/>
              <a:t>geneless</a:t>
            </a:r>
            <a:r>
              <a:rPr lang="en-US" strike="noStrike" dirty="0"/>
              <a:t> – </a:t>
            </a:r>
            <a:r>
              <a:rPr lang="en-US" strike="noStrike" dirty="0" err="1"/>
              <a:t>TxWk</a:t>
            </a:r>
            <a:r>
              <a:rPr lang="en-US" strike="noStrike" dirty="0"/>
              <a:t> – no acc – </a:t>
            </a:r>
            <a:r>
              <a:rPr lang="en-US" strike="noStrike" dirty="0" err="1"/>
              <a:t>nopvalsig</a:t>
            </a:r>
            <a:r>
              <a:rPr lang="en-GB" strike="noStrike" dirty="0"/>
              <a:t> - </a:t>
            </a:r>
            <a:r>
              <a:rPr lang="en-GB" strike="noStrike" dirty="0" err="1"/>
              <a:t>YesJasp</a:t>
            </a:r>
            <a:endParaRPr lang="en-GB" dirty="0"/>
          </a:p>
          <a:p>
            <a:endParaRPr lang="en-US" dirty="0"/>
          </a:p>
        </p:txBody>
      </p:sp>
      <p:sp>
        <p:nvSpPr>
          <p:cNvPr id="4" name="Slide Number Placeholder 3"/>
          <p:cNvSpPr>
            <a:spLocks noGrp="1"/>
          </p:cNvSpPr>
          <p:nvPr>
            <p:ph type="sldNum" sz="quarter" idx="5"/>
          </p:nvPr>
        </p:nvSpPr>
        <p:spPr/>
        <p:txBody>
          <a:bodyPr/>
          <a:lstStyle/>
          <a:p>
            <a:fld id="{3E2061F2-204A-4159-8FBE-76093AF3E7E0}" type="slidenum">
              <a:rPr lang="en-US" smtClean="0"/>
              <a:t>10</a:t>
            </a:fld>
            <a:endParaRPr lang="en-US"/>
          </a:p>
        </p:txBody>
      </p:sp>
    </p:spTree>
    <p:extLst>
      <p:ext uri="{BB962C8B-B14F-4D97-AF65-F5344CB8AC3E}">
        <p14:creationId xmlns:p14="http://schemas.microsoft.com/office/powerpoint/2010/main" val="4055129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997B9-DCC0-1F3D-7A11-B421A5DAEB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4439C1-47F1-5A85-0FF0-2E3D592A8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785F13-026F-1FB5-3CF4-9F7DF979E531}"/>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8D6578AD-9F92-CFF1-05C0-40127A6B8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B6AD3-CB07-8512-A3F0-0926C1996C07}"/>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166439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48C3-9DF2-0B4D-FEE2-51A405E2C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AB1149F-DB8D-E37A-EE9E-085B43DDE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2B1D0-5315-1A65-A11A-E2F23DFD38FC}"/>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904B8943-6AA6-6CB8-553C-4302A64CB9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8250C8-3589-5B49-71F7-92179D42E090}"/>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4863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C87834-8DAB-CCDD-BC28-ACF4105C23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F0FD7E-33E0-C8E1-8B3D-C7CC96E250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1ED750-9089-28A3-BC33-1062DEC2B7FE}"/>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A0267CCA-4545-BB50-A228-E9DF6B11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E32F60-E10A-7BEF-1291-B73A53404A71}"/>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1469479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47E6A-C4B9-F1AB-76F0-91A548F0D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A88E43-11F2-2268-EF02-27AEFEC3D3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61B957-990A-4489-8260-28BCC5CAC479}"/>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266D8E20-2991-01D1-78AF-17C385526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2BFCC-7AF0-E837-9101-C76045DF2BE9}"/>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36721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D3CFC-61F1-7E64-5477-CC66E67EC0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E5DAB-5C08-079C-6D42-6C1F302BA7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5B1400-FB91-4425-3C1D-21F6564F3F0A}"/>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BD004A93-E068-7337-4E1D-BF63C6EDF8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2CBF7E-9BE3-DA56-73FB-3B2B89DBFDB0}"/>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110908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62915-5BC8-AAA0-355B-6E39D0B13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702C74-727C-8AC2-43D6-1708F9EF8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A4FB85-3BB8-E276-0FBB-8B49766883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21E50-E4CC-836F-E67E-8ADD88CF7319}"/>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6" name="Footer Placeholder 5">
            <a:extLst>
              <a:ext uri="{FF2B5EF4-FFF2-40B4-BE49-F238E27FC236}">
                <a16:creationId xmlns:a16="http://schemas.microsoft.com/office/drawing/2014/main" id="{057A961A-81A9-53DF-7608-08E9318ECF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00FBE9-529C-4486-F96A-A69909CBC69B}"/>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291403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26DF-CE69-1A7D-EC70-06A34C6344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370012-8FE1-4454-F368-C50A349A7C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CFCE3-09E9-711B-A646-BCEF317292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0697B9-BD29-E670-C594-D1EF812D28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D4BBD8-F504-B633-495D-77EC0BD11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F6B0FD-BB42-E3D7-2B33-9CCEEBAE62A7}"/>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8" name="Footer Placeholder 7">
            <a:extLst>
              <a:ext uri="{FF2B5EF4-FFF2-40B4-BE49-F238E27FC236}">
                <a16:creationId xmlns:a16="http://schemas.microsoft.com/office/drawing/2014/main" id="{BEA39799-D6EA-9C44-DC27-04CA7D95D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9F1B3B-6DB8-926B-328B-297353C91521}"/>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4041331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97B48-17F9-93F5-36AA-3E30A4E7D5D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F13493-558E-D114-DFB3-DF39A4FDB241}"/>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4" name="Footer Placeholder 3">
            <a:extLst>
              <a:ext uri="{FF2B5EF4-FFF2-40B4-BE49-F238E27FC236}">
                <a16:creationId xmlns:a16="http://schemas.microsoft.com/office/drawing/2014/main" id="{D6B49B2F-FD44-E9F3-E937-361C8DA6099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107DD-162B-046F-C5DE-2626F366BE39}"/>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115026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FEE0C0-904F-1CA0-0B1C-6538516CB8FC}"/>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3" name="Footer Placeholder 2">
            <a:extLst>
              <a:ext uri="{FF2B5EF4-FFF2-40B4-BE49-F238E27FC236}">
                <a16:creationId xmlns:a16="http://schemas.microsoft.com/office/drawing/2014/main" id="{FBD2C1E9-1A17-87DC-5B4E-5BE8769F48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FC92B5-1086-BDB0-51CE-0310BBA202D6}"/>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3089821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05336-BF8F-FA3F-BA12-DF9C49477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1C7D71-908D-C7F3-69BE-F7D3FE743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1B9DC5-FB79-B953-9CD2-5FF21019F2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B56B4A-6979-4CCD-184D-8BD97195925E}"/>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6" name="Footer Placeholder 5">
            <a:extLst>
              <a:ext uri="{FF2B5EF4-FFF2-40B4-BE49-F238E27FC236}">
                <a16:creationId xmlns:a16="http://schemas.microsoft.com/office/drawing/2014/main" id="{B0584331-59F2-DE36-7AF0-6B472CBE0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CDC49-568C-D012-8C2C-81C03543DF0B}"/>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3462392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B5E0C-C349-3967-CFAF-DD795AC308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2A42E7-DE58-57CF-7521-FE691CDCE4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37C343-B768-A33D-7FB9-4E52B09C9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E34B0-ACB5-CBC7-320B-81924559CD28}"/>
              </a:ext>
            </a:extLst>
          </p:cNvPr>
          <p:cNvSpPr>
            <a:spLocks noGrp="1"/>
          </p:cNvSpPr>
          <p:nvPr>
            <p:ph type="dt" sz="half" idx="10"/>
          </p:nvPr>
        </p:nvSpPr>
        <p:spPr/>
        <p:txBody>
          <a:bodyPr/>
          <a:lstStyle/>
          <a:p>
            <a:fld id="{60725872-3E8B-43BA-BC18-10B596EDC89B}" type="datetimeFigureOut">
              <a:rPr lang="en-US" smtClean="0"/>
              <a:t>1/24/2025</a:t>
            </a:fld>
            <a:endParaRPr lang="en-US"/>
          </a:p>
        </p:txBody>
      </p:sp>
      <p:sp>
        <p:nvSpPr>
          <p:cNvPr id="6" name="Footer Placeholder 5">
            <a:extLst>
              <a:ext uri="{FF2B5EF4-FFF2-40B4-BE49-F238E27FC236}">
                <a16:creationId xmlns:a16="http://schemas.microsoft.com/office/drawing/2014/main" id="{3B2F2535-9F3F-ED36-7DC7-9C4CB24B7F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0AB10E-C61E-44A2-740B-5AF63547EC85}"/>
              </a:ext>
            </a:extLst>
          </p:cNvPr>
          <p:cNvSpPr>
            <a:spLocks noGrp="1"/>
          </p:cNvSpPr>
          <p:nvPr>
            <p:ph type="sldNum" sz="quarter" idx="12"/>
          </p:nvPr>
        </p:nvSpPr>
        <p:spPr/>
        <p:txBody>
          <a:bodyPr/>
          <a:lstStyle/>
          <a:p>
            <a:fld id="{38294BF5-BFF3-4EEF-B104-9A9213615D69}" type="slidenum">
              <a:rPr lang="en-US" smtClean="0"/>
              <a:t>‹#›</a:t>
            </a:fld>
            <a:endParaRPr lang="en-US"/>
          </a:p>
        </p:txBody>
      </p:sp>
    </p:spTree>
    <p:extLst>
      <p:ext uri="{BB962C8B-B14F-4D97-AF65-F5344CB8AC3E}">
        <p14:creationId xmlns:p14="http://schemas.microsoft.com/office/powerpoint/2010/main" val="101647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95033A-95FB-DCAA-5BA1-1012499CA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E447A4-0B6F-E36D-F5EF-ADCB0B2FE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90B8B7-08DA-A0EE-4934-EA232C9CD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725872-3E8B-43BA-BC18-10B596EDC89B}" type="datetimeFigureOut">
              <a:rPr lang="en-US" smtClean="0"/>
              <a:t>1/24/2025</a:t>
            </a:fld>
            <a:endParaRPr lang="en-US"/>
          </a:p>
        </p:txBody>
      </p:sp>
      <p:sp>
        <p:nvSpPr>
          <p:cNvPr id="5" name="Footer Placeholder 4">
            <a:extLst>
              <a:ext uri="{FF2B5EF4-FFF2-40B4-BE49-F238E27FC236}">
                <a16:creationId xmlns:a16="http://schemas.microsoft.com/office/drawing/2014/main" id="{3EB6CC63-A1DD-C131-259F-17B08BD6E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929EE-CE2E-67BC-0DF1-15D19A0DB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294BF5-BFF3-4EEF-B104-9A9213615D69}" type="slidenum">
              <a:rPr lang="en-US" smtClean="0"/>
              <a:t>‹#›</a:t>
            </a:fld>
            <a:endParaRPr lang="en-US"/>
          </a:p>
        </p:txBody>
      </p:sp>
    </p:spTree>
    <p:extLst>
      <p:ext uri="{BB962C8B-B14F-4D97-AF65-F5344CB8AC3E}">
        <p14:creationId xmlns:p14="http://schemas.microsoft.com/office/powerpoint/2010/main" val="2157697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30.png"/><Relationship Id="rId4" Type="http://schemas.openxmlformats.org/officeDocument/2006/relationships/customXml" Target="../ink/ink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customXml" Target="../ink/ink5.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customXml" Target="../ink/ink1.xml"/><Relationship Id="rId4" Type="http://schemas.openxmlformats.org/officeDocument/2006/relationships/image" Target="../media/image4.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310.png"/><Relationship Id="rId3" Type="http://schemas.openxmlformats.org/officeDocument/2006/relationships/image" Target="../media/image11.png"/><Relationship Id="rId7"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4D4D-94EE-A261-1797-B50EC408C051}"/>
              </a:ext>
            </a:extLst>
          </p:cNvPr>
          <p:cNvSpPr>
            <a:spLocks noGrp="1"/>
          </p:cNvSpPr>
          <p:nvPr>
            <p:ph type="ctrTitle"/>
          </p:nvPr>
        </p:nvSpPr>
        <p:spPr>
          <a:xfrm>
            <a:off x="1317812" y="1843797"/>
            <a:ext cx="9883588" cy="3818964"/>
          </a:xfrm>
        </p:spPr>
        <p:txBody>
          <a:bodyPr>
            <a:normAutofit fontScale="90000"/>
          </a:bodyPr>
          <a:lstStyle/>
          <a:p>
            <a:r>
              <a:rPr lang="en-US" sz="4000" dirty="0"/>
              <a:t>EPIGENOMICS EXAM PRESENTATION:</a:t>
            </a:r>
            <a:br>
              <a:rPr lang="en-US" dirty="0"/>
            </a:br>
            <a:r>
              <a:rPr lang="en-US" sz="5400" b="1" dirty="0" err="1"/>
              <a:t>ChIP</a:t>
            </a:r>
            <a:r>
              <a:rPr lang="en-US" sz="5400" b="1" dirty="0"/>
              <a:t>-Seq experiment on the TF SOX6</a:t>
            </a:r>
            <a:br>
              <a:rPr lang="en-US" dirty="0"/>
            </a:br>
            <a:br>
              <a:rPr lang="en-US" dirty="0"/>
            </a:br>
            <a:r>
              <a:rPr lang="en-US" sz="4800" dirty="0"/>
              <a:t>Roberto Amarie</a:t>
            </a:r>
            <a:br>
              <a:rPr lang="en-US" dirty="0"/>
            </a:br>
            <a:r>
              <a:rPr lang="en-GB" sz="3100" dirty="0"/>
              <a:t>ID:</a:t>
            </a:r>
            <a:r>
              <a:rPr lang="en-US" sz="3100" dirty="0"/>
              <a:t>11297A</a:t>
            </a:r>
            <a:endParaRPr lang="en-US" dirty="0"/>
          </a:p>
        </p:txBody>
      </p:sp>
      <p:sp>
        <p:nvSpPr>
          <p:cNvPr id="6" name="TextBox 5">
            <a:extLst>
              <a:ext uri="{FF2B5EF4-FFF2-40B4-BE49-F238E27FC236}">
                <a16:creationId xmlns:a16="http://schemas.microsoft.com/office/drawing/2014/main" id="{0D60FB23-EFBF-B2FD-26B2-79C9253DA512}"/>
              </a:ext>
            </a:extLst>
          </p:cNvPr>
          <p:cNvSpPr txBox="1"/>
          <p:nvPr/>
        </p:nvSpPr>
        <p:spPr>
          <a:xfrm>
            <a:off x="2962481" y="199034"/>
            <a:ext cx="6267037" cy="923330"/>
          </a:xfrm>
          <a:prstGeom prst="rect">
            <a:avLst/>
          </a:prstGeom>
          <a:noFill/>
        </p:spPr>
        <p:txBody>
          <a:bodyPr wrap="none" rtlCol="0">
            <a:spAutoFit/>
          </a:bodyPr>
          <a:lstStyle/>
          <a:p>
            <a:r>
              <a:rPr lang="en-GB" sz="1800" dirty="0"/>
              <a:t>Master of Science in </a:t>
            </a:r>
            <a:r>
              <a:rPr lang="en-GB" sz="1800" i="1" dirty="0"/>
              <a:t>Bioinformatics for Computational Genomics</a:t>
            </a:r>
            <a:r>
              <a:rPr lang="en-GB" sz="1800" dirty="0"/>
              <a:t> </a:t>
            </a:r>
            <a:br>
              <a:rPr lang="en-GB" sz="1800" dirty="0"/>
            </a:br>
            <a:br>
              <a:rPr lang="en-GB" dirty="0"/>
            </a:br>
            <a:endParaRPr lang="en-US" dirty="0"/>
          </a:p>
        </p:txBody>
      </p:sp>
      <p:pic>
        <p:nvPicPr>
          <p:cNvPr id="7" name="Google Shape;58;p13">
            <a:extLst>
              <a:ext uri="{FF2B5EF4-FFF2-40B4-BE49-F238E27FC236}">
                <a16:creationId xmlns:a16="http://schemas.microsoft.com/office/drawing/2014/main" id="{C474CFB7-27FF-3DBE-BB77-9A56F1CAFD31}"/>
              </a:ext>
            </a:extLst>
          </p:cNvPr>
          <p:cNvPicPr preferRelativeResize="0"/>
          <p:nvPr/>
        </p:nvPicPr>
        <p:blipFill>
          <a:blip r:embed="rId2">
            <a:alphaModFix/>
          </a:blip>
          <a:stretch>
            <a:fillRect/>
          </a:stretch>
        </p:blipFill>
        <p:spPr>
          <a:xfrm>
            <a:off x="292067" y="0"/>
            <a:ext cx="1956268" cy="1521067"/>
          </a:xfrm>
          <a:prstGeom prst="rect">
            <a:avLst/>
          </a:prstGeom>
          <a:noFill/>
          <a:ln>
            <a:noFill/>
          </a:ln>
        </p:spPr>
      </p:pic>
      <p:pic>
        <p:nvPicPr>
          <p:cNvPr id="8" name="Google Shape;59;p13">
            <a:extLst>
              <a:ext uri="{FF2B5EF4-FFF2-40B4-BE49-F238E27FC236}">
                <a16:creationId xmlns:a16="http://schemas.microsoft.com/office/drawing/2014/main" id="{00355B68-C704-0E98-89C1-6A5C0258B7B8}"/>
              </a:ext>
            </a:extLst>
          </p:cNvPr>
          <p:cNvPicPr preferRelativeResize="0"/>
          <p:nvPr/>
        </p:nvPicPr>
        <p:blipFill>
          <a:blip r:embed="rId3">
            <a:alphaModFix/>
          </a:blip>
          <a:stretch>
            <a:fillRect/>
          </a:stretch>
        </p:blipFill>
        <p:spPr>
          <a:xfrm>
            <a:off x="9813000" y="245834"/>
            <a:ext cx="2379000" cy="1189500"/>
          </a:xfrm>
          <a:prstGeom prst="rect">
            <a:avLst/>
          </a:prstGeom>
          <a:noFill/>
          <a:ln>
            <a:noFill/>
          </a:ln>
        </p:spPr>
      </p:pic>
    </p:spTree>
    <p:extLst>
      <p:ext uri="{BB962C8B-B14F-4D97-AF65-F5344CB8AC3E}">
        <p14:creationId xmlns:p14="http://schemas.microsoft.com/office/powerpoint/2010/main" val="2688156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1BD0-0C04-E07C-7486-54A50F3CF0EA}"/>
              </a:ext>
            </a:extLst>
          </p:cNvPr>
          <p:cNvSpPr>
            <a:spLocks noGrp="1"/>
          </p:cNvSpPr>
          <p:nvPr>
            <p:ph type="title"/>
          </p:nvPr>
        </p:nvSpPr>
        <p:spPr/>
        <p:txBody>
          <a:bodyPr/>
          <a:lstStyle/>
          <a:p>
            <a:pPr algn="ctr"/>
            <a:r>
              <a:rPr lang="en-US" b="1" dirty="0"/>
              <a:t>Only by me</a:t>
            </a:r>
          </a:p>
        </p:txBody>
      </p:sp>
      <p:pic>
        <p:nvPicPr>
          <p:cNvPr id="5" name="Picture 4">
            <a:extLst>
              <a:ext uri="{FF2B5EF4-FFF2-40B4-BE49-F238E27FC236}">
                <a16:creationId xmlns:a16="http://schemas.microsoft.com/office/drawing/2014/main" id="{5D4F3E27-5863-F91E-9250-811E8188A43D}"/>
              </a:ext>
            </a:extLst>
          </p:cNvPr>
          <p:cNvPicPr>
            <a:picLocks noChangeAspect="1"/>
          </p:cNvPicPr>
          <p:nvPr/>
        </p:nvPicPr>
        <p:blipFill>
          <a:blip r:embed="rId3"/>
          <a:stretch>
            <a:fillRect/>
          </a:stretch>
        </p:blipFill>
        <p:spPr>
          <a:xfrm>
            <a:off x="182367" y="1505493"/>
            <a:ext cx="11827265" cy="4122777"/>
          </a:xfrm>
          <a:prstGeom prst="rect">
            <a:avLst/>
          </a:prstGeom>
        </p:spPr>
      </p:pic>
      <p:pic>
        <p:nvPicPr>
          <p:cNvPr id="3" name="Picture 2">
            <a:extLst>
              <a:ext uri="{FF2B5EF4-FFF2-40B4-BE49-F238E27FC236}">
                <a16:creationId xmlns:a16="http://schemas.microsoft.com/office/drawing/2014/main" id="{E75C91F9-27D4-E77B-970B-5482D8ECD3A5}"/>
              </a:ext>
            </a:extLst>
          </p:cNvPr>
          <p:cNvPicPr>
            <a:picLocks noChangeAspect="1"/>
          </p:cNvPicPr>
          <p:nvPr/>
        </p:nvPicPr>
        <p:blipFill>
          <a:blip r:embed="rId4"/>
          <a:stretch>
            <a:fillRect/>
          </a:stretch>
        </p:blipFill>
        <p:spPr>
          <a:xfrm rot="21024796">
            <a:off x="195836" y="1526635"/>
            <a:ext cx="1984017" cy="328106"/>
          </a:xfrm>
          <a:prstGeom prst="rect">
            <a:avLst/>
          </a:prstGeom>
        </p:spPr>
      </p:pic>
    </p:spTree>
    <p:extLst>
      <p:ext uri="{BB962C8B-B14F-4D97-AF65-F5344CB8AC3E}">
        <p14:creationId xmlns:p14="http://schemas.microsoft.com/office/powerpoint/2010/main" val="1082520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318C-2C66-D793-FF86-8F03BF699FF2}"/>
              </a:ext>
            </a:extLst>
          </p:cNvPr>
          <p:cNvSpPr>
            <a:spLocks noGrp="1"/>
          </p:cNvSpPr>
          <p:nvPr>
            <p:ph type="title"/>
          </p:nvPr>
        </p:nvSpPr>
        <p:spPr/>
        <p:txBody>
          <a:bodyPr/>
          <a:lstStyle/>
          <a:p>
            <a:pPr algn="ctr"/>
            <a:r>
              <a:rPr lang="en-US" b="1" dirty="0"/>
              <a:t>Only by ENCODE</a:t>
            </a:r>
          </a:p>
        </p:txBody>
      </p:sp>
      <p:pic>
        <p:nvPicPr>
          <p:cNvPr id="7" name="Picture 6">
            <a:extLst>
              <a:ext uri="{FF2B5EF4-FFF2-40B4-BE49-F238E27FC236}">
                <a16:creationId xmlns:a16="http://schemas.microsoft.com/office/drawing/2014/main" id="{AF670A58-7C40-6588-B307-40A9506286E3}"/>
              </a:ext>
            </a:extLst>
          </p:cNvPr>
          <p:cNvPicPr>
            <a:picLocks noChangeAspect="1"/>
          </p:cNvPicPr>
          <p:nvPr/>
        </p:nvPicPr>
        <p:blipFill>
          <a:blip r:embed="rId3"/>
          <a:stretch>
            <a:fillRect/>
          </a:stretch>
        </p:blipFill>
        <p:spPr>
          <a:xfrm>
            <a:off x="730476" y="1278888"/>
            <a:ext cx="10913656" cy="5488370"/>
          </a:xfrm>
          <a:prstGeom prst="rect">
            <a:avLst/>
          </a:prstGeom>
        </p:spPr>
      </p:pic>
      <p:pic>
        <p:nvPicPr>
          <p:cNvPr id="3" name="Picture 2">
            <a:extLst>
              <a:ext uri="{FF2B5EF4-FFF2-40B4-BE49-F238E27FC236}">
                <a16:creationId xmlns:a16="http://schemas.microsoft.com/office/drawing/2014/main" id="{440514DB-700F-169A-B47E-0DA2CA0C125A}"/>
              </a:ext>
            </a:extLst>
          </p:cNvPr>
          <p:cNvPicPr>
            <a:picLocks noChangeAspect="1"/>
          </p:cNvPicPr>
          <p:nvPr/>
        </p:nvPicPr>
        <p:blipFill>
          <a:blip r:embed="rId4"/>
          <a:stretch>
            <a:fillRect/>
          </a:stretch>
        </p:blipFill>
        <p:spPr>
          <a:xfrm rot="21024796">
            <a:off x="442011" y="1254592"/>
            <a:ext cx="1984017" cy="328106"/>
          </a:xfrm>
          <a:prstGeom prst="rect">
            <a:avLst/>
          </a:prstGeom>
        </p:spPr>
      </p:pic>
    </p:spTree>
    <p:extLst>
      <p:ext uri="{BB962C8B-B14F-4D97-AF65-F5344CB8AC3E}">
        <p14:creationId xmlns:p14="http://schemas.microsoft.com/office/powerpoint/2010/main" val="3558139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061004-889F-7DE5-9ECC-4380C2F38E25}"/>
              </a:ext>
            </a:extLst>
          </p:cNvPr>
          <p:cNvPicPr>
            <a:picLocks noChangeAspect="1"/>
          </p:cNvPicPr>
          <p:nvPr/>
        </p:nvPicPr>
        <p:blipFill>
          <a:blip r:embed="rId3"/>
          <a:stretch>
            <a:fillRect/>
          </a:stretch>
        </p:blipFill>
        <p:spPr>
          <a:xfrm>
            <a:off x="903340" y="1372338"/>
            <a:ext cx="10735004" cy="5174327"/>
          </a:xfrm>
          <a:prstGeom prst="rect">
            <a:avLst/>
          </a:prstGeom>
        </p:spPr>
      </p:pic>
      <p:sp>
        <p:nvSpPr>
          <p:cNvPr id="2" name="Title 1">
            <a:extLst>
              <a:ext uri="{FF2B5EF4-FFF2-40B4-BE49-F238E27FC236}">
                <a16:creationId xmlns:a16="http://schemas.microsoft.com/office/drawing/2014/main" id="{E111AB8B-2795-17CD-A753-1EE4E175561F}"/>
              </a:ext>
            </a:extLst>
          </p:cNvPr>
          <p:cNvSpPr>
            <a:spLocks noGrp="1"/>
          </p:cNvSpPr>
          <p:nvPr>
            <p:ph type="title"/>
          </p:nvPr>
        </p:nvSpPr>
        <p:spPr>
          <a:xfrm>
            <a:off x="838200" y="311335"/>
            <a:ext cx="10515600" cy="1325563"/>
          </a:xfrm>
        </p:spPr>
        <p:txBody>
          <a:bodyPr/>
          <a:lstStyle/>
          <a:p>
            <a:pPr algn="ctr"/>
            <a:r>
              <a:rPr lang="en-US" b="1" dirty="0"/>
              <a:t>Whole SOX6</a:t>
            </a:r>
          </a:p>
        </p:txBody>
      </p:sp>
      <p:sp>
        <p:nvSpPr>
          <p:cNvPr id="4" name="Rectangle 3">
            <a:extLst>
              <a:ext uri="{FF2B5EF4-FFF2-40B4-BE49-F238E27FC236}">
                <a16:creationId xmlns:a16="http://schemas.microsoft.com/office/drawing/2014/main" id="{BE3BC937-B529-9A30-AF6E-970ADF4B01AF}"/>
              </a:ext>
            </a:extLst>
          </p:cNvPr>
          <p:cNvSpPr/>
          <p:nvPr/>
        </p:nvSpPr>
        <p:spPr>
          <a:xfrm>
            <a:off x="8776029" y="2697901"/>
            <a:ext cx="756592" cy="3358770"/>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62244248-C800-5DDE-613E-0DF7207DF5CA}"/>
              </a:ext>
            </a:extLst>
          </p:cNvPr>
          <p:cNvSpPr/>
          <p:nvPr/>
        </p:nvSpPr>
        <p:spPr>
          <a:xfrm>
            <a:off x="9574902" y="2697901"/>
            <a:ext cx="826398" cy="3358770"/>
          </a:xfrm>
          <a:prstGeom prst="rect">
            <a:avLst/>
          </a:prstGeom>
          <a:noFill/>
          <a:ln w="38100">
            <a:solidFill>
              <a:schemeClr val="accent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7E635C1-9B6F-7770-0B61-67D9E6155335}"/>
                  </a:ext>
                </a:extLst>
              </p14:cNvPr>
              <p14:cNvContentPartPr/>
              <p14:nvPr/>
            </p14:nvContentPartPr>
            <p14:xfrm>
              <a:off x="5270017" y="1825901"/>
              <a:ext cx="510480" cy="360"/>
            </p14:xfrm>
          </p:contentPart>
        </mc:Choice>
        <mc:Fallback xmlns="">
          <p:pic>
            <p:nvPicPr>
              <p:cNvPr id="7" name="Ink 6">
                <a:extLst>
                  <a:ext uri="{FF2B5EF4-FFF2-40B4-BE49-F238E27FC236}">
                    <a16:creationId xmlns:a16="http://schemas.microsoft.com/office/drawing/2014/main" id="{F7E635C1-9B6F-7770-0B61-67D9E6155335}"/>
                  </a:ext>
                </a:extLst>
              </p:cNvPr>
              <p:cNvPicPr/>
              <p:nvPr/>
            </p:nvPicPr>
            <p:blipFill>
              <a:blip r:embed="rId5"/>
              <a:stretch>
                <a:fillRect/>
              </a:stretch>
            </p:blipFill>
            <p:spPr>
              <a:xfrm>
                <a:off x="5216377" y="1718261"/>
                <a:ext cx="618120" cy="216000"/>
              </a:xfrm>
              <a:prstGeom prst="rect">
                <a:avLst/>
              </a:prstGeom>
            </p:spPr>
          </p:pic>
        </mc:Fallback>
      </mc:AlternateContent>
      <p:pic>
        <p:nvPicPr>
          <p:cNvPr id="3" name="Picture 2">
            <a:extLst>
              <a:ext uri="{FF2B5EF4-FFF2-40B4-BE49-F238E27FC236}">
                <a16:creationId xmlns:a16="http://schemas.microsoft.com/office/drawing/2014/main" id="{BE69C2D1-5A21-4BCA-A72E-CB3192EEBF86}"/>
              </a:ext>
            </a:extLst>
          </p:cNvPr>
          <p:cNvPicPr>
            <a:picLocks noChangeAspect="1"/>
          </p:cNvPicPr>
          <p:nvPr/>
        </p:nvPicPr>
        <p:blipFill>
          <a:blip r:embed="rId6"/>
          <a:stretch>
            <a:fillRect/>
          </a:stretch>
        </p:blipFill>
        <p:spPr>
          <a:xfrm rot="21024796">
            <a:off x="472490" y="1334877"/>
            <a:ext cx="1984017" cy="328106"/>
          </a:xfrm>
          <a:prstGeom prst="rect">
            <a:avLst/>
          </a:prstGeom>
        </p:spPr>
      </p:pic>
    </p:spTree>
    <p:extLst>
      <p:ext uri="{BB962C8B-B14F-4D97-AF65-F5344CB8AC3E}">
        <p14:creationId xmlns:p14="http://schemas.microsoft.com/office/powerpoint/2010/main" val="2010199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1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ircle(in)">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B45AF-B797-EE8A-1CD1-0585EE67B2D0}"/>
              </a:ext>
            </a:extLst>
          </p:cNvPr>
          <p:cNvSpPr>
            <a:spLocks noGrp="1"/>
          </p:cNvSpPr>
          <p:nvPr>
            <p:ph type="title"/>
          </p:nvPr>
        </p:nvSpPr>
        <p:spPr>
          <a:xfrm>
            <a:off x="838200" y="311335"/>
            <a:ext cx="10515600" cy="1325563"/>
          </a:xfrm>
        </p:spPr>
        <p:txBody>
          <a:bodyPr/>
          <a:lstStyle/>
          <a:p>
            <a:pPr algn="ctr"/>
            <a:r>
              <a:rPr lang="en-US" b="1" dirty="0"/>
              <a:t>SOX6 </a:t>
            </a:r>
            <a:r>
              <a:rPr lang="en-US" b="1" dirty="0">
                <a:solidFill>
                  <a:srgbClr val="FF0000"/>
                </a:solidFill>
              </a:rPr>
              <a:t>TSS</a:t>
            </a:r>
            <a:r>
              <a:rPr lang="en-US" b="1" dirty="0"/>
              <a:t> close-up</a:t>
            </a:r>
          </a:p>
        </p:txBody>
      </p:sp>
      <p:sp>
        <p:nvSpPr>
          <p:cNvPr id="3" name="Content Placeholder 2">
            <a:extLst>
              <a:ext uri="{FF2B5EF4-FFF2-40B4-BE49-F238E27FC236}">
                <a16:creationId xmlns:a16="http://schemas.microsoft.com/office/drawing/2014/main" id="{6F1F5B0D-AF0C-93CF-5FA8-51D49E4A335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D7C7298-0500-CADE-6027-3CA696FACD05}"/>
              </a:ext>
            </a:extLst>
          </p:cNvPr>
          <p:cNvPicPr>
            <a:picLocks noChangeAspect="1"/>
          </p:cNvPicPr>
          <p:nvPr/>
        </p:nvPicPr>
        <p:blipFill>
          <a:blip r:embed="rId2"/>
          <a:stretch>
            <a:fillRect/>
          </a:stretch>
        </p:blipFill>
        <p:spPr>
          <a:xfrm>
            <a:off x="167126" y="1364545"/>
            <a:ext cx="11857748" cy="5273497"/>
          </a:xfrm>
          <a:prstGeom prst="rect">
            <a:avLst/>
          </a:prstGeom>
        </p:spPr>
      </p:pic>
      <p:pic>
        <p:nvPicPr>
          <p:cNvPr id="4" name="Picture 3">
            <a:extLst>
              <a:ext uri="{FF2B5EF4-FFF2-40B4-BE49-F238E27FC236}">
                <a16:creationId xmlns:a16="http://schemas.microsoft.com/office/drawing/2014/main" id="{C046DED6-7630-082E-DF95-58E3791D594C}"/>
              </a:ext>
            </a:extLst>
          </p:cNvPr>
          <p:cNvPicPr>
            <a:picLocks noChangeAspect="1"/>
          </p:cNvPicPr>
          <p:nvPr/>
        </p:nvPicPr>
        <p:blipFill>
          <a:blip r:embed="rId3"/>
          <a:stretch>
            <a:fillRect/>
          </a:stretch>
        </p:blipFill>
        <p:spPr>
          <a:xfrm rot="21024796">
            <a:off x="13468" y="1240238"/>
            <a:ext cx="1984017" cy="328106"/>
          </a:xfrm>
          <a:prstGeom prst="rect">
            <a:avLst/>
          </a:prstGeom>
        </p:spPr>
      </p:pic>
    </p:spTree>
    <p:extLst>
      <p:ext uri="{BB962C8B-B14F-4D97-AF65-F5344CB8AC3E}">
        <p14:creationId xmlns:p14="http://schemas.microsoft.com/office/powerpoint/2010/main" val="4031216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07C77-BA61-6A31-6E95-3EA78B277806}"/>
              </a:ext>
            </a:extLst>
          </p:cNvPr>
          <p:cNvSpPr>
            <a:spLocks noGrp="1"/>
          </p:cNvSpPr>
          <p:nvPr>
            <p:ph type="title"/>
          </p:nvPr>
        </p:nvSpPr>
        <p:spPr>
          <a:xfrm>
            <a:off x="838200" y="311335"/>
            <a:ext cx="10515600" cy="1325563"/>
          </a:xfrm>
        </p:spPr>
        <p:txBody>
          <a:bodyPr/>
          <a:lstStyle/>
          <a:p>
            <a:pPr algn="ctr"/>
            <a:r>
              <a:rPr lang="en-US" b="1" dirty="0">
                <a:solidFill>
                  <a:schemeClr val="accent2">
                    <a:lumMod val="60000"/>
                    <a:lumOff val="40000"/>
                  </a:schemeClr>
                </a:solidFill>
              </a:rPr>
              <a:t>Alternative TSS </a:t>
            </a:r>
            <a:r>
              <a:rPr lang="en-US" b="1" dirty="0"/>
              <a:t>close-up</a:t>
            </a:r>
          </a:p>
        </p:txBody>
      </p:sp>
      <p:sp>
        <p:nvSpPr>
          <p:cNvPr id="3" name="Content Placeholder 2">
            <a:extLst>
              <a:ext uri="{FF2B5EF4-FFF2-40B4-BE49-F238E27FC236}">
                <a16:creationId xmlns:a16="http://schemas.microsoft.com/office/drawing/2014/main" id="{7064D9F2-0706-FED2-3768-3447BEE72D8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B5D6151-234F-BD0D-4E3B-6BFCABF3314C}"/>
              </a:ext>
            </a:extLst>
          </p:cNvPr>
          <p:cNvPicPr>
            <a:picLocks noChangeAspect="1"/>
          </p:cNvPicPr>
          <p:nvPr/>
        </p:nvPicPr>
        <p:blipFill>
          <a:blip r:embed="rId2"/>
          <a:stretch>
            <a:fillRect/>
          </a:stretch>
        </p:blipFill>
        <p:spPr>
          <a:xfrm>
            <a:off x="167126" y="1292149"/>
            <a:ext cx="11857748" cy="5418290"/>
          </a:xfrm>
          <a:prstGeom prst="rect">
            <a:avLst/>
          </a:prstGeom>
        </p:spPr>
      </p:pic>
      <p:pic>
        <p:nvPicPr>
          <p:cNvPr id="4" name="Picture 3">
            <a:extLst>
              <a:ext uri="{FF2B5EF4-FFF2-40B4-BE49-F238E27FC236}">
                <a16:creationId xmlns:a16="http://schemas.microsoft.com/office/drawing/2014/main" id="{9CFB16AE-A438-7B80-B106-825BCC5AD26F}"/>
              </a:ext>
            </a:extLst>
          </p:cNvPr>
          <p:cNvPicPr>
            <a:picLocks noChangeAspect="1"/>
          </p:cNvPicPr>
          <p:nvPr/>
        </p:nvPicPr>
        <p:blipFill>
          <a:blip r:embed="rId3"/>
          <a:stretch>
            <a:fillRect/>
          </a:stretch>
        </p:blipFill>
        <p:spPr>
          <a:xfrm rot="21024796">
            <a:off x="13466" y="1240237"/>
            <a:ext cx="1984017" cy="328106"/>
          </a:xfrm>
          <a:prstGeom prst="rect">
            <a:avLst/>
          </a:prstGeom>
        </p:spPr>
      </p:pic>
    </p:spTree>
    <p:extLst>
      <p:ext uri="{BB962C8B-B14F-4D97-AF65-F5344CB8AC3E}">
        <p14:creationId xmlns:p14="http://schemas.microsoft.com/office/powerpoint/2010/main" val="249514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215C0FE-9633-A497-348E-BD7226338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8495" y="1972506"/>
            <a:ext cx="3675259" cy="367525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68D14C64-4EA2-6A73-6597-3D872A385292}"/>
              </a:ext>
            </a:extLst>
          </p:cNvPr>
          <p:cNvSpPr txBox="1">
            <a:spLocks/>
          </p:cNvSpPr>
          <p:nvPr/>
        </p:nvSpPr>
        <p:spPr>
          <a:xfrm>
            <a:off x="431800" y="2976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Motif enrichment </a:t>
            </a:r>
          </a:p>
        </p:txBody>
      </p:sp>
      <p:grpSp>
        <p:nvGrpSpPr>
          <p:cNvPr id="3" name="Group 2">
            <a:extLst>
              <a:ext uri="{FF2B5EF4-FFF2-40B4-BE49-F238E27FC236}">
                <a16:creationId xmlns:a16="http://schemas.microsoft.com/office/drawing/2014/main" id="{DBB0F85F-7740-CA49-30B3-FFE4875422CF}"/>
              </a:ext>
            </a:extLst>
          </p:cNvPr>
          <p:cNvGrpSpPr/>
          <p:nvPr/>
        </p:nvGrpSpPr>
        <p:grpSpPr>
          <a:xfrm>
            <a:off x="345440" y="1972506"/>
            <a:ext cx="7933765" cy="3675259"/>
            <a:chOff x="315686" y="1394283"/>
            <a:chExt cx="8096794" cy="3243577"/>
          </a:xfrm>
        </p:grpSpPr>
        <p:pic>
          <p:nvPicPr>
            <p:cNvPr id="5" name="Picture 4">
              <a:extLst>
                <a:ext uri="{FF2B5EF4-FFF2-40B4-BE49-F238E27FC236}">
                  <a16:creationId xmlns:a16="http://schemas.microsoft.com/office/drawing/2014/main" id="{B25B756B-54AF-356A-ADDD-E6C4B1762E01}"/>
                </a:ext>
              </a:extLst>
            </p:cNvPr>
            <p:cNvPicPr>
              <a:picLocks noChangeAspect="1"/>
            </p:cNvPicPr>
            <p:nvPr/>
          </p:nvPicPr>
          <p:blipFill>
            <a:blip r:embed="rId4"/>
            <a:stretch>
              <a:fillRect/>
            </a:stretch>
          </p:blipFill>
          <p:spPr>
            <a:xfrm>
              <a:off x="315686" y="1394283"/>
              <a:ext cx="8096794" cy="3243577"/>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E79F2560-9A87-4207-2456-B875D194EEC0}"/>
                    </a:ext>
                  </a:extLst>
                </p14:cNvPr>
                <p14:cNvContentPartPr/>
                <p14:nvPr/>
              </p14:nvContentPartPr>
              <p14:xfrm>
                <a:off x="3441217" y="1886309"/>
                <a:ext cx="4659840" cy="360"/>
              </p14:xfrm>
            </p:contentPart>
          </mc:Choice>
          <mc:Fallback xmlns="">
            <p:pic>
              <p:nvPicPr>
                <p:cNvPr id="2" name="Ink 1">
                  <a:extLst>
                    <a:ext uri="{FF2B5EF4-FFF2-40B4-BE49-F238E27FC236}">
                      <a16:creationId xmlns:a16="http://schemas.microsoft.com/office/drawing/2014/main" id="{E79F2560-9A87-4207-2456-B875D194EEC0}"/>
                    </a:ext>
                  </a:extLst>
                </p:cNvPr>
                <p:cNvPicPr/>
                <p:nvPr/>
              </p:nvPicPr>
              <p:blipFill>
                <a:blip r:embed="rId6"/>
                <a:stretch>
                  <a:fillRect/>
                </a:stretch>
              </p:blipFill>
              <p:spPr>
                <a:xfrm>
                  <a:off x="3387577" y="1778669"/>
                  <a:ext cx="4767480" cy="216000"/>
                </a:xfrm>
                <a:prstGeom prst="rect">
                  <a:avLst/>
                </a:prstGeom>
              </p:spPr>
            </p:pic>
          </mc:Fallback>
        </mc:AlternateContent>
      </p:grpSp>
      <p:pic>
        <p:nvPicPr>
          <p:cNvPr id="7" name="Picture 6">
            <a:extLst>
              <a:ext uri="{FF2B5EF4-FFF2-40B4-BE49-F238E27FC236}">
                <a16:creationId xmlns:a16="http://schemas.microsoft.com/office/drawing/2014/main" id="{69F1A6B5-3C14-BBA7-E382-EA3112AA169B}"/>
              </a:ext>
            </a:extLst>
          </p:cNvPr>
          <p:cNvPicPr>
            <a:picLocks noChangeAspect="1"/>
          </p:cNvPicPr>
          <p:nvPr/>
        </p:nvPicPr>
        <p:blipFill>
          <a:blip r:embed="rId7"/>
          <a:stretch>
            <a:fillRect/>
          </a:stretch>
        </p:blipFill>
        <p:spPr>
          <a:xfrm rot="20323976">
            <a:off x="19021" y="1374515"/>
            <a:ext cx="825556" cy="765416"/>
          </a:xfrm>
          <a:prstGeom prst="rect">
            <a:avLst/>
          </a:prstGeom>
        </p:spPr>
      </p:pic>
    </p:spTree>
    <p:extLst>
      <p:ext uri="{BB962C8B-B14F-4D97-AF65-F5344CB8AC3E}">
        <p14:creationId xmlns:p14="http://schemas.microsoft.com/office/powerpoint/2010/main" val="2494989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A887-5952-D5FE-6752-01F286694D27}"/>
              </a:ext>
            </a:extLst>
          </p:cNvPr>
          <p:cNvSpPr>
            <a:spLocks noGrp="1"/>
          </p:cNvSpPr>
          <p:nvPr>
            <p:ph type="title"/>
          </p:nvPr>
        </p:nvSpPr>
        <p:spPr>
          <a:xfrm>
            <a:off x="1031240" y="1352392"/>
            <a:ext cx="10515600" cy="2852737"/>
          </a:xfrm>
        </p:spPr>
        <p:txBody>
          <a:bodyPr>
            <a:normAutofit/>
          </a:bodyPr>
          <a:lstStyle/>
          <a:p>
            <a:pPr algn="ctr"/>
            <a:r>
              <a:rPr lang="en-US" sz="5400" b="1" dirty="0"/>
              <a:t>THANK </a:t>
            </a:r>
            <a:r>
              <a:rPr lang="en-US" sz="4800" b="1" dirty="0"/>
              <a:t>YOU</a:t>
            </a:r>
            <a:r>
              <a:rPr lang="en-US" sz="5400" b="1" dirty="0"/>
              <a:t> FOR YOUR </a:t>
            </a:r>
            <a:br>
              <a:rPr lang="en-US" sz="5400" b="1" dirty="0"/>
            </a:br>
            <a:r>
              <a:rPr lang="en-US" sz="5400" b="1" dirty="0"/>
              <a:t>ATTENTION</a:t>
            </a:r>
          </a:p>
        </p:txBody>
      </p:sp>
    </p:spTree>
    <p:extLst>
      <p:ext uri="{BB962C8B-B14F-4D97-AF65-F5344CB8AC3E}">
        <p14:creationId xmlns:p14="http://schemas.microsoft.com/office/powerpoint/2010/main" val="253116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58924-DFD0-7091-2183-9050781876A9}"/>
              </a:ext>
            </a:extLst>
          </p:cNvPr>
          <p:cNvSpPr>
            <a:spLocks noGrp="1"/>
          </p:cNvSpPr>
          <p:nvPr>
            <p:ph type="title"/>
          </p:nvPr>
        </p:nvSpPr>
        <p:spPr/>
        <p:txBody>
          <a:bodyPr/>
          <a:lstStyle/>
          <a:p>
            <a:r>
              <a:rPr lang="en-US" dirty="0"/>
              <a:t>Motif-centered analysis</a:t>
            </a:r>
          </a:p>
        </p:txBody>
      </p:sp>
      <p:pic>
        <p:nvPicPr>
          <p:cNvPr id="4" name="Picture 3">
            <a:extLst>
              <a:ext uri="{FF2B5EF4-FFF2-40B4-BE49-F238E27FC236}">
                <a16:creationId xmlns:a16="http://schemas.microsoft.com/office/drawing/2014/main" id="{1DAD078A-160C-21F4-C7E1-6A084E58F4AF}"/>
              </a:ext>
            </a:extLst>
          </p:cNvPr>
          <p:cNvPicPr>
            <a:picLocks noChangeAspect="1"/>
          </p:cNvPicPr>
          <p:nvPr/>
        </p:nvPicPr>
        <p:blipFill>
          <a:blip r:embed="rId3"/>
          <a:stretch>
            <a:fillRect/>
          </a:stretch>
        </p:blipFill>
        <p:spPr>
          <a:xfrm>
            <a:off x="306065" y="1690688"/>
            <a:ext cx="5743146" cy="4426707"/>
          </a:xfrm>
          <a:prstGeom prst="rect">
            <a:avLst/>
          </a:prstGeom>
        </p:spPr>
      </p:pic>
      <p:pic>
        <p:nvPicPr>
          <p:cNvPr id="26" name="Picture 2">
            <a:extLst>
              <a:ext uri="{FF2B5EF4-FFF2-40B4-BE49-F238E27FC236}">
                <a16:creationId xmlns:a16="http://schemas.microsoft.com/office/drawing/2014/main" id="{CB52CDAE-CA82-69AA-626B-06D66C6EC4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4901" y="1797613"/>
            <a:ext cx="1562652" cy="1562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atrix_logo">
            <a:extLst>
              <a:ext uri="{FF2B5EF4-FFF2-40B4-BE49-F238E27FC236}">
                <a16:creationId xmlns:a16="http://schemas.microsoft.com/office/drawing/2014/main" id="{AC3AA4B5-43F7-ACA0-8938-A11CE5CB84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0363" y="2023398"/>
            <a:ext cx="1688009" cy="1202067"/>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F7254760-7E92-4B94-AA92-85CAC0EBF42D}"/>
              </a:ext>
            </a:extLst>
          </p:cNvPr>
          <p:cNvSpPr txBox="1"/>
          <p:nvPr/>
        </p:nvSpPr>
        <p:spPr>
          <a:xfrm>
            <a:off x="6921367" y="1171970"/>
            <a:ext cx="4432433" cy="646331"/>
          </a:xfrm>
          <a:prstGeom prst="rect">
            <a:avLst/>
          </a:prstGeom>
          <a:noFill/>
        </p:spPr>
        <p:txBody>
          <a:bodyPr wrap="square" rtlCol="0">
            <a:spAutoFit/>
          </a:bodyPr>
          <a:lstStyle/>
          <a:p>
            <a:r>
              <a:rPr lang="en-GB" b="0" i="0" dirty="0">
                <a:solidFill>
                  <a:srgbClr val="000000"/>
                </a:solidFill>
                <a:effectLst/>
                <a:latin typeface="Arial" panose="020B0604020202020204" pitchFamily="34" charset="0"/>
              </a:rPr>
              <a:t>FOXL1 </a:t>
            </a:r>
            <a:br>
              <a:rPr lang="en-GB" b="0" i="0" dirty="0">
                <a:solidFill>
                  <a:srgbClr val="000000"/>
                </a:solidFill>
                <a:effectLst/>
                <a:latin typeface="Arial" panose="020B0604020202020204" pitchFamily="34" charset="0"/>
              </a:rPr>
            </a:br>
            <a:r>
              <a:rPr lang="en-GB" b="0" i="0" dirty="0">
                <a:solidFill>
                  <a:srgbClr val="000000"/>
                </a:solidFill>
                <a:effectLst/>
                <a:latin typeface="Arial" panose="020B0604020202020204" pitchFamily="34" charset="0"/>
              </a:rPr>
              <a:t>Fork head / winged helix factors domain</a:t>
            </a:r>
            <a:endParaRPr lang="en-US" dirty="0"/>
          </a:p>
        </p:txBody>
      </p:sp>
      <p:pic>
        <p:nvPicPr>
          <p:cNvPr id="10" name="Picture 6">
            <a:extLst>
              <a:ext uri="{FF2B5EF4-FFF2-40B4-BE49-F238E27FC236}">
                <a16:creationId xmlns:a16="http://schemas.microsoft.com/office/drawing/2014/main" id="{E879802F-8038-F172-DD4C-98EF30347E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20201" y="1467141"/>
            <a:ext cx="676897" cy="219771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3A13A7B-9CE9-3E96-BC1B-64047C8B94F6}"/>
              </a:ext>
            </a:extLst>
          </p:cNvPr>
          <p:cNvSpPr txBox="1"/>
          <p:nvPr/>
        </p:nvSpPr>
        <p:spPr>
          <a:xfrm>
            <a:off x="6921367" y="3846247"/>
            <a:ext cx="4891083" cy="646331"/>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NR1H2::RXRA</a:t>
            </a:r>
            <a:r>
              <a:rPr lang="en-GB" b="0" i="0" dirty="0">
                <a:solidFill>
                  <a:srgbClr val="000000"/>
                </a:solidFill>
                <a:effectLst/>
                <a:latin typeface="Arial" panose="020B0604020202020204" pitchFamily="34" charset="0"/>
              </a:rPr>
              <a:t> </a:t>
            </a:r>
            <a:br>
              <a:rPr lang="en-GB" b="0" i="0" dirty="0">
                <a:solidFill>
                  <a:srgbClr val="000000"/>
                </a:solidFill>
                <a:effectLst/>
                <a:latin typeface="Arial" panose="020B0604020202020204" pitchFamily="34" charset="0"/>
              </a:rPr>
            </a:br>
            <a:r>
              <a:rPr lang="en-GB" b="0" i="0" dirty="0">
                <a:solidFill>
                  <a:srgbClr val="000000"/>
                </a:solidFill>
                <a:effectLst/>
                <a:latin typeface="Arial" panose="020B0604020202020204" pitchFamily="34" charset="0"/>
              </a:rPr>
              <a:t>Nuclear receptors with C4 zinc fingers domain</a:t>
            </a:r>
            <a:endParaRPr lang="en-US" dirty="0"/>
          </a:p>
        </p:txBody>
      </p:sp>
      <p:pic>
        <p:nvPicPr>
          <p:cNvPr id="1032" name="Picture 8" descr="matrix_logo">
            <a:extLst>
              <a:ext uri="{FF2B5EF4-FFF2-40B4-BE49-F238E27FC236}">
                <a16:creationId xmlns:a16="http://schemas.microsoft.com/office/drawing/2014/main" id="{ECAB1313-DDBB-A439-A19A-B9B2C45F607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2305" y="4968353"/>
            <a:ext cx="2864124" cy="84002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7A84083-6F3B-EA54-ADE6-0119920BCF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1456" y="4447640"/>
            <a:ext cx="1643215" cy="164321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412686B-4FA6-E60A-F9AB-70DDF1A250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106413" y="4492578"/>
            <a:ext cx="494774" cy="1606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262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7D6B-F393-3AE2-C683-B581CEE1E7FA}"/>
              </a:ext>
            </a:extLst>
          </p:cNvPr>
          <p:cNvSpPr>
            <a:spLocks noGrp="1"/>
          </p:cNvSpPr>
          <p:nvPr>
            <p:ph type="title"/>
          </p:nvPr>
        </p:nvSpPr>
        <p:spPr/>
        <p:txBody>
          <a:bodyPr/>
          <a:lstStyle/>
          <a:p>
            <a:pPr algn="ctr"/>
            <a:r>
              <a:rPr lang="en-US" b="1" dirty="0"/>
              <a:t>Background info on Sox6</a:t>
            </a:r>
          </a:p>
        </p:txBody>
      </p:sp>
      <p:pic>
        <p:nvPicPr>
          <p:cNvPr id="8" name="Content Placeholder 7">
            <a:extLst>
              <a:ext uri="{FF2B5EF4-FFF2-40B4-BE49-F238E27FC236}">
                <a16:creationId xmlns:a16="http://schemas.microsoft.com/office/drawing/2014/main" id="{4B41543E-767C-45CA-34D0-394D4C95E14E}"/>
              </a:ext>
            </a:extLst>
          </p:cNvPr>
          <p:cNvPicPr>
            <a:picLocks noGrp="1" noChangeAspect="1"/>
          </p:cNvPicPr>
          <p:nvPr>
            <p:ph idx="1"/>
          </p:nvPr>
        </p:nvPicPr>
        <p:blipFill>
          <a:blip r:embed="rId3"/>
          <a:stretch>
            <a:fillRect/>
          </a:stretch>
        </p:blipFill>
        <p:spPr>
          <a:xfrm>
            <a:off x="6299200" y="4374729"/>
            <a:ext cx="4273386" cy="2118146"/>
          </a:xfrm>
        </p:spPr>
      </p:pic>
      <p:sp>
        <p:nvSpPr>
          <p:cNvPr id="9" name="Content Placeholder 2">
            <a:extLst>
              <a:ext uri="{FF2B5EF4-FFF2-40B4-BE49-F238E27FC236}">
                <a16:creationId xmlns:a16="http://schemas.microsoft.com/office/drawing/2014/main" id="{EE0CAE54-9841-DAE3-6912-280BF6FB76B8}"/>
              </a:ext>
            </a:extLst>
          </p:cNvPr>
          <p:cNvSpPr txBox="1">
            <a:spLocks/>
          </p:cNvSpPr>
          <p:nvPr/>
        </p:nvSpPr>
        <p:spPr>
          <a:xfrm>
            <a:off x="5198558" y="1512006"/>
            <a:ext cx="6709909" cy="272661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a:t>SOX FAMILY FUNCTION</a:t>
            </a:r>
            <a:r>
              <a:rPr lang="en-GB" dirty="0"/>
              <a:t>:</a:t>
            </a:r>
          </a:p>
          <a:p>
            <a:pPr marL="0" indent="0">
              <a:buNone/>
            </a:pPr>
            <a:r>
              <a:rPr lang="en-GB" dirty="0"/>
              <a:t>regulation of several different aspects of </a:t>
            </a:r>
            <a:r>
              <a:rPr lang="en-GB" b="1" u="sng" dirty="0"/>
              <a:t>development</a:t>
            </a:r>
            <a:r>
              <a:rPr lang="en-GB" dirty="0"/>
              <a:t>:</a:t>
            </a:r>
            <a:br>
              <a:rPr lang="en-GB" dirty="0"/>
            </a:br>
            <a:r>
              <a:rPr lang="en-GB" dirty="0"/>
              <a:t>many Sox genes are involved in sex determination,</a:t>
            </a:r>
            <a:br>
              <a:rPr lang="en-GB" dirty="0"/>
            </a:br>
            <a:r>
              <a:rPr lang="en-GB" dirty="0"/>
              <a:t>some are important in other processes such as neuronal development</a:t>
            </a:r>
            <a:br>
              <a:rPr lang="en-GB" dirty="0"/>
            </a:br>
            <a:br>
              <a:rPr lang="en-GB" dirty="0"/>
            </a:br>
            <a:endParaRPr lang="en-GB" dirty="0"/>
          </a:p>
          <a:p>
            <a:pPr marL="0" indent="0" algn="l">
              <a:buNone/>
            </a:pPr>
            <a:r>
              <a:rPr lang="en-GB" b="1" dirty="0"/>
              <a:t>SOX6 FUNCTION:</a:t>
            </a:r>
          </a:p>
          <a:p>
            <a:pPr marL="0" indent="0" algn="l">
              <a:buNone/>
            </a:pPr>
            <a:r>
              <a:rPr lang="en-GB" dirty="0"/>
              <a:t>crucial role in the transcriptional regulation of globin genes, and in directing the terminal differentiation of </a:t>
            </a:r>
            <a:r>
              <a:rPr lang="en-GB" b="1" u="sng" dirty="0"/>
              <a:t>red blood cells </a:t>
            </a:r>
            <a:r>
              <a:rPr lang="en-GB" dirty="0"/>
              <a:t>as well as for </a:t>
            </a:r>
            <a:r>
              <a:rPr lang="en-GB" i="0" dirty="0">
                <a:solidFill>
                  <a:srgbClr val="212121"/>
                </a:solidFill>
                <a:effectLst/>
                <a:latin typeface="Cambria" panose="02040503050406030204" pitchFamily="18" charset="0"/>
              </a:rPr>
              <a:t>required for proper formation of </a:t>
            </a:r>
            <a:r>
              <a:rPr lang="en-GB" b="1" i="0" u="sng" dirty="0">
                <a:solidFill>
                  <a:srgbClr val="212121"/>
                </a:solidFill>
                <a:effectLst/>
                <a:latin typeface="Cambria" panose="02040503050406030204" pitchFamily="18" charset="0"/>
              </a:rPr>
              <a:t>nervous system, cartilage</a:t>
            </a:r>
            <a:r>
              <a:rPr lang="en-GB" i="0" dirty="0">
                <a:solidFill>
                  <a:srgbClr val="212121"/>
                </a:solidFill>
                <a:effectLst/>
                <a:latin typeface="Cambria" panose="02040503050406030204" pitchFamily="18" charset="0"/>
              </a:rPr>
              <a:t> and </a:t>
            </a:r>
            <a:r>
              <a:rPr lang="en-GB" b="1" i="0" u="sng" dirty="0">
                <a:solidFill>
                  <a:srgbClr val="212121"/>
                </a:solidFill>
                <a:effectLst/>
                <a:latin typeface="Cambria" panose="02040503050406030204" pitchFamily="18" charset="0"/>
              </a:rPr>
              <a:t>cardiac</a:t>
            </a:r>
            <a:r>
              <a:rPr lang="en-GB" i="0" dirty="0">
                <a:solidFill>
                  <a:srgbClr val="212121"/>
                </a:solidFill>
                <a:effectLst/>
                <a:latin typeface="Cambria" panose="02040503050406030204" pitchFamily="18" charset="0"/>
              </a:rPr>
              <a:t> and </a:t>
            </a:r>
            <a:r>
              <a:rPr lang="en-GB" b="1" i="0" u="sng" dirty="0">
                <a:solidFill>
                  <a:srgbClr val="212121"/>
                </a:solidFill>
                <a:effectLst/>
                <a:latin typeface="Cambria" panose="02040503050406030204" pitchFamily="18" charset="0"/>
              </a:rPr>
              <a:t>skeletal muscle </a:t>
            </a:r>
            <a:endParaRPr lang="en-US" b="1" u="sng" dirty="0"/>
          </a:p>
        </p:txBody>
      </p:sp>
      <p:grpSp>
        <p:nvGrpSpPr>
          <p:cNvPr id="16" name="Group 15">
            <a:extLst>
              <a:ext uri="{FF2B5EF4-FFF2-40B4-BE49-F238E27FC236}">
                <a16:creationId xmlns:a16="http://schemas.microsoft.com/office/drawing/2014/main" id="{7365025F-B37B-6378-D460-E0AB3A1696D6}"/>
              </a:ext>
            </a:extLst>
          </p:cNvPr>
          <p:cNvGrpSpPr/>
          <p:nvPr/>
        </p:nvGrpSpPr>
        <p:grpSpPr>
          <a:xfrm>
            <a:off x="963610" y="1495425"/>
            <a:ext cx="3703641" cy="4732430"/>
            <a:chOff x="963610" y="1495425"/>
            <a:chExt cx="3703641" cy="4732430"/>
          </a:xfrm>
        </p:grpSpPr>
        <p:grpSp>
          <p:nvGrpSpPr>
            <p:cNvPr id="15" name="Group 14">
              <a:extLst>
                <a:ext uri="{FF2B5EF4-FFF2-40B4-BE49-F238E27FC236}">
                  <a16:creationId xmlns:a16="http://schemas.microsoft.com/office/drawing/2014/main" id="{BA6E7A9E-01D6-41F0-90E2-BF5F568EE27D}"/>
                </a:ext>
              </a:extLst>
            </p:cNvPr>
            <p:cNvGrpSpPr/>
            <p:nvPr/>
          </p:nvGrpSpPr>
          <p:grpSpPr>
            <a:xfrm>
              <a:off x="963610" y="1495425"/>
              <a:ext cx="3703641" cy="4732430"/>
              <a:chOff x="963610" y="1495425"/>
              <a:chExt cx="3703641" cy="4732430"/>
            </a:xfrm>
          </p:grpSpPr>
          <p:pic>
            <p:nvPicPr>
              <p:cNvPr id="4" name="Picture 3">
                <a:extLst>
                  <a:ext uri="{FF2B5EF4-FFF2-40B4-BE49-F238E27FC236}">
                    <a16:creationId xmlns:a16="http://schemas.microsoft.com/office/drawing/2014/main" id="{82460812-ED9E-A1FA-DAAD-B62C97732C91}"/>
                  </a:ext>
                </a:extLst>
              </p:cNvPr>
              <p:cNvPicPr>
                <a:picLocks noChangeAspect="1"/>
              </p:cNvPicPr>
              <p:nvPr/>
            </p:nvPicPr>
            <p:blipFill>
              <a:blip r:embed="rId4"/>
              <a:stretch>
                <a:fillRect/>
              </a:stretch>
            </p:blipFill>
            <p:spPr>
              <a:xfrm>
                <a:off x="963610" y="1495425"/>
                <a:ext cx="3703641" cy="4732430"/>
              </a:xfrm>
              <a:prstGeom prst="rect">
                <a:avLst/>
              </a:prstGeom>
            </p:spPr>
          </p:pic>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6105BF67-48AD-A471-243C-BDBE97B4D6C9}"/>
                      </a:ext>
                    </a:extLst>
                  </p14:cNvPr>
                  <p14:cNvContentPartPr/>
                  <p14:nvPr/>
                </p14:nvContentPartPr>
                <p14:xfrm>
                  <a:off x="1932144" y="2798232"/>
                  <a:ext cx="2297880" cy="360"/>
                </p14:xfrm>
              </p:contentPart>
            </mc:Choice>
            <mc:Fallback xmlns="">
              <p:pic>
                <p:nvPicPr>
                  <p:cNvPr id="13" name="Ink 12">
                    <a:extLst>
                      <a:ext uri="{FF2B5EF4-FFF2-40B4-BE49-F238E27FC236}">
                        <a16:creationId xmlns:a16="http://schemas.microsoft.com/office/drawing/2014/main" id="{6105BF67-48AD-A471-243C-BDBE97B4D6C9}"/>
                      </a:ext>
                    </a:extLst>
                  </p:cNvPr>
                  <p:cNvPicPr/>
                  <p:nvPr/>
                </p:nvPicPr>
                <p:blipFill>
                  <a:blip r:embed="rId6"/>
                  <a:stretch>
                    <a:fillRect/>
                  </a:stretch>
                </p:blipFill>
                <p:spPr>
                  <a:xfrm>
                    <a:off x="1878504" y="2690232"/>
                    <a:ext cx="2405520" cy="21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F749D504-B96B-5822-EE6F-FCC65163F33B}"/>
                    </a:ext>
                  </a:extLst>
                </p14:cNvPr>
                <p14:cNvContentPartPr/>
                <p14:nvPr/>
              </p14:nvContentPartPr>
              <p14:xfrm>
                <a:off x="1944744" y="3139392"/>
                <a:ext cx="1005480" cy="360"/>
              </p14:xfrm>
            </p:contentPart>
          </mc:Choice>
          <mc:Fallback xmlns="">
            <p:pic>
              <p:nvPicPr>
                <p:cNvPr id="14" name="Ink 13">
                  <a:extLst>
                    <a:ext uri="{FF2B5EF4-FFF2-40B4-BE49-F238E27FC236}">
                      <a16:creationId xmlns:a16="http://schemas.microsoft.com/office/drawing/2014/main" id="{F749D504-B96B-5822-EE6F-FCC65163F33B}"/>
                    </a:ext>
                  </a:extLst>
                </p:cNvPr>
                <p:cNvPicPr/>
                <p:nvPr/>
              </p:nvPicPr>
              <p:blipFill>
                <a:blip r:embed="rId8"/>
                <a:stretch>
                  <a:fillRect/>
                </a:stretch>
              </p:blipFill>
              <p:spPr>
                <a:xfrm>
                  <a:off x="1890744" y="3031752"/>
                  <a:ext cx="1113120" cy="216000"/>
                </a:xfrm>
                <a:prstGeom prst="rect">
                  <a:avLst/>
                </a:prstGeom>
              </p:spPr>
            </p:pic>
          </mc:Fallback>
        </mc:AlternateContent>
      </p:grpSp>
      <p:pic>
        <p:nvPicPr>
          <p:cNvPr id="7" name="Picture 6">
            <a:extLst>
              <a:ext uri="{FF2B5EF4-FFF2-40B4-BE49-F238E27FC236}">
                <a16:creationId xmlns:a16="http://schemas.microsoft.com/office/drawing/2014/main" id="{A36FCE3C-1623-006F-BC29-0671AB6BB5D1}"/>
              </a:ext>
            </a:extLst>
          </p:cNvPr>
          <p:cNvPicPr>
            <a:picLocks noChangeAspect="1"/>
          </p:cNvPicPr>
          <p:nvPr/>
        </p:nvPicPr>
        <p:blipFill>
          <a:blip r:embed="rId9"/>
          <a:stretch>
            <a:fillRect/>
          </a:stretch>
        </p:blipFill>
        <p:spPr>
          <a:xfrm rot="21067868">
            <a:off x="579995" y="1268139"/>
            <a:ext cx="970459" cy="273123"/>
          </a:xfrm>
          <a:prstGeom prst="rect">
            <a:avLst/>
          </a:prstGeom>
        </p:spPr>
      </p:pic>
    </p:spTree>
    <p:extLst>
      <p:ext uri="{BB962C8B-B14F-4D97-AF65-F5344CB8AC3E}">
        <p14:creationId xmlns:p14="http://schemas.microsoft.com/office/powerpoint/2010/main" val="11839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569617D9-340F-B358-F214-D1B901F3BC1D}"/>
              </a:ext>
            </a:extLst>
          </p:cNvPr>
          <p:cNvGrpSpPr/>
          <p:nvPr/>
        </p:nvGrpSpPr>
        <p:grpSpPr>
          <a:xfrm>
            <a:off x="496711" y="1322159"/>
            <a:ext cx="11424356" cy="5011438"/>
            <a:chOff x="496711" y="1322159"/>
            <a:chExt cx="11424356" cy="5011438"/>
          </a:xfrm>
        </p:grpSpPr>
        <p:pic>
          <p:nvPicPr>
            <p:cNvPr id="7" name="Picture 6">
              <a:extLst>
                <a:ext uri="{FF2B5EF4-FFF2-40B4-BE49-F238E27FC236}">
                  <a16:creationId xmlns:a16="http://schemas.microsoft.com/office/drawing/2014/main" id="{C78EB80E-B0AD-3BDA-14DF-FE3FFC9282FC}"/>
                </a:ext>
              </a:extLst>
            </p:cNvPr>
            <p:cNvPicPr>
              <a:picLocks noChangeAspect="1"/>
            </p:cNvPicPr>
            <p:nvPr/>
          </p:nvPicPr>
          <p:blipFill>
            <a:blip r:embed="rId3"/>
            <a:stretch>
              <a:fillRect/>
            </a:stretch>
          </p:blipFill>
          <p:spPr>
            <a:xfrm>
              <a:off x="496711" y="1322159"/>
              <a:ext cx="7101325" cy="3785457"/>
            </a:xfrm>
            <a:prstGeom prst="rect">
              <a:avLst/>
            </a:prstGeom>
          </p:spPr>
        </p:pic>
        <p:grpSp>
          <p:nvGrpSpPr>
            <p:cNvPr id="14" name="Group 13">
              <a:extLst>
                <a:ext uri="{FF2B5EF4-FFF2-40B4-BE49-F238E27FC236}">
                  <a16:creationId xmlns:a16="http://schemas.microsoft.com/office/drawing/2014/main" id="{DBB66DA1-E99E-B652-0E65-7174663F3E56}"/>
                </a:ext>
              </a:extLst>
            </p:cNvPr>
            <p:cNvGrpSpPr/>
            <p:nvPr/>
          </p:nvGrpSpPr>
          <p:grpSpPr>
            <a:xfrm>
              <a:off x="5850582" y="3553807"/>
              <a:ext cx="6070485" cy="2779790"/>
              <a:chOff x="5850582" y="3553807"/>
              <a:chExt cx="6070485" cy="2779790"/>
            </a:xfrm>
          </p:grpSpPr>
          <p:pic>
            <p:nvPicPr>
              <p:cNvPr id="6" name="Picture 5">
                <a:extLst>
                  <a:ext uri="{FF2B5EF4-FFF2-40B4-BE49-F238E27FC236}">
                    <a16:creationId xmlns:a16="http://schemas.microsoft.com/office/drawing/2014/main" id="{DFB77B16-9BA1-4912-7242-12C836AF8126}"/>
                  </a:ext>
                </a:extLst>
              </p:cNvPr>
              <p:cNvPicPr>
                <a:picLocks noChangeAspect="1"/>
              </p:cNvPicPr>
              <p:nvPr/>
            </p:nvPicPr>
            <p:blipFill>
              <a:blip r:embed="rId4"/>
              <a:stretch>
                <a:fillRect/>
              </a:stretch>
            </p:blipFill>
            <p:spPr>
              <a:xfrm>
                <a:off x="5850582" y="3553807"/>
                <a:ext cx="6070484" cy="1460055"/>
              </a:xfrm>
              <a:prstGeom prst="rect">
                <a:avLst/>
              </a:prstGeom>
            </p:spPr>
          </p:pic>
          <p:pic>
            <p:nvPicPr>
              <p:cNvPr id="9" name="Picture 8">
                <a:extLst>
                  <a:ext uri="{FF2B5EF4-FFF2-40B4-BE49-F238E27FC236}">
                    <a16:creationId xmlns:a16="http://schemas.microsoft.com/office/drawing/2014/main" id="{4413FFC7-6B68-7A56-D523-312017195094}"/>
                  </a:ext>
                </a:extLst>
              </p:cNvPr>
              <p:cNvPicPr>
                <a:picLocks noChangeAspect="1"/>
              </p:cNvPicPr>
              <p:nvPr/>
            </p:nvPicPr>
            <p:blipFill>
              <a:blip r:embed="rId5"/>
              <a:stretch>
                <a:fillRect/>
              </a:stretch>
            </p:blipFill>
            <p:spPr>
              <a:xfrm>
                <a:off x="5850582" y="4983438"/>
                <a:ext cx="6070485" cy="1350159"/>
              </a:xfrm>
              <a:prstGeom prst="rect">
                <a:avLst/>
              </a:prstGeom>
            </p:spPr>
          </p:pic>
        </p:grpSp>
      </p:grpSp>
      <p:sp>
        <p:nvSpPr>
          <p:cNvPr id="10" name="Title 1">
            <a:extLst>
              <a:ext uri="{FF2B5EF4-FFF2-40B4-BE49-F238E27FC236}">
                <a16:creationId xmlns:a16="http://schemas.microsoft.com/office/drawing/2014/main" id="{DC9A720D-191C-D4E0-488A-AD1063665005}"/>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The data</a:t>
            </a:r>
          </a:p>
        </p:txBody>
      </p:sp>
      <p:sp>
        <p:nvSpPr>
          <p:cNvPr id="13" name="TextBox 12">
            <a:extLst>
              <a:ext uri="{FF2B5EF4-FFF2-40B4-BE49-F238E27FC236}">
                <a16:creationId xmlns:a16="http://schemas.microsoft.com/office/drawing/2014/main" id="{9F4DC114-A209-68B6-38EC-18E3A9904996}"/>
              </a:ext>
            </a:extLst>
          </p:cNvPr>
          <p:cNvSpPr txBox="1"/>
          <p:nvPr/>
        </p:nvSpPr>
        <p:spPr>
          <a:xfrm>
            <a:off x="8139290" y="2007994"/>
            <a:ext cx="3635932" cy="830997"/>
          </a:xfrm>
          <a:prstGeom prst="rect">
            <a:avLst/>
          </a:prstGeom>
          <a:noFill/>
        </p:spPr>
        <p:txBody>
          <a:bodyPr wrap="none" rtlCol="0">
            <a:spAutoFit/>
          </a:bodyPr>
          <a:lstStyle/>
          <a:p>
            <a:pPr marL="285750" indent="-285750">
              <a:buFont typeface="Wingdings" panose="05000000000000000000" pitchFamily="2" charset="2"/>
              <a:buChar char="ü"/>
            </a:pPr>
            <a:r>
              <a:rPr lang="en-US" sz="2400" dirty="0">
                <a:solidFill>
                  <a:schemeClr val="accent6"/>
                </a:solidFill>
              </a:rPr>
              <a:t> </a:t>
            </a:r>
            <a:r>
              <a:rPr lang="en-US" sz="2400" dirty="0"/>
              <a:t>Non </a:t>
            </a:r>
            <a:r>
              <a:rPr lang="en-US" sz="2400" dirty="0" err="1"/>
              <a:t>downsampled</a:t>
            </a:r>
            <a:endParaRPr lang="en-US" sz="2400" dirty="0"/>
          </a:p>
          <a:p>
            <a:pPr marL="285750" indent="-285750">
              <a:buFont typeface="Wingdings" panose="05000000000000000000" pitchFamily="2" charset="2"/>
              <a:buChar char="ü"/>
            </a:pPr>
            <a:r>
              <a:rPr lang="en-US" sz="2400" dirty="0">
                <a:solidFill>
                  <a:schemeClr val="accent6"/>
                </a:solidFill>
              </a:rPr>
              <a:t> </a:t>
            </a:r>
            <a:r>
              <a:rPr lang="en-US" sz="2400" dirty="0"/>
              <a:t>Single ended sequencing</a:t>
            </a:r>
          </a:p>
        </p:txBody>
      </p:sp>
    </p:spTree>
    <p:extLst>
      <p:ext uri="{BB962C8B-B14F-4D97-AF65-F5344CB8AC3E}">
        <p14:creationId xmlns:p14="http://schemas.microsoft.com/office/powerpoint/2010/main" val="84105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1889A-F600-00F0-3B33-9FB8EFFA990A}"/>
              </a:ext>
            </a:extLst>
          </p:cNvPr>
          <p:cNvSpPr>
            <a:spLocks noGrp="1"/>
          </p:cNvSpPr>
          <p:nvPr>
            <p:ph type="title"/>
          </p:nvPr>
        </p:nvSpPr>
        <p:spPr/>
        <p:txBody>
          <a:bodyPr/>
          <a:lstStyle/>
          <a:p>
            <a:pPr algn="ctr"/>
            <a:r>
              <a:rPr lang="en-US" b="1" dirty="0"/>
              <a:t>Mapping QC</a:t>
            </a:r>
          </a:p>
        </p:txBody>
      </p:sp>
      <p:graphicFrame>
        <p:nvGraphicFramePr>
          <p:cNvPr id="5" name="Content Placeholder 4">
            <a:extLst>
              <a:ext uri="{FF2B5EF4-FFF2-40B4-BE49-F238E27FC236}">
                <a16:creationId xmlns:a16="http://schemas.microsoft.com/office/drawing/2014/main" id="{C592AE3A-1A32-1B61-9FF4-F7AD52F730C7}"/>
              </a:ext>
            </a:extLst>
          </p:cNvPr>
          <p:cNvGraphicFramePr>
            <a:graphicFrameLocks noGrp="1"/>
          </p:cNvGraphicFramePr>
          <p:nvPr>
            <p:ph idx="1"/>
            <p:extLst>
              <p:ext uri="{D42A27DB-BD31-4B8C-83A1-F6EECF244321}">
                <p14:modId xmlns:p14="http://schemas.microsoft.com/office/powerpoint/2010/main" val="3868820374"/>
              </p:ext>
            </p:extLst>
          </p:nvPr>
        </p:nvGraphicFramePr>
        <p:xfrm>
          <a:off x="838200" y="1825625"/>
          <a:ext cx="10678612" cy="2170020"/>
        </p:xfrm>
        <a:graphic>
          <a:graphicData uri="http://schemas.openxmlformats.org/drawingml/2006/table">
            <a:tbl>
              <a:tblPr firstRow="1" bandRow="1">
                <a:tableStyleId>{5C22544A-7EE6-4342-B048-85BDC9FD1C3A}</a:tableStyleId>
              </a:tblPr>
              <a:tblGrid>
                <a:gridCol w="2669653">
                  <a:extLst>
                    <a:ext uri="{9D8B030D-6E8A-4147-A177-3AD203B41FA5}">
                      <a16:colId xmlns:a16="http://schemas.microsoft.com/office/drawing/2014/main" val="1899577585"/>
                    </a:ext>
                  </a:extLst>
                </a:gridCol>
                <a:gridCol w="2669653">
                  <a:extLst>
                    <a:ext uri="{9D8B030D-6E8A-4147-A177-3AD203B41FA5}">
                      <a16:colId xmlns:a16="http://schemas.microsoft.com/office/drawing/2014/main" val="4138839459"/>
                    </a:ext>
                  </a:extLst>
                </a:gridCol>
                <a:gridCol w="2669653">
                  <a:extLst>
                    <a:ext uri="{9D8B030D-6E8A-4147-A177-3AD203B41FA5}">
                      <a16:colId xmlns:a16="http://schemas.microsoft.com/office/drawing/2014/main" val="97222449"/>
                    </a:ext>
                  </a:extLst>
                </a:gridCol>
                <a:gridCol w="2669653">
                  <a:extLst>
                    <a:ext uri="{9D8B030D-6E8A-4147-A177-3AD203B41FA5}">
                      <a16:colId xmlns:a16="http://schemas.microsoft.com/office/drawing/2014/main" val="3403064028"/>
                    </a:ext>
                  </a:extLst>
                </a:gridCol>
              </a:tblGrid>
              <a:tr h="379838">
                <a:tc>
                  <a:txBody>
                    <a:bodyPr/>
                    <a:lstStyle/>
                    <a:p>
                      <a:endParaRPr lang="en-US" dirty="0"/>
                    </a:p>
                  </a:txBody>
                  <a:tcPr/>
                </a:tc>
                <a:tc>
                  <a:txBody>
                    <a:bodyPr/>
                    <a:lstStyle/>
                    <a:p>
                      <a:r>
                        <a:rPr lang="en-US" dirty="0"/>
                        <a:t>Rep1</a:t>
                      </a:r>
                    </a:p>
                  </a:txBody>
                  <a:tcPr/>
                </a:tc>
                <a:tc>
                  <a:txBody>
                    <a:bodyPr/>
                    <a:lstStyle/>
                    <a:p>
                      <a:r>
                        <a:rPr lang="en-US" dirty="0"/>
                        <a:t>Rep2</a:t>
                      </a:r>
                    </a:p>
                  </a:txBody>
                  <a:tcPr/>
                </a:tc>
                <a:tc>
                  <a:txBody>
                    <a:bodyPr/>
                    <a:lstStyle/>
                    <a:p>
                      <a:r>
                        <a:rPr lang="en-US" dirty="0"/>
                        <a:t>Control</a:t>
                      </a:r>
                    </a:p>
                  </a:txBody>
                  <a:tcPr/>
                </a:tc>
                <a:extLst>
                  <a:ext uri="{0D108BD9-81ED-4DB2-BD59-A6C34878D82A}">
                    <a16:rowId xmlns:a16="http://schemas.microsoft.com/office/drawing/2014/main" val="1788897401"/>
                  </a:ext>
                </a:extLst>
              </a:tr>
              <a:tr h="429453">
                <a:tc>
                  <a:txBody>
                    <a:bodyPr/>
                    <a:lstStyle/>
                    <a:p>
                      <a:r>
                        <a:rPr lang="en-US" dirty="0"/>
                        <a:t>N° initial unfiltered reads</a:t>
                      </a:r>
                    </a:p>
                  </a:txBody>
                  <a:tcPr/>
                </a:tc>
                <a:tc>
                  <a:txBody>
                    <a:bodyPr/>
                    <a:lstStyle/>
                    <a:p>
                      <a:r>
                        <a:rPr lang="en-US" dirty="0"/>
                        <a:t>56 331 194</a:t>
                      </a:r>
                    </a:p>
                  </a:txBody>
                  <a:tcPr/>
                </a:tc>
                <a:tc>
                  <a:txBody>
                    <a:bodyPr/>
                    <a:lstStyle/>
                    <a:p>
                      <a:r>
                        <a:rPr lang="en-US" dirty="0"/>
                        <a:t>62 509 030</a:t>
                      </a:r>
                    </a:p>
                  </a:txBody>
                  <a:tcPr/>
                </a:tc>
                <a:tc>
                  <a:txBody>
                    <a:bodyPr/>
                    <a:lstStyle/>
                    <a:p>
                      <a:r>
                        <a:rPr lang="en-US" dirty="0"/>
                        <a:t>51 384 668</a:t>
                      </a:r>
                    </a:p>
                  </a:txBody>
                  <a:tcPr/>
                </a:tc>
                <a:extLst>
                  <a:ext uri="{0D108BD9-81ED-4DB2-BD59-A6C34878D82A}">
                    <a16:rowId xmlns:a16="http://schemas.microsoft.com/office/drawing/2014/main" val="596764709"/>
                  </a:ext>
                </a:extLst>
              </a:tr>
              <a:tr h="429453">
                <a:tc>
                  <a:txBody>
                    <a:bodyPr/>
                    <a:lstStyle/>
                    <a:p>
                      <a:r>
                        <a:rPr lang="en-US" dirty="0">
                          <a:solidFill>
                            <a:schemeClr val="bg1">
                              <a:lumMod val="50000"/>
                            </a:schemeClr>
                          </a:solidFill>
                        </a:rPr>
                        <a:t>N° final reads</a:t>
                      </a:r>
                    </a:p>
                  </a:txBody>
                  <a:tcPr/>
                </a:tc>
                <a:tc>
                  <a:txBody>
                    <a:bodyPr/>
                    <a:lstStyle/>
                    <a:p>
                      <a:r>
                        <a:rPr lang="en-US" dirty="0">
                          <a:solidFill>
                            <a:schemeClr val="bg1">
                              <a:lumMod val="50000"/>
                            </a:schemeClr>
                          </a:solidFill>
                        </a:rPr>
                        <a:t>50 604 151</a:t>
                      </a:r>
                      <a:endParaRPr lang="en-US" b="1" dirty="0">
                        <a:solidFill>
                          <a:schemeClr val="bg1">
                            <a:lumMod val="50000"/>
                          </a:schemeClr>
                        </a:solidFill>
                      </a:endParaRPr>
                    </a:p>
                  </a:txBody>
                  <a:tcPr/>
                </a:tc>
                <a:tc>
                  <a:txBody>
                    <a:bodyPr/>
                    <a:lstStyle/>
                    <a:p>
                      <a:r>
                        <a:rPr lang="en-US" dirty="0">
                          <a:solidFill>
                            <a:schemeClr val="bg1">
                              <a:lumMod val="50000"/>
                            </a:schemeClr>
                          </a:solidFill>
                        </a:rPr>
                        <a:t>54 820 921</a:t>
                      </a:r>
                      <a:endParaRPr lang="en-US" sz="2000" b="1" dirty="0">
                        <a:solidFill>
                          <a:schemeClr val="bg1">
                            <a:lumMod val="50000"/>
                          </a:schemeClr>
                        </a:solidFill>
                      </a:endParaRPr>
                    </a:p>
                  </a:txBody>
                  <a:tcPr/>
                </a:tc>
                <a:tc>
                  <a:txBody>
                    <a:bodyPr/>
                    <a:lstStyle/>
                    <a:p>
                      <a:r>
                        <a:rPr lang="en-US" dirty="0">
                          <a:solidFill>
                            <a:schemeClr val="bg1">
                              <a:lumMod val="50000"/>
                            </a:schemeClr>
                          </a:solidFill>
                        </a:rPr>
                        <a:t>38 322 580</a:t>
                      </a:r>
                      <a:endParaRPr lang="en-US" sz="2000" b="1" dirty="0">
                        <a:solidFill>
                          <a:schemeClr val="bg1">
                            <a:lumMod val="50000"/>
                          </a:schemeClr>
                        </a:solidFill>
                      </a:endParaRPr>
                    </a:p>
                  </a:txBody>
                  <a:tcPr/>
                </a:tc>
                <a:extLst>
                  <a:ext uri="{0D108BD9-81ED-4DB2-BD59-A6C34878D82A}">
                    <a16:rowId xmlns:a16="http://schemas.microsoft.com/office/drawing/2014/main" val="4262055210"/>
                  </a:ext>
                </a:extLst>
              </a:tr>
              <a:tr h="379838">
                <a:tc>
                  <a:txBody>
                    <a:bodyPr/>
                    <a:lstStyle/>
                    <a:p>
                      <a:r>
                        <a:rPr lang="en-US" dirty="0"/>
                        <a:t>% mapped reads</a:t>
                      </a:r>
                    </a:p>
                  </a:txBody>
                  <a:tcPr/>
                </a:tc>
                <a:tc>
                  <a:txBody>
                    <a:bodyPr/>
                    <a:lstStyle/>
                    <a:p>
                      <a:r>
                        <a:rPr lang="en-US" dirty="0"/>
                        <a:t>92.78%</a:t>
                      </a:r>
                    </a:p>
                  </a:txBody>
                  <a:tcPr/>
                </a:tc>
                <a:tc>
                  <a:txBody>
                    <a:bodyPr/>
                    <a:lstStyle/>
                    <a:p>
                      <a:r>
                        <a:rPr lang="en-US" dirty="0"/>
                        <a:t>90.40%</a:t>
                      </a:r>
                    </a:p>
                  </a:txBody>
                  <a:tcPr/>
                </a:tc>
                <a:tc>
                  <a:txBody>
                    <a:bodyPr/>
                    <a:lstStyle/>
                    <a:p>
                      <a:r>
                        <a:rPr lang="en-US" dirty="0"/>
                        <a:t>82.34%</a:t>
                      </a:r>
                    </a:p>
                  </a:txBody>
                  <a:tcPr/>
                </a:tc>
                <a:extLst>
                  <a:ext uri="{0D108BD9-81ED-4DB2-BD59-A6C34878D82A}">
                    <a16:rowId xmlns:a16="http://schemas.microsoft.com/office/drawing/2014/main" val="1256041770"/>
                  </a:ext>
                </a:extLst>
              </a:tr>
              <a:tr h="551438">
                <a:tc>
                  <a:txBody>
                    <a:bodyPr/>
                    <a:lstStyle/>
                    <a:p>
                      <a:r>
                        <a:rPr lang="en-US" dirty="0"/>
                        <a:t>% uniquely mapping reads</a:t>
                      </a:r>
                    </a:p>
                  </a:txBody>
                  <a:tcPr/>
                </a:tc>
                <a:tc>
                  <a:txBody>
                    <a:bodyPr/>
                    <a:lstStyle/>
                    <a:p>
                      <a:r>
                        <a:rPr lang="en-US" sz="2000" b="1" dirty="0">
                          <a:solidFill>
                            <a:schemeClr val="accent6"/>
                          </a:solidFill>
                        </a:rPr>
                        <a:t>89.83%</a:t>
                      </a:r>
                    </a:p>
                  </a:txBody>
                  <a:tcPr/>
                </a:tc>
                <a:tc>
                  <a:txBody>
                    <a:bodyPr/>
                    <a:lstStyle/>
                    <a:p>
                      <a:r>
                        <a:rPr lang="en-US" sz="2000" b="1" dirty="0">
                          <a:solidFill>
                            <a:schemeClr val="accent6"/>
                          </a:solidFill>
                        </a:rPr>
                        <a:t>87.7%</a:t>
                      </a:r>
                    </a:p>
                  </a:txBody>
                  <a:tcPr/>
                </a:tc>
                <a:tc>
                  <a:txBody>
                    <a:bodyPr/>
                    <a:lstStyle/>
                    <a:p>
                      <a:r>
                        <a:rPr lang="en-US" sz="2000" b="1" dirty="0">
                          <a:solidFill>
                            <a:schemeClr val="accent6"/>
                          </a:solidFill>
                        </a:rPr>
                        <a:t>74.58%</a:t>
                      </a:r>
                    </a:p>
                  </a:txBody>
                  <a:tcPr/>
                </a:tc>
                <a:extLst>
                  <a:ext uri="{0D108BD9-81ED-4DB2-BD59-A6C34878D82A}">
                    <a16:rowId xmlns:a16="http://schemas.microsoft.com/office/drawing/2014/main" val="2922586744"/>
                  </a:ext>
                </a:extLst>
              </a:tr>
            </a:tbl>
          </a:graphicData>
        </a:graphic>
      </p:graphicFrame>
    </p:spTree>
    <p:extLst>
      <p:ext uri="{BB962C8B-B14F-4D97-AF65-F5344CB8AC3E}">
        <p14:creationId xmlns:p14="http://schemas.microsoft.com/office/powerpoint/2010/main" val="2778561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31AE-F5E9-5C59-9635-CB08607CAE52}"/>
              </a:ext>
            </a:extLst>
          </p:cNvPr>
          <p:cNvSpPr>
            <a:spLocks noGrp="1"/>
          </p:cNvSpPr>
          <p:nvPr>
            <p:ph type="title"/>
          </p:nvPr>
        </p:nvSpPr>
        <p:spPr/>
        <p:txBody>
          <a:bodyPr/>
          <a:lstStyle/>
          <a:p>
            <a:pPr algn="ctr"/>
            <a:r>
              <a:rPr lang="en-US" b="1" dirty="0"/>
              <a:t>MACS2 Peak calling QC</a:t>
            </a:r>
          </a:p>
        </p:txBody>
      </p:sp>
      <p:graphicFrame>
        <p:nvGraphicFramePr>
          <p:cNvPr id="4" name="Content Placeholder 3">
            <a:extLst>
              <a:ext uri="{FF2B5EF4-FFF2-40B4-BE49-F238E27FC236}">
                <a16:creationId xmlns:a16="http://schemas.microsoft.com/office/drawing/2014/main" id="{4F72C3B7-5491-0ECD-95D2-EDEBCA883862}"/>
              </a:ext>
            </a:extLst>
          </p:cNvPr>
          <p:cNvGraphicFramePr>
            <a:graphicFrameLocks noGrp="1"/>
          </p:cNvGraphicFramePr>
          <p:nvPr>
            <p:ph idx="1"/>
            <p:extLst>
              <p:ext uri="{D42A27DB-BD31-4B8C-83A1-F6EECF244321}">
                <p14:modId xmlns:p14="http://schemas.microsoft.com/office/powerpoint/2010/main" val="1580878592"/>
              </p:ext>
            </p:extLst>
          </p:nvPr>
        </p:nvGraphicFramePr>
        <p:xfrm>
          <a:off x="838200" y="2054511"/>
          <a:ext cx="10515600" cy="11125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290643679"/>
                    </a:ext>
                  </a:extLst>
                </a:gridCol>
                <a:gridCol w="2628900">
                  <a:extLst>
                    <a:ext uri="{9D8B030D-6E8A-4147-A177-3AD203B41FA5}">
                      <a16:colId xmlns:a16="http://schemas.microsoft.com/office/drawing/2014/main" val="200855600"/>
                    </a:ext>
                  </a:extLst>
                </a:gridCol>
                <a:gridCol w="2628900">
                  <a:extLst>
                    <a:ext uri="{9D8B030D-6E8A-4147-A177-3AD203B41FA5}">
                      <a16:colId xmlns:a16="http://schemas.microsoft.com/office/drawing/2014/main" val="95478564"/>
                    </a:ext>
                  </a:extLst>
                </a:gridCol>
                <a:gridCol w="2628900">
                  <a:extLst>
                    <a:ext uri="{9D8B030D-6E8A-4147-A177-3AD203B41FA5}">
                      <a16:colId xmlns:a16="http://schemas.microsoft.com/office/drawing/2014/main" val="362694203"/>
                    </a:ext>
                  </a:extLst>
                </a:gridCol>
              </a:tblGrid>
              <a:tr h="370840">
                <a:tc>
                  <a:txBody>
                    <a:bodyPr/>
                    <a:lstStyle/>
                    <a:p>
                      <a:endParaRPr lang="en-US" dirty="0"/>
                    </a:p>
                  </a:txBody>
                  <a:tcPr/>
                </a:tc>
                <a:tc>
                  <a:txBody>
                    <a:bodyPr/>
                    <a:lstStyle/>
                    <a:p>
                      <a:r>
                        <a:rPr lang="en-US" dirty="0"/>
                        <a:t>Rep1 peaks</a:t>
                      </a:r>
                    </a:p>
                  </a:txBody>
                  <a:tcPr/>
                </a:tc>
                <a:tc>
                  <a:txBody>
                    <a:bodyPr/>
                    <a:lstStyle/>
                    <a:p>
                      <a:r>
                        <a:rPr lang="en-US" dirty="0"/>
                        <a:t>Rep2 peaks</a:t>
                      </a:r>
                    </a:p>
                  </a:txBody>
                  <a:tcPr/>
                </a:tc>
                <a:tc>
                  <a:txBody>
                    <a:bodyPr/>
                    <a:lstStyle/>
                    <a:p>
                      <a:r>
                        <a:rPr lang="en-US" dirty="0"/>
                        <a:t>Merged peaks</a:t>
                      </a:r>
                    </a:p>
                  </a:txBody>
                  <a:tcPr/>
                </a:tc>
                <a:extLst>
                  <a:ext uri="{0D108BD9-81ED-4DB2-BD59-A6C34878D82A}">
                    <a16:rowId xmlns:a16="http://schemas.microsoft.com/office/drawing/2014/main" val="711233683"/>
                  </a:ext>
                </a:extLst>
              </a:tr>
              <a:tr h="370840">
                <a:tc>
                  <a:txBody>
                    <a:bodyPr/>
                    <a:lstStyle/>
                    <a:p>
                      <a:r>
                        <a:rPr lang="en-US" dirty="0"/>
                        <a:t>Redundant rate</a:t>
                      </a:r>
                    </a:p>
                  </a:txBody>
                  <a:tcPr/>
                </a:tc>
                <a:tc>
                  <a:txBody>
                    <a:bodyPr/>
                    <a:lstStyle/>
                    <a:p>
                      <a:r>
                        <a:rPr lang="en-US" b="1" dirty="0">
                          <a:solidFill>
                            <a:schemeClr val="accent6"/>
                          </a:solidFill>
                        </a:rPr>
                        <a:t>0.11</a:t>
                      </a:r>
                    </a:p>
                  </a:txBody>
                  <a:tcPr/>
                </a:tc>
                <a:tc>
                  <a:txBody>
                    <a:bodyPr/>
                    <a:lstStyle/>
                    <a:p>
                      <a:r>
                        <a:rPr lang="en-US" b="1" dirty="0">
                          <a:solidFill>
                            <a:schemeClr val="accent6"/>
                          </a:solidFill>
                        </a:rPr>
                        <a:t>0.15</a:t>
                      </a:r>
                    </a:p>
                  </a:txBody>
                  <a:tcPr/>
                </a:tc>
                <a:tc>
                  <a:txBody>
                    <a:bodyPr/>
                    <a:lstStyle/>
                    <a:p>
                      <a:r>
                        <a:rPr lang="en-US" b="1" dirty="0">
                          <a:solidFill>
                            <a:schemeClr val="accent6"/>
                          </a:solidFill>
                        </a:rPr>
                        <a:t>0.15</a:t>
                      </a:r>
                    </a:p>
                  </a:txBody>
                  <a:tcPr/>
                </a:tc>
                <a:extLst>
                  <a:ext uri="{0D108BD9-81ED-4DB2-BD59-A6C34878D82A}">
                    <a16:rowId xmlns:a16="http://schemas.microsoft.com/office/drawing/2014/main" val="2232759487"/>
                  </a:ext>
                </a:extLst>
              </a:tr>
              <a:tr h="370840">
                <a:tc>
                  <a:txBody>
                    <a:bodyPr/>
                    <a:lstStyle/>
                    <a:p>
                      <a:r>
                        <a:rPr lang="en-US" dirty="0"/>
                        <a:t>Estimated fragment size</a:t>
                      </a:r>
                    </a:p>
                  </a:txBody>
                  <a:tcPr/>
                </a:tc>
                <a:tc>
                  <a:txBody>
                    <a:bodyPr/>
                    <a:lstStyle/>
                    <a:p>
                      <a:r>
                        <a:rPr lang="en-US" b="1" dirty="0">
                          <a:solidFill>
                            <a:schemeClr val="accent6"/>
                          </a:solidFill>
                        </a:rPr>
                        <a:t>181</a:t>
                      </a:r>
                    </a:p>
                  </a:txBody>
                  <a:tcPr/>
                </a:tc>
                <a:tc>
                  <a:txBody>
                    <a:bodyPr/>
                    <a:lstStyle/>
                    <a:p>
                      <a:r>
                        <a:rPr lang="en-US" b="1" dirty="0">
                          <a:solidFill>
                            <a:schemeClr val="accent6"/>
                          </a:solidFill>
                        </a:rPr>
                        <a:t>191</a:t>
                      </a:r>
                    </a:p>
                  </a:txBody>
                  <a:tcPr/>
                </a:tc>
                <a:tc>
                  <a:txBody>
                    <a:bodyPr/>
                    <a:lstStyle/>
                    <a:p>
                      <a:r>
                        <a:rPr lang="en-US" b="1" dirty="0">
                          <a:solidFill>
                            <a:schemeClr val="accent6"/>
                          </a:solidFill>
                        </a:rPr>
                        <a:t>187</a:t>
                      </a:r>
                    </a:p>
                  </a:txBody>
                  <a:tcPr/>
                </a:tc>
                <a:extLst>
                  <a:ext uri="{0D108BD9-81ED-4DB2-BD59-A6C34878D82A}">
                    <a16:rowId xmlns:a16="http://schemas.microsoft.com/office/drawing/2014/main" val="2805370407"/>
                  </a:ext>
                </a:extLst>
              </a:tr>
            </a:tbl>
          </a:graphicData>
        </a:graphic>
      </p:graphicFrame>
      <p:pic>
        <p:nvPicPr>
          <p:cNvPr id="5" name="Picture 4">
            <a:extLst>
              <a:ext uri="{FF2B5EF4-FFF2-40B4-BE49-F238E27FC236}">
                <a16:creationId xmlns:a16="http://schemas.microsoft.com/office/drawing/2014/main" id="{676BC9FD-A4F1-4AF7-D567-8CE350BDE831}"/>
              </a:ext>
            </a:extLst>
          </p:cNvPr>
          <p:cNvPicPr>
            <a:picLocks noChangeAspect="1"/>
          </p:cNvPicPr>
          <p:nvPr/>
        </p:nvPicPr>
        <p:blipFill>
          <a:blip r:embed="rId3"/>
          <a:stretch>
            <a:fillRect/>
          </a:stretch>
        </p:blipFill>
        <p:spPr>
          <a:xfrm>
            <a:off x="2319580" y="3167031"/>
            <a:ext cx="3142708" cy="3130782"/>
          </a:xfrm>
          <a:prstGeom prst="rect">
            <a:avLst/>
          </a:prstGeom>
        </p:spPr>
      </p:pic>
      <p:pic>
        <p:nvPicPr>
          <p:cNvPr id="9" name="Picture 8">
            <a:extLst>
              <a:ext uri="{FF2B5EF4-FFF2-40B4-BE49-F238E27FC236}">
                <a16:creationId xmlns:a16="http://schemas.microsoft.com/office/drawing/2014/main" id="{4AE6A7A3-85DE-42CD-57E0-C0A7402F905A}"/>
              </a:ext>
            </a:extLst>
          </p:cNvPr>
          <p:cNvPicPr>
            <a:picLocks noChangeAspect="1"/>
          </p:cNvPicPr>
          <p:nvPr/>
        </p:nvPicPr>
        <p:blipFill>
          <a:blip r:embed="rId4"/>
          <a:stretch>
            <a:fillRect/>
          </a:stretch>
        </p:blipFill>
        <p:spPr>
          <a:xfrm>
            <a:off x="6178829" y="3271203"/>
            <a:ext cx="3136745" cy="3130782"/>
          </a:xfrm>
          <a:prstGeom prst="rect">
            <a:avLst/>
          </a:prstGeom>
        </p:spPr>
      </p:pic>
      <p:sp>
        <p:nvSpPr>
          <p:cNvPr id="11" name="TextBox 10">
            <a:extLst>
              <a:ext uri="{FF2B5EF4-FFF2-40B4-BE49-F238E27FC236}">
                <a16:creationId xmlns:a16="http://schemas.microsoft.com/office/drawing/2014/main" id="{B96B9827-A361-F41F-2AE1-27B56191A3BF}"/>
              </a:ext>
            </a:extLst>
          </p:cNvPr>
          <p:cNvSpPr txBox="1"/>
          <p:nvPr/>
        </p:nvSpPr>
        <p:spPr>
          <a:xfrm>
            <a:off x="2557331" y="1471694"/>
            <a:ext cx="1919047" cy="646330"/>
          </a:xfrm>
          <a:prstGeom prst="rect">
            <a:avLst/>
          </a:prstGeom>
          <a:noFill/>
        </p:spPr>
        <p:txBody>
          <a:bodyPr wrap="square" rtlCol="0">
            <a:spAutoFit/>
          </a:bodyPr>
          <a:lstStyle/>
          <a:p>
            <a:pPr algn="ctr"/>
            <a:r>
              <a:rPr lang="en-GB" b="1" dirty="0"/>
              <a:t>0.01 q-value</a:t>
            </a:r>
            <a:r>
              <a:rPr lang="en-GB" dirty="0"/>
              <a:t> threshold used</a:t>
            </a:r>
            <a:endParaRPr lang="en-US" dirty="0"/>
          </a:p>
        </p:txBody>
      </p:sp>
      <p:sp>
        <p:nvSpPr>
          <p:cNvPr id="3" name="TextBox 2">
            <a:extLst>
              <a:ext uri="{FF2B5EF4-FFF2-40B4-BE49-F238E27FC236}">
                <a16:creationId xmlns:a16="http://schemas.microsoft.com/office/drawing/2014/main" id="{30EBB6A1-7FBE-46B3-B061-C9DB51F77060}"/>
              </a:ext>
            </a:extLst>
          </p:cNvPr>
          <p:cNvSpPr txBox="1"/>
          <p:nvPr/>
        </p:nvSpPr>
        <p:spPr>
          <a:xfrm>
            <a:off x="7943144" y="1471694"/>
            <a:ext cx="1470724" cy="646331"/>
          </a:xfrm>
          <a:prstGeom prst="rect">
            <a:avLst/>
          </a:prstGeom>
          <a:noFill/>
        </p:spPr>
        <p:txBody>
          <a:bodyPr wrap="none" rtlCol="0">
            <a:spAutoFit/>
          </a:bodyPr>
          <a:lstStyle/>
          <a:p>
            <a:pPr algn="ctr"/>
            <a:r>
              <a:rPr lang="en-US" b="1" dirty="0"/>
              <a:t>Scaling </a:t>
            </a:r>
            <a:r>
              <a:rPr lang="en-US" dirty="0"/>
              <a:t>up</a:t>
            </a:r>
            <a:br>
              <a:rPr lang="en-US" dirty="0"/>
            </a:br>
            <a:r>
              <a:rPr lang="en-US" dirty="0"/>
              <a:t> control reads</a:t>
            </a:r>
          </a:p>
        </p:txBody>
      </p:sp>
      <p:sp>
        <p:nvSpPr>
          <p:cNvPr id="6" name="TextBox 5">
            <a:extLst>
              <a:ext uri="{FF2B5EF4-FFF2-40B4-BE49-F238E27FC236}">
                <a16:creationId xmlns:a16="http://schemas.microsoft.com/office/drawing/2014/main" id="{BE272D1F-69F0-3F20-D0E5-A64775E28F35}"/>
              </a:ext>
            </a:extLst>
          </p:cNvPr>
          <p:cNvSpPr txBox="1"/>
          <p:nvPr/>
        </p:nvSpPr>
        <p:spPr>
          <a:xfrm>
            <a:off x="4970952" y="6261539"/>
            <a:ext cx="2027350" cy="369332"/>
          </a:xfrm>
          <a:prstGeom prst="rect">
            <a:avLst/>
          </a:prstGeom>
          <a:noFill/>
        </p:spPr>
        <p:txBody>
          <a:bodyPr wrap="none" rtlCol="0">
            <a:spAutoFit/>
          </a:bodyPr>
          <a:lstStyle/>
          <a:p>
            <a:r>
              <a:rPr lang="en-US" dirty="0"/>
              <a:t>Merged peaks plots</a:t>
            </a:r>
          </a:p>
        </p:txBody>
      </p:sp>
    </p:spTree>
    <p:extLst>
      <p:ext uri="{BB962C8B-B14F-4D97-AF65-F5344CB8AC3E}">
        <p14:creationId xmlns:p14="http://schemas.microsoft.com/office/powerpoint/2010/main" val="1904850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C0CC3-6715-F907-7A6A-28AE3215B09D}"/>
              </a:ext>
            </a:extLst>
          </p:cNvPr>
          <p:cNvSpPr>
            <a:spLocks noGrp="1"/>
          </p:cNvSpPr>
          <p:nvPr>
            <p:ph type="title"/>
          </p:nvPr>
        </p:nvSpPr>
        <p:spPr>
          <a:xfrm>
            <a:off x="426720" y="83501"/>
            <a:ext cx="10515600" cy="1325563"/>
          </a:xfrm>
        </p:spPr>
        <p:txBody>
          <a:bodyPr/>
          <a:lstStyle/>
          <a:p>
            <a:pPr algn="ctr"/>
            <a:r>
              <a:rPr lang="en-US" b="1" dirty="0"/>
              <a:t>Choosing the best set of peaks</a:t>
            </a:r>
          </a:p>
        </p:txBody>
      </p:sp>
      <p:graphicFrame>
        <p:nvGraphicFramePr>
          <p:cNvPr id="4" name="Content Placeholder 3">
            <a:extLst>
              <a:ext uri="{FF2B5EF4-FFF2-40B4-BE49-F238E27FC236}">
                <a16:creationId xmlns:a16="http://schemas.microsoft.com/office/drawing/2014/main" id="{12444CEE-BCC2-6E78-249D-0D03F8F499B0}"/>
              </a:ext>
            </a:extLst>
          </p:cNvPr>
          <p:cNvGraphicFramePr>
            <a:graphicFrameLocks noGrp="1"/>
          </p:cNvGraphicFramePr>
          <p:nvPr>
            <p:ph idx="1"/>
            <p:extLst>
              <p:ext uri="{D42A27DB-BD31-4B8C-83A1-F6EECF244321}">
                <p14:modId xmlns:p14="http://schemas.microsoft.com/office/powerpoint/2010/main" val="427735539"/>
              </p:ext>
            </p:extLst>
          </p:nvPr>
        </p:nvGraphicFramePr>
        <p:xfrm>
          <a:off x="1493520" y="1271773"/>
          <a:ext cx="9448800" cy="1592580"/>
        </p:xfrm>
        <a:graphic>
          <a:graphicData uri="http://schemas.openxmlformats.org/drawingml/2006/table">
            <a:tbl>
              <a:tblPr firstRow="1" bandRow="1">
                <a:tableStyleId>{5C22544A-7EE6-4342-B048-85BDC9FD1C3A}</a:tableStyleId>
              </a:tblPr>
              <a:tblGrid>
                <a:gridCol w="1889760">
                  <a:extLst>
                    <a:ext uri="{9D8B030D-6E8A-4147-A177-3AD203B41FA5}">
                      <a16:colId xmlns:a16="http://schemas.microsoft.com/office/drawing/2014/main" val="3167930421"/>
                    </a:ext>
                  </a:extLst>
                </a:gridCol>
                <a:gridCol w="1889760">
                  <a:extLst>
                    <a:ext uri="{9D8B030D-6E8A-4147-A177-3AD203B41FA5}">
                      <a16:colId xmlns:a16="http://schemas.microsoft.com/office/drawing/2014/main" val="852281218"/>
                    </a:ext>
                  </a:extLst>
                </a:gridCol>
                <a:gridCol w="1889760">
                  <a:extLst>
                    <a:ext uri="{9D8B030D-6E8A-4147-A177-3AD203B41FA5}">
                      <a16:colId xmlns:a16="http://schemas.microsoft.com/office/drawing/2014/main" val="2189560589"/>
                    </a:ext>
                  </a:extLst>
                </a:gridCol>
                <a:gridCol w="1889760">
                  <a:extLst>
                    <a:ext uri="{9D8B030D-6E8A-4147-A177-3AD203B41FA5}">
                      <a16:colId xmlns:a16="http://schemas.microsoft.com/office/drawing/2014/main" val="3344813911"/>
                    </a:ext>
                  </a:extLst>
                </a:gridCol>
                <a:gridCol w="1889760">
                  <a:extLst>
                    <a:ext uri="{9D8B030D-6E8A-4147-A177-3AD203B41FA5}">
                      <a16:colId xmlns:a16="http://schemas.microsoft.com/office/drawing/2014/main" val="2021689113"/>
                    </a:ext>
                  </a:extLst>
                </a:gridCol>
              </a:tblGrid>
              <a:tr h="221222">
                <a:tc>
                  <a:txBody>
                    <a:bodyPr/>
                    <a:lstStyle/>
                    <a:p>
                      <a:endParaRPr lang="en-US" sz="1400"/>
                    </a:p>
                  </a:txBody>
                  <a:tcPr/>
                </a:tc>
                <a:tc>
                  <a:txBody>
                    <a:bodyPr/>
                    <a:lstStyle/>
                    <a:p>
                      <a:r>
                        <a:rPr lang="en-US" sz="1400" dirty="0"/>
                        <a:t>Rep1</a:t>
                      </a:r>
                    </a:p>
                  </a:txBody>
                  <a:tcPr/>
                </a:tc>
                <a:tc>
                  <a:txBody>
                    <a:bodyPr/>
                    <a:lstStyle/>
                    <a:p>
                      <a:r>
                        <a:rPr lang="en-US" sz="1400" dirty="0"/>
                        <a:t>Rep2</a:t>
                      </a:r>
                    </a:p>
                  </a:txBody>
                  <a:tcPr/>
                </a:tc>
                <a:tc>
                  <a:txBody>
                    <a:bodyPr/>
                    <a:lstStyle/>
                    <a:p>
                      <a:r>
                        <a:rPr lang="en-US" sz="1400" dirty="0"/>
                        <a:t>Common</a:t>
                      </a:r>
                    </a:p>
                  </a:txBody>
                  <a:tcPr/>
                </a:tc>
                <a:tc>
                  <a:txBody>
                    <a:bodyPr/>
                    <a:lstStyle/>
                    <a:p>
                      <a:r>
                        <a:rPr lang="en-US" sz="1400" dirty="0"/>
                        <a:t>Merged</a:t>
                      </a:r>
                    </a:p>
                  </a:txBody>
                  <a:tcPr/>
                </a:tc>
                <a:extLst>
                  <a:ext uri="{0D108BD9-81ED-4DB2-BD59-A6C34878D82A}">
                    <a16:rowId xmlns:a16="http://schemas.microsoft.com/office/drawing/2014/main" val="813070046"/>
                  </a:ext>
                </a:extLst>
              </a:tr>
              <a:tr h="331833">
                <a:tc>
                  <a:txBody>
                    <a:bodyPr/>
                    <a:lstStyle/>
                    <a:p>
                      <a:r>
                        <a:rPr lang="en-US" sz="1400" dirty="0"/>
                        <a:t>N° peaks </a:t>
                      </a:r>
                      <a:br>
                        <a:rPr lang="en-US" sz="1400" dirty="0"/>
                      </a:br>
                      <a:r>
                        <a:rPr lang="en-US" sz="1050" dirty="0"/>
                        <a:t>(before BLACKLIST removal)</a:t>
                      </a:r>
                      <a:endParaRPr lang="en-US" sz="1400" dirty="0"/>
                    </a:p>
                  </a:txBody>
                  <a:tcPr/>
                </a:tc>
                <a:tc>
                  <a:txBody>
                    <a:bodyPr/>
                    <a:lstStyle/>
                    <a:p>
                      <a:r>
                        <a:rPr lang="en-US" sz="1400" dirty="0"/>
                        <a:t>39056</a:t>
                      </a:r>
                    </a:p>
                  </a:txBody>
                  <a:tcPr/>
                </a:tc>
                <a:tc>
                  <a:txBody>
                    <a:bodyPr/>
                    <a:lstStyle/>
                    <a:p>
                      <a:r>
                        <a:rPr lang="en-US" sz="1400" dirty="0"/>
                        <a:t>52733</a:t>
                      </a:r>
                    </a:p>
                  </a:txBody>
                  <a:tcPr/>
                </a:tc>
                <a:tc>
                  <a:txBody>
                    <a:bodyPr/>
                    <a:lstStyle/>
                    <a:p>
                      <a:r>
                        <a:rPr lang="en-US" sz="1400" dirty="0"/>
                        <a:t>31434</a:t>
                      </a:r>
                    </a:p>
                  </a:txBody>
                  <a:tcPr/>
                </a:tc>
                <a:tc>
                  <a:txBody>
                    <a:bodyPr/>
                    <a:lstStyle/>
                    <a:p>
                      <a:r>
                        <a:rPr lang="en-US" sz="1400" dirty="0"/>
                        <a:t>42763</a:t>
                      </a:r>
                    </a:p>
                  </a:txBody>
                  <a:tcPr/>
                </a:tc>
                <a:extLst>
                  <a:ext uri="{0D108BD9-81ED-4DB2-BD59-A6C34878D82A}">
                    <a16:rowId xmlns:a16="http://schemas.microsoft.com/office/drawing/2014/main" val="721815298"/>
                  </a:ext>
                </a:extLst>
              </a:tr>
              <a:tr h="387139">
                <a:tc>
                  <a:txBody>
                    <a:bodyPr/>
                    <a:lstStyle/>
                    <a:p>
                      <a:r>
                        <a:rPr lang="en-US" sz="1400" dirty="0"/>
                        <a:t>N° peaks in common with ENCODE results</a:t>
                      </a:r>
                    </a:p>
                  </a:txBody>
                  <a:tcPr/>
                </a:tc>
                <a:tc>
                  <a:txBody>
                    <a:bodyPr/>
                    <a:lstStyle/>
                    <a:p>
                      <a:r>
                        <a:rPr lang="en-US" sz="1400" dirty="0"/>
                        <a:t>27795</a:t>
                      </a:r>
                    </a:p>
                  </a:txBody>
                  <a:tcPr/>
                </a:tc>
                <a:tc>
                  <a:txBody>
                    <a:bodyPr/>
                    <a:lstStyle/>
                    <a:p>
                      <a:r>
                        <a:rPr lang="en-US" sz="1400" dirty="0"/>
                        <a:t>34264</a:t>
                      </a:r>
                    </a:p>
                  </a:txBody>
                  <a:tcPr/>
                </a:tc>
                <a:tc>
                  <a:txBody>
                    <a:bodyPr/>
                    <a:lstStyle/>
                    <a:p>
                      <a:r>
                        <a:rPr lang="en-US" sz="1400" dirty="0"/>
                        <a:t>25176</a:t>
                      </a:r>
                    </a:p>
                  </a:txBody>
                  <a:tcPr/>
                </a:tc>
                <a:tc>
                  <a:txBody>
                    <a:bodyPr/>
                    <a:lstStyle/>
                    <a:p>
                      <a:r>
                        <a:rPr lang="en-US" sz="1400" dirty="0"/>
                        <a:t>31480</a:t>
                      </a:r>
                    </a:p>
                  </a:txBody>
                  <a:tcPr/>
                </a:tc>
                <a:extLst>
                  <a:ext uri="{0D108BD9-81ED-4DB2-BD59-A6C34878D82A}">
                    <a16:rowId xmlns:a16="http://schemas.microsoft.com/office/drawing/2014/main" val="1818580462"/>
                  </a:ext>
                </a:extLst>
              </a:tr>
              <a:tr h="221222">
                <a:tc>
                  <a:txBody>
                    <a:bodyPr/>
                    <a:lstStyle/>
                    <a:p>
                      <a:r>
                        <a:rPr lang="en-US" sz="1400" dirty="0"/>
                        <a:t>Jaccard Index</a:t>
                      </a:r>
                    </a:p>
                  </a:txBody>
                  <a:tcPr/>
                </a:tc>
                <a:tc>
                  <a:txBody>
                    <a:bodyPr/>
                    <a:lstStyle/>
                    <a:p>
                      <a:r>
                        <a:rPr lang="en-US" sz="1400" dirty="0"/>
                        <a:t>0.341941</a:t>
                      </a:r>
                    </a:p>
                  </a:txBody>
                  <a:tcPr/>
                </a:tc>
                <a:tc>
                  <a:txBody>
                    <a:bodyPr/>
                    <a:lstStyle/>
                    <a:p>
                      <a:r>
                        <a:rPr lang="en-US" sz="1400" dirty="0"/>
                        <a:t>0.418229</a:t>
                      </a:r>
                    </a:p>
                  </a:txBody>
                  <a:tcPr/>
                </a:tc>
                <a:tc>
                  <a:txBody>
                    <a:bodyPr/>
                    <a:lstStyle/>
                    <a:p>
                      <a:r>
                        <a:rPr lang="en-US" sz="1400" dirty="0"/>
                        <a:t>0.307338</a:t>
                      </a:r>
                    </a:p>
                  </a:txBody>
                  <a:tcPr/>
                </a:tc>
                <a:tc>
                  <a:txBody>
                    <a:bodyPr/>
                    <a:lstStyle/>
                    <a:p>
                      <a:r>
                        <a:rPr lang="en-US" sz="1400" b="1" dirty="0"/>
                        <a:t>0.387226</a:t>
                      </a:r>
                    </a:p>
                  </a:txBody>
                  <a:tcPr/>
                </a:tc>
                <a:extLst>
                  <a:ext uri="{0D108BD9-81ED-4DB2-BD59-A6C34878D82A}">
                    <a16:rowId xmlns:a16="http://schemas.microsoft.com/office/drawing/2014/main" val="1207512447"/>
                  </a:ext>
                </a:extLst>
              </a:tr>
            </a:tbl>
          </a:graphicData>
        </a:graphic>
      </p:graphicFrame>
      <p:pic>
        <p:nvPicPr>
          <p:cNvPr id="7" name="Picture 6" descr="A graph of a graph showing a number of different types of objects&#10;&#10;Description automatically generated with medium confidence">
            <a:extLst>
              <a:ext uri="{FF2B5EF4-FFF2-40B4-BE49-F238E27FC236}">
                <a16:creationId xmlns:a16="http://schemas.microsoft.com/office/drawing/2014/main" id="{BE38C925-F791-BDBF-ADEB-885D8CCD0B1F}"/>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713861" y="4776930"/>
            <a:ext cx="4480560" cy="2011680"/>
          </a:xfrm>
          <a:prstGeom prst="rect">
            <a:avLst/>
          </a:prstGeom>
        </p:spPr>
      </p:pic>
      <p:pic>
        <p:nvPicPr>
          <p:cNvPr id="8" name="Picture 7" descr="A graph of a graph showing a number of parallel lines&#10;&#10;Description automatically generated with medium confidence">
            <a:extLst>
              <a:ext uri="{FF2B5EF4-FFF2-40B4-BE49-F238E27FC236}">
                <a16:creationId xmlns:a16="http://schemas.microsoft.com/office/drawing/2014/main" id="{55784CF2-106E-A8AC-88F1-47E8D280D1EF}"/>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238071" y="4776930"/>
            <a:ext cx="4480560" cy="2011680"/>
          </a:xfrm>
          <a:prstGeom prst="rect">
            <a:avLst/>
          </a:prstGeom>
        </p:spPr>
      </p:pic>
      <p:pic>
        <p:nvPicPr>
          <p:cNvPr id="9" name="Picture 8" descr="A graph of a graph showing a number of different types of objects&#10;&#10;Description automatically generated with medium confidence">
            <a:extLst>
              <a:ext uri="{FF2B5EF4-FFF2-40B4-BE49-F238E27FC236}">
                <a16:creationId xmlns:a16="http://schemas.microsoft.com/office/drawing/2014/main" id="{5B301300-0D98-EC60-D3F6-A00C67C88024}"/>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1724021" y="2866683"/>
            <a:ext cx="4480560" cy="2011680"/>
          </a:xfrm>
          <a:prstGeom prst="rect">
            <a:avLst/>
          </a:prstGeom>
        </p:spPr>
      </p:pic>
      <p:pic>
        <p:nvPicPr>
          <p:cNvPr id="10" name="Picture 9" descr="A graph of a graph showing a number of different types of objects&#10;&#10;Description automatically generated with medium confidence">
            <a:extLst>
              <a:ext uri="{FF2B5EF4-FFF2-40B4-BE49-F238E27FC236}">
                <a16:creationId xmlns:a16="http://schemas.microsoft.com/office/drawing/2014/main" id="{B1B25DC2-1829-48EA-1267-93C247CAB983}"/>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6238071" y="2866683"/>
            <a:ext cx="4480560" cy="2011680"/>
          </a:xfrm>
          <a:prstGeom prst="rect">
            <a:avLst/>
          </a:prstGeom>
        </p:spPr>
      </p:pic>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AC442FA8-D296-4469-85A9-9A7E56A2593E}"/>
                  </a:ext>
                </a:extLst>
              </p14:cNvPr>
              <p14:cNvContentPartPr/>
              <p14:nvPr/>
            </p14:nvContentPartPr>
            <p14:xfrm>
              <a:off x="9113400" y="2704320"/>
              <a:ext cx="738720" cy="8640"/>
            </p14:xfrm>
          </p:contentPart>
        </mc:Choice>
        <mc:Fallback xmlns="">
          <p:pic>
            <p:nvPicPr>
              <p:cNvPr id="5" name="Ink 4">
                <a:extLst>
                  <a:ext uri="{FF2B5EF4-FFF2-40B4-BE49-F238E27FC236}">
                    <a16:creationId xmlns:a16="http://schemas.microsoft.com/office/drawing/2014/main" id="{AC442FA8-D296-4469-85A9-9A7E56A2593E}"/>
                  </a:ext>
                </a:extLst>
              </p:cNvPr>
              <p:cNvPicPr/>
              <p:nvPr/>
            </p:nvPicPr>
            <p:blipFill>
              <a:blip r:embed="rId8"/>
              <a:stretch>
                <a:fillRect/>
              </a:stretch>
            </p:blipFill>
            <p:spPr>
              <a:xfrm>
                <a:off x="9059400" y="2596320"/>
                <a:ext cx="846360" cy="224280"/>
              </a:xfrm>
              <a:prstGeom prst="rect">
                <a:avLst/>
              </a:prstGeom>
            </p:spPr>
          </p:pic>
        </mc:Fallback>
      </mc:AlternateContent>
    </p:spTree>
    <p:extLst>
      <p:ext uri="{BB962C8B-B14F-4D97-AF65-F5344CB8AC3E}">
        <p14:creationId xmlns:p14="http://schemas.microsoft.com/office/powerpoint/2010/main" val="392605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Content Placeholder 6" descr="A graph with numbers and a bar chart&#10;&#10;Description automatically generated with medium confidence">
            <a:extLst>
              <a:ext uri="{FF2B5EF4-FFF2-40B4-BE49-F238E27FC236}">
                <a16:creationId xmlns:a16="http://schemas.microsoft.com/office/drawing/2014/main" id="{34F977ED-1830-BB65-4865-90D2065CE0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9262" y="-280405"/>
            <a:ext cx="10462098" cy="7692253"/>
          </a:xfrm>
          <a:prstGeom prst="rect">
            <a:avLst/>
          </a:prstGeom>
        </p:spPr>
      </p:pic>
    </p:spTree>
    <p:extLst>
      <p:ext uri="{BB962C8B-B14F-4D97-AF65-F5344CB8AC3E}">
        <p14:creationId xmlns:p14="http://schemas.microsoft.com/office/powerpoint/2010/main" val="3171787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D25873-93AA-89DC-80A6-20B2ADF582FA}"/>
              </a:ext>
            </a:extLst>
          </p:cNvPr>
          <p:cNvSpPr>
            <a:spLocks noGrp="1"/>
          </p:cNvSpPr>
          <p:nvPr>
            <p:ph idx="1"/>
          </p:nvPr>
        </p:nvSpPr>
        <p:spPr>
          <a:xfrm>
            <a:off x="274320" y="1575610"/>
            <a:ext cx="4444977" cy="1853390"/>
          </a:xfrm>
        </p:spPr>
        <p:txBody>
          <a:bodyPr>
            <a:normAutofit/>
          </a:bodyPr>
          <a:lstStyle/>
          <a:p>
            <a:pPr marL="0" indent="0">
              <a:buNone/>
            </a:pPr>
            <a:r>
              <a:rPr lang="en-US" sz="1600" dirty="0"/>
              <a:t>All peaks (42763 regions) </a:t>
            </a:r>
            <a:r>
              <a:rPr lang="en-US" sz="1600" dirty="0">
                <a:sym typeface="Wingdings" panose="05000000000000000000" pitchFamily="2" charset="2"/>
              </a:rPr>
              <a:t></a:t>
            </a:r>
            <a:r>
              <a:rPr lang="en-US" sz="1600" dirty="0"/>
              <a:t>  12349 genes associated</a:t>
            </a:r>
          </a:p>
          <a:p>
            <a:pPr marL="0" indent="0">
              <a:buNone/>
            </a:pPr>
            <a:r>
              <a:rPr lang="en-US" sz="1600" dirty="0"/>
              <a:t>Top10k (10000 regions) </a:t>
            </a:r>
            <a:r>
              <a:rPr lang="en-US" sz="1600" dirty="0">
                <a:sym typeface="Wingdings" panose="05000000000000000000" pitchFamily="2" charset="2"/>
              </a:rPr>
              <a:t></a:t>
            </a:r>
            <a:r>
              <a:rPr lang="en-US" sz="1600" dirty="0"/>
              <a:t> </a:t>
            </a:r>
            <a:r>
              <a:rPr lang="en-US" sz="1600" b="1" dirty="0"/>
              <a:t>3624 genes </a:t>
            </a:r>
            <a:r>
              <a:rPr lang="en-US" sz="1600" dirty="0"/>
              <a:t>associated</a:t>
            </a:r>
          </a:p>
          <a:p>
            <a:pPr marL="0" indent="0">
              <a:buNone/>
            </a:pPr>
            <a:endParaRPr lang="en-US" sz="1600" dirty="0"/>
          </a:p>
          <a:p>
            <a:pPr marL="0" indent="0">
              <a:buNone/>
            </a:pPr>
            <a:r>
              <a:rPr lang="en-US" sz="1600" dirty="0"/>
              <a:t>No signs of autoregulation of SOX6 by applying the nearest neighbor rule </a:t>
            </a:r>
          </a:p>
          <a:p>
            <a:pPr marL="0" indent="0">
              <a:buNone/>
            </a:pPr>
            <a:endParaRPr lang="en-US" sz="1600" b="1" i="0" dirty="0">
              <a:effectLst/>
              <a:latin typeface="Helvetica Neue"/>
            </a:endParaRPr>
          </a:p>
          <a:p>
            <a:endParaRPr lang="en-US" sz="1600" dirty="0"/>
          </a:p>
        </p:txBody>
      </p:sp>
      <p:pic>
        <p:nvPicPr>
          <p:cNvPr id="4" name="Picture 3">
            <a:extLst>
              <a:ext uri="{FF2B5EF4-FFF2-40B4-BE49-F238E27FC236}">
                <a16:creationId xmlns:a16="http://schemas.microsoft.com/office/drawing/2014/main" id="{A20C3D77-7183-180B-EB15-A055D3A7D394}"/>
              </a:ext>
            </a:extLst>
          </p:cNvPr>
          <p:cNvPicPr>
            <a:picLocks noChangeAspect="1"/>
          </p:cNvPicPr>
          <p:nvPr/>
        </p:nvPicPr>
        <p:blipFill>
          <a:blip r:embed="rId3"/>
          <a:stretch>
            <a:fillRect/>
          </a:stretch>
        </p:blipFill>
        <p:spPr>
          <a:xfrm>
            <a:off x="4719296" y="128583"/>
            <a:ext cx="6386657" cy="3865888"/>
          </a:xfrm>
          <a:prstGeom prst="rect">
            <a:avLst/>
          </a:prstGeom>
        </p:spPr>
      </p:pic>
      <p:pic>
        <p:nvPicPr>
          <p:cNvPr id="10" name="Picture 9" descr="A graph with yellow and red squares&#10;&#10;Description automatically generated">
            <a:extLst>
              <a:ext uri="{FF2B5EF4-FFF2-40B4-BE49-F238E27FC236}">
                <a16:creationId xmlns:a16="http://schemas.microsoft.com/office/drawing/2014/main" id="{D5B9AAC9-13ED-AEF3-F7DC-7823E88390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9521" y="4080224"/>
            <a:ext cx="3667760" cy="2696720"/>
          </a:xfrm>
          <a:prstGeom prst="rect">
            <a:avLst/>
          </a:prstGeom>
        </p:spPr>
      </p:pic>
      <p:pic>
        <p:nvPicPr>
          <p:cNvPr id="12" name="Picture 11">
            <a:extLst>
              <a:ext uri="{FF2B5EF4-FFF2-40B4-BE49-F238E27FC236}">
                <a16:creationId xmlns:a16="http://schemas.microsoft.com/office/drawing/2014/main" id="{B97EAE3A-0A57-A636-B85E-4F26D84F2770}"/>
              </a:ext>
            </a:extLst>
          </p:cNvPr>
          <p:cNvPicPr>
            <a:picLocks noChangeAspect="1"/>
          </p:cNvPicPr>
          <p:nvPr/>
        </p:nvPicPr>
        <p:blipFill>
          <a:blip r:embed="rId5"/>
          <a:stretch>
            <a:fillRect/>
          </a:stretch>
        </p:blipFill>
        <p:spPr>
          <a:xfrm>
            <a:off x="4572001" y="3994471"/>
            <a:ext cx="3017519" cy="2569541"/>
          </a:xfrm>
          <a:prstGeom prst="rect">
            <a:avLst/>
          </a:prstGeom>
        </p:spPr>
      </p:pic>
      <p:pic>
        <p:nvPicPr>
          <p:cNvPr id="13" name="Picture 12">
            <a:extLst>
              <a:ext uri="{FF2B5EF4-FFF2-40B4-BE49-F238E27FC236}">
                <a16:creationId xmlns:a16="http://schemas.microsoft.com/office/drawing/2014/main" id="{BD83004C-861E-FC0A-AEEE-78D584585A61}"/>
              </a:ext>
            </a:extLst>
          </p:cNvPr>
          <p:cNvPicPr>
            <a:picLocks noChangeAspect="1"/>
          </p:cNvPicPr>
          <p:nvPr/>
        </p:nvPicPr>
        <p:blipFill>
          <a:blip r:embed="rId6"/>
          <a:stretch>
            <a:fillRect/>
          </a:stretch>
        </p:blipFill>
        <p:spPr>
          <a:xfrm>
            <a:off x="934720" y="3387476"/>
            <a:ext cx="3017518" cy="3389468"/>
          </a:xfrm>
          <a:prstGeom prst="rect">
            <a:avLst/>
          </a:prstGeom>
        </p:spPr>
      </p:pic>
      <p:sp>
        <p:nvSpPr>
          <p:cNvPr id="14" name="Title 1">
            <a:extLst>
              <a:ext uri="{FF2B5EF4-FFF2-40B4-BE49-F238E27FC236}">
                <a16:creationId xmlns:a16="http://schemas.microsoft.com/office/drawing/2014/main" id="{DDE4C700-6E1A-0A14-1839-44616DA713FA}"/>
              </a:ext>
            </a:extLst>
          </p:cNvPr>
          <p:cNvSpPr>
            <a:spLocks noGrp="1"/>
          </p:cNvSpPr>
          <p:nvPr>
            <p:ph type="title"/>
          </p:nvPr>
        </p:nvSpPr>
        <p:spPr>
          <a:xfrm>
            <a:off x="1510553" y="277065"/>
            <a:ext cx="10515600" cy="1325563"/>
          </a:xfrm>
        </p:spPr>
        <p:txBody>
          <a:bodyPr/>
          <a:lstStyle/>
          <a:p>
            <a:r>
              <a:rPr lang="en-US" b="1" dirty="0"/>
              <a:t>GREAT</a:t>
            </a:r>
          </a:p>
        </p:txBody>
      </p:sp>
      <p:pic>
        <p:nvPicPr>
          <p:cNvPr id="5" name="Picture 4">
            <a:extLst>
              <a:ext uri="{FF2B5EF4-FFF2-40B4-BE49-F238E27FC236}">
                <a16:creationId xmlns:a16="http://schemas.microsoft.com/office/drawing/2014/main" id="{BD43F639-05EB-B9BA-3C85-717DBA60A140}"/>
              </a:ext>
            </a:extLst>
          </p:cNvPr>
          <p:cNvPicPr>
            <a:picLocks noChangeAspect="1"/>
          </p:cNvPicPr>
          <p:nvPr/>
        </p:nvPicPr>
        <p:blipFill>
          <a:blip r:embed="rId7"/>
          <a:stretch>
            <a:fillRect/>
          </a:stretch>
        </p:blipFill>
        <p:spPr>
          <a:xfrm rot="20231428">
            <a:off x="4384422" y="20798"/>
            <a:ext cx="669745" cy="275777"/>
          </a:xfrm>
          <a:prstGeom prst="rect">
            <a:avLst/>
          </a:prstGeom>
        </p:spPr>
      </p:pic>
    </p:spTree>
    <p:extLst>
      <p:ext uri="{BB962C8B-B14F-4D97-AF65-F5344CB8AC3E}">
        <p14:creationId xmlns:p14="http://schemas.microsoft.com/office/powerpoint/2010/main" val="256115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BC71A-3177-D566-E9BA-37ED21A59FC7}"/>
              </a:ext>
            </a:extLst>
          </p:cNvPr>
          <p:cNvSpPr>
            <a:spLocks noGrp="1"/>
          </p:cNvSpPr>
          <p:nvPr>
            <p:ph type="title"/>
          </p:nvPr>
        </p:nvSpPr>
        <p:spPr/>
        <p:txBody>
          <a:bodyPr/>
          <a:lstStyle/>
          <a:p>
            <a:pPr algn="ctr"/>
            <a:r>
              <a:rPr lang="en-US" b="1" dirty="0"/>
              <a:t>UCSC GB visualization of peak found by both</a:t>
            </a:r>
          </a:p>
        </p:txBody>
      </p:sp>
      <p:pic>
        <p:nvPicPr>
          <p:cNvPr id="9" name="Picture 8">
            <a:extLst>
              <a:ext uri="{FF2B5EF4-FFF2-40B4-BE49-F238E27FC236}">
                <a16:creationId xmlns:a16="http://schemas.microsoft.com/office/drawing/2014/main" id="{61FAC661-2B5F-709F-00AE-6610851C78A5}"/>
              </a:ext>
            </a:extLst>
          </p:cNvPr>
          <p:cNvPicPr>
            <a:picLocks noChangeAspect="1"/>
          </p:cNvPicPr>
          <p:nvPr/>
        </p:nvPicPr>
        <p:blipFill>
          <a:blip r:embed="rId3"/>
          <a:stretch>
            <a:fillRect/>
          </a:stretch>
        </p:blipFill>
        <p:spPr>
          <a:xfrm>
            <a:off x="838199" y="1406208"/>
            <a:ext cx="10537529" cy="5167312"/>
          </a:xfrm>
          <a:prstGeom prst="rect">
            <a:avLst/>
          </a:prstGeom>
        </p:spPr>
      </p:pic>
      <p:pic>
        <p:nvPicPr>
          <p:cNvPr id="4" name="Picture 3">
            <a:extLst>
              <a:ext uri="{FF2B5EF4-FFF2-40B4-BE49-F238E27FC236}">
                <a16:creationId xmlns:a16="http://schemas.microsoft.com/office/drawing/2014/main" id="{2CA0B22D-2810-D6AD-FB76-306944040845}"/>
              </a:ext>
            </a:extLst>
          </p:cNvPr>
          <p:cNvPicPr>
            <a:picLocks noChangeAspect="1"/>
          </p:cNvPicPr>
          <p:nvPr/>
        </p:nvPicPr>
        <p:blipFill>
          <a:blip r:embed="rId4"/>
          <a:stretch>
            <a:fillRect/>
          </a:stretch>
        </p:blipFill>
        <p:spPr>
          <a:xfrm rot="21024796">
            <a:off x="513131" y="1455192"/>
            <a:ext cx="1984017" cy="328106"/>
          </a:xfrm>
          <a:prstGeom prst="rect">
            <a:avLst/>
          </a:prstGeom>
        </p:spPr>
      </p:pic>
    </p:spTree>
    <p:extLst>
      <p:ext uri="{BB962C8B-B14F-4D97-AF65-F5344CB8AC3E}">
        <p14:creationId xmlns:p14="http://schemas.microsoft.com/office/powerpoint/2010/main" val="28798588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32866</TotalTime>
  <Words>4343</Words>
  <Application>Microsoft Office PowerPoint</Application>
  <PresentationFormat>Widescreen</PresentationFormat>
  <Paragraphs>312</Paragraphs>
  <Slides>17</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Cambria</vt:lpstr>
      <vt:lpstr>Helvetica Neue</vt:lpstr>
      <vt:lpstr>Segoe UI</vt:lpstr>
      <vt:lpstr>Verdana</vt:lpstr>
      <vt:lpstr>Wingdings</vt:lpstr>
      <vt:lpstr>Office Theme</vt:lpstr>
      <vt:lpstr>EPIGENOMICS EXAM PRESENTATION: ChIP-Seq experiment on the TF SOX6  Roberto Amarie ID:11297A</vt:lpstr>
      <vt:lpstr>Background info on Sox6</vt:lpstr>
      <vt:lpstr>PowerPoint Presentation</vt:lpstr>
      <vt:lpstr>Mapping QC</vt:lpstr>
      <vt:lpstr>MACS2 Peak calling QC</vt:lpstr>
      <vt:lpstr>Choosing the best set of peaks</vt:lpstr>
      <vt:lpstr>PowerPoint Presentation</vt:lpstr>
      <vt:lpstr>GREAT</vt:lpstr>
      <vt:lpstr>UCSC GB visualization of peak found by both</vt:lpstr>
      <vt:lpstr>Only by me</vt:lpstr>
      <vt:lpstr>Only by ENCODE</vt:lpstr>
      <vt:lpstr>Whole SOX6</vt:lpstr>
      <vt:lpstr>SOX6 TSS close-up</vt:lpstr>
      <vt:lpstr>Alternative TSS close-up</vt:lpstr>
      <vt:lpstr>PowerPoint Presentation</vt:lpstr>
      <vt:lpstr>THANK YOU FOR YOUR  ATTENTION</vt:lpstr>
      <vt:lpstr>Motif-centered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Roberto Amarie</dc:creator>
  <cp:lastModifiedBy>AMARIE ROBERTO</cp:lastModifiedBy>
  <cp:revision>133</cp:revision>
  <dcterms:created xsi:type="dcterms:W3CDTF">2023-11-09T18:53:23Z</dcterms:created>
  <dcterms:modified xsi:type="dcterms:W3CDTF">2025-01-24T10:41:21Z</dcterms:modified>
</cp:coreProperties>
</file>