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68" r:id="rId6"/>
    <p:sldId id="267" r:id="rId7"/>
    <p:sldId id="269" r:id="rId8"/>
    <p:sldId id="270" r:id="rId9"/>
    <p:sldId id="271" r:id="rId10"/>
    <p:sldId id="261" r:id="rId11"/>
    <p:sldId id="262" r:id="rId12"/>
    <p:sldId id="272" r:id="rId13"/>
    <p:sldId id="273" r:id="rId14"/>
    <p:sldId id="277" r:id="rId15"/>
    <p:sldId id="275" r:id="rId16"/>
    <p:sldId id="263" r:id="rId17"/>
    <p:sldId id="281" r:id="rId18"/>
    <p:sldId id="280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15" autoAdjust="0"/>
  </p:normalViewPr>
  <p:slideViewPr>
    <p:cSldViewPr snapToGrid="0">
      <p:cViewPr varScale="1">
        <p:scale>
          <a:sx n="61" d="100"/>
          <a:sy n="61" d="100"/>
        </p:scale>
        <p:origin x="1493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B6C6F-74AA-4DAE-903E-BA965B01185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752F-754F-44D0-BB57-94A171C3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ciclin_domai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TAB2#cite_note-entrez-7" TargetMode="External"/><Relationship Id="rId4" Type="http://schemas.openxmlformats.org/officeDocument/2006/relationships/hyperlink" Target="https://en.wikipedia.org/wiki/Liver_sinusoidal_endothelial_cel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RIN:</a:t>
            </a:r>
          </a:p>
          <a:p>
            <a:pPr lvl="1"/>
            <a:r>
              <a:rPr lang="en-GB" dirty="0"/>
              <a:t>usually recommend at least 7, but 6 or higher is usually considered to be “acceptable”.</a:t>
            </a:r>
          </a:p>
          <a:p>
            <a:r>
              <a:rPr lang="en-GB" dirty="0"/>
              <a:t>%rRNA:</a:t>
            </a:r>
          </a:p>
          <a:p>
            <a:pPr lvl="1"/>
            <a:r>
              <a:rPr lang="en-GB" dirty="0"/>
              <a:t>should be very low, never anyway higher than 10% (or 0.1 since here is the fraction to be reported)</a:t>
            </a:r>
          </a:p>
          <a:p>
            <a:r>
              <a:rPr lang="en-GB" dirty="0"/>
              <a:t>%</a:t>
            </a:r>
            <a:r>
              <a:rPr lang="en-GB" dirty="0" err="1"/>
              <a:t>uniquely_mapped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 want here at least 85% of the reads uniquely mapped, since it is a human 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9752F-754F-44D0-BB57-94A171C3C9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STAB2: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gene encodes a large, transmembrane receptor protein which may function in angiogenesis, lymphocyte homing, cell adhesion, or receptor scavenging. The protein contains 7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Fasciclin domain"/>
              </a:rPr>
              <a:t>fasciclin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15 epidermal growth factor (EGF)-like, and 2 laminin-type EGF-like domains as well as a C-type lectin-like hyaluronan-binding Link module. The protein is primarily expressed on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Liver sinusoidal endothelial cell"/>
              </a:rPr>
              <a:t>liver sinusoidal endothelial cells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spleen, and lymph node. The receptor has been shown to bind and endocytose ligands such as hyaluronan, low density lipoprotein, Gram-positive and Gram-negative bacteria, and advanced glycosylation end products. Supporting its possible role as a scavenger receptor, the protein has been shown to cycle between the plasma membrane and lysosomes.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9752F-754F-44D0-BB57-94A171C3C9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Hilscher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M.M.,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Langseth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C.M.,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Kukanja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P.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Spatial and temporal heterogeneity in the lineage progression of fine oligodendrocyte subtypes.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BMC Biol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20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122 (2022). https://doi.org/10.1186/s12915-022-01325-z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OL lineage presents itself as a continuum of oligodendrocyte precursor cells (OPCs), committed OPCs (COPs), newly formed OLs (NFOLs), myelin-forming OLs (MFOLs), and mature OLs (MOLs)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9752F-754F-44D0-BB57-94A171C3C9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8116-0C2B-01E5-534C-DA1DEF278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A460-54A9-BF58-F595-3561B2974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D795-C35F-3D4B-C59A-AD7D936F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B03F-A400-621E-8138-A6A38CFC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FD08-56F9-03B8-BC0F-F1AB0233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3E01-763F-9D54-4B21-19A22C96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E1575-CF72-02E2-8360-F7149B3F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C3AC-9BE3-1D42-4D77-92F2154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96EC-E465-2C35-21E1-080AC333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BC82-4E10-CC6B-9EE5-47B23F66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E6A9C-B096-27F7-D71F-2F1E6CB85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62E7-CDE1-B752-568B-FC5E7536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31FC-FE53-D76F-339C-27F125B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1926-37C1-E2A2-3F4A-F69F5649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2401-957C-FB06-0BB6-FE16DAB8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5E4-E0CF-46CB-2FAE-E7904D17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863C-C846-28AA-3772-5846717E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C000-20B4-96CD-9055-7C314E11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39C7-5376-64DD-C047-14D17381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C86A-631E-4390-D7EE-ACE4EE41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2E84-98B8-31CB-75B4-DD5E52AF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6C70-B95F-5C7E-6FC6-BA90D037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D449-432D-DE9A-6F5B-F42F2215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8340-EB9F-5DDD-97F6-9FBD01DB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0714-8050-0BE6-8E41-800EFCA3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B8E8-373F-34AE-FD8C-47C8F897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019B-7042-9DA0-20BE-7664D568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7985-E178-4E37-ED30-6B87B8D5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E7CD0-3191-4FD8-A666-4274B120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85DC-83CA-197B-AED5-D31BEDA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3B9F-1AFB-6FFA-7B02-AF035F05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5DAD-8853-8285-413B-9593A8A8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CD85-40B8-C8AE-EB09-7172906F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5F54-72A5-01EE-DC49-F687AEE94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204E-FA66-5B2F-E058-EEE3431C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F0A86-D2B3-E139-1874-8B620B5B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A65CD-B28C-B070-6C10-6478293C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B27E6-39EE-E4E4-5DF4-881FA7AB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FE7C5-D5CC-DD86-F7F1-9368C26E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4CEF-6350-DAA1-9459-A6C61E34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C700-4D82-E599-0F9E-EC8052B9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EF5B-ECD7-9B5A-887D-E4C6126E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297A7-0E4F-7471-089C-13641639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B0E33-ACB1-A3B5-5D60-5C2437BB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0AC70-A5D7-1D81-4224-C8A6C661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26B6-0E13-50B2-4EF4-A8EE09E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0742-7A8A-374F-0E94-EFCED396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5C94-36F6-8B4E-344E-420C46DE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C1A5F-DD2E-BE7C-0684-722020EC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AF775-A0F1-C503-BAAC-9FD2486E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699F-ADB9-860F-7B9A-EF2DABFA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29B9-2D09-8258-6253-6407538B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9DE1-5B16-5F4A-DBC9-3DA43D38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39146-07A7-A0BE-8E3F-C92B8AD9D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200D-BA18-65E0-CE69-909CB5AA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819D-E85C-00CE-9B79-EAB411C1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BBBA-D7A3-6735-4CA2-47C73C03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071E9-5A3F-F47C-B22D-DC35619D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72E44-FBC2-E7CA-4497-2F169725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6C29-CA6B-B191-2309-7049DF09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EE0A-A1AC-C558-88D2-03E4F5F3C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B774-A341-4E35-B35C-5E9A893955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6418-1710-2FB8-A609-91EF275B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CD51-1C18-153B-93EE-B65992D7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B6BF-8295-4E47-9360-74380C5C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cbi.nlm.nih.gov/pubmed/300963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D58-012E-931B-63FA-1B317734F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Transcriptomic Exam</a:t>
            </a:r>
            <a:br>
              <a:rPr lang="en-US" sz="6600" b="1" dirty="0"/>
            </a:br>
            <a:r>
              <a:rPr lang="en-US" sz="6600" b="1" dirty="0"/>
              <a:t>Roberto Amarie</a:t>
            </a:r>
            <a:br>
              <a:rPr lang="en-US" sz="6600" b="1" dirty="0"/>
            </a:br>
            <a:r>
              <a:rPr lang="en-GB" sz="3200" b="1" dirty="0"/>
              <a:t>ID:</a:t>
            </a:r>
            <a:r>
              <a:rPr lang="en-US" sz="3200" b="1" dirty="0"/>
              <a:t>11297A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3273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B2AE-ED53-7360-26DF-B0179D37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3DE0-4F8C-B075-D7D7-159301C2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" y="1431758"/>
            <a:ext cx="7387389" cy="474520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PRJNA438862 SRA667466</a:t>
            </a:r>
            <a:br>
              <a:rPr lang="en-GB" sz="2000" b="0" i="0" u="none" strike="noStrike" dirty="0">
                <a:solidFill>
                  <a:srgbClr val="385D8A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GB" sz="2000" b="0" i="0" u="none" strike="noStrike" dirty="0">
                <a:solidFill>
                  <a:srgbClr val="385D8A"/>
                </a:solidFill>
                <a:effectLst/>
                <a:latin typeface="arial" panose="020B0604020202020204" pitchFamily="34" charset="0"/>
                <a:hlinkClick r:id="rId2"/>
              </a:rPr>
              <a:t>Zeisel A </a:t>
            </a:r>
            <a:r>
              <a:rPr lang="en-GB" sz="2000" b="0" i="1" u="none" strike="noStrike" dirty="0">
                <a:solidFill>
                  <a:srgbClr val="385D8A"/>
                </a:solidFill>
                <a:effectLst/>
                <a:latin typeface="arial" panose="020B0604020202020204" pitchFamily="34" charset="0"/>
                <a:hlinkClick r:id="rId2"/>
              </a:rPr>
              <a:t>et al.,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"Molecular Architecture of the Mouse Nervous System.", 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Cell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2018 Aug 9;174(4):999-1014.e22</a:t>
            </a:r>
            <a:b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200" dirty="0"/>
              <a:t>Mus musculus			10x chromium</a:t>
            </a:r>
            <a:br>
              <a:rPr lang="en-US" sz="2200" dirty="0"/>
            </a:br>
            <a:endParaRPr lang="en-US" sz="2200" dirty="0"/>
          </a:p>
          <a:p>
            <a:r>
              <a:rPr lang="en-US" sz="2200" b="0" i="0" dirty="0">
                <a:solidFill>
                  <a:srgbClr val="212121"/>
                </a:solidFill>
                <a:effectLst/>
              </a:rPr>
              <a:t>They analyzed 19 brain regions, </a:t>
            </a:r>
            <a:r>
              <a:rPr lang="en-GB" sz="2200" b="0" i="0" dirty="0">
                <a:solidFill>
                  <a:srgbClr val="212121"/>
                </a:solidFill>
                <a:effectLst/>
              </a:rPr>
              <a:t>using at least two mice for each tissue, typically one male and one female, </a:t>
            </a:r>
            <a:br>
              <a:rPr lang="en-GB" sz="2200" b="0" i="0" dirty="0">
                <a:solidFill>
                  <a:srgbClr val="212121"/>
                </a:solidFill>
                <a:effectLst/>
              </a:rPr>
            </a:br>
            <a:r>
              <a:rPr lang="en-GB" sz="2200" b="0" i="0" dirty="0">
                <a:solidFill>
                  <a:srgbClr val="212121"/>
                </a:solidFill>
                <a:effectLst/>
              </a:rPr>
              <a:t>resulting in </a:t>
            </a:r>
            <a:r>
              <a:rPr lang="en-GB" sz="2200" b="0" i="0" dirty="0" err="1">
                <a:solidFill>
                  <a:srgbClr val="212121"/>
                </a:solidFill>
                <a:effectLst/>
              </a:rPr>
              <a:t>analyzing</a:t>
            </a:r>
            <a:r>
              <a:rPr lang="en-GB" sz="2200" b="0" i="0" dirty="0">
                <a:solidFill>
                  <a:srgbClr val="212121"/>
                </a:solidFill>
                <a:effectLst/>
              </a:rPr>
              <a:t> a total of 133 samples to reveal the transcriptomes of 509,876 cells.</a:t>
            </a:r>
          </a:p>
          <a:p>
            <a:r>
              <a:rPr lang="en-GB" sz="2200" b="0" i="0" dirty="0">
                <a:solidFill>
                  <a:srgbClr val="212121"/>
                </a:solidFill>
                <a:effectLst/>
              </a:rPr>
              <a:t>The final, high-quality curated compendium comprised 265 clusters represented by 160,796 high-quality single-cell transcriptomes</a:t>
            </a:r>
            <a:br>
              <a:rPr lang="en-GB" sz="2200" b="0" i="0" dirty="0">
                <a:solidFill>
                  <a:srgbClr val="212121"/>
                </a:solidFill>
                <a:effectLst/>
              </a:rPr>
            </a:br>
            <a:br>
              <a:rPr lang="en-GB" sz="2200" b="0" i="0" dirty="0">
                <a:solidFill>
                  <a:srgbClr val="212121"/>
                </a:solidFill>
                <a:effectLst/>
              </a:rPr>
            </a:br>
            <a:endParaRPr lang="en-GB" sz="2200" b="0" i="0" dirty="0">
              <a:solidFill>
                <a:srgbClr val="212121"/>
              </a:solidFill>
              <a:effectLst/>
            </a:endParaRPr>
          </a:p>
          <a:p>
            <a:r>
              <a:rPr lang="en-US" sz="2200" dirty="0"/>
              <a:t>My Panglao subset was instead limited to the neocortex</a:t>
            </a:r>
            <a:br>
              <a:rPr lang="en-US" sz="2200" dirty="0"/>
            </a:br>
            <a:r>
              <a:rPr lang="en-US" sz="2200" dirty="0"/>
              <a:t>with initially 20844 features across 5744 samples upon selection of samples with at least 200 features and minimum of </a:t>
            </a:r>
            <a:r>
              <a:rPr lang="en-US" sz="2200"/>
              <a:t>3 cells</a:t>
            </a:r>
            <a:endParaRPr lang="en-US" sz="2200" dirty="0"/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6CD5E2-367D-5E52-FBAF-2D99D91A4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61" y="1431758"/>
            <a:ext cx="3384724" cy="51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5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EDE6-82F3-E796-8A52-5D9FDA6D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Quality control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6824B4A-82D3-5C8D-1F3D-50A00ED25E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4648200" cy="385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Criteria</a:t>
            </a:r>
          </a:p>
          <a:p>
            <a:r>
              <a:rPr lang="en-US" dirty="0"/>
              <a:t> 200 &lt; </a:t>
            </a:r>
            <a:r>
              <a:rPr lang="en-US" dirty="0" err="1"/>
              <a:t>nFeature_RNA</a:t>
            </a:r>
            <a:r>
              <a:rPr lang="en-US" dirty="0"/>
              <a:t> &lt; 4000</a:t>
            </a:r>
          </a:p>
          <a:p>
            <a:r>
              <a:rPr lang="en-US" dirty="0"/>
              <a:t>percent.mt &lt; 10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Outputs</a:t>
            </a:r>
          </a:p>
          <a:p>
            <a:r>
              <a:rPr lang="en-US" dirty="0"/>
              <a:t>5745 samples -&gt; 5285 samples </a:t>
            </a:r>
            <a:br>
              <a:rPr lang="en-US" dirty="0"/>
            </a:br>
            <a:r>
              <a:rPr lang="en-US" dirty="0"/>
              <a:t>(460 samples discarded)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0D30F5FD-0CEB-6738-88C2-D9B3284B9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5625"/>
            <a:ext cx="6250496" cy="38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5726-3A34-659F-8910-CE11D97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Dimensionality Reduction via PCA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10AA76F0-B098-7447-FF94-514E6136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78" y="2129589"/>
            <a:ext cx="5216754" cy="3221527"/>
          </a:xfrm>
        </p:spPr>
      </p:pic>
      <p:pic>
        <p:nvPicPr>
          <p:cNvPr id="7" name="Picture 6" descr="A graph of a number of genes&#10;&#10;Description automatically generated">
            <a:extLst>
              <a:ext uri="{FF2B5EF4-FFF2-40B4-BE49-F238E27FC236}">
                <a16:creationId xmlns:a16="http://schemas.microsoft.com/office/drawing/2014/main" id="{B0C017A6-3E9F-D125-FD77-A8B4ED565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4" y="1985211"/>
            <a:ext cx="5610119" cy="34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D00F-4FFB-1EB4-5E62-D67DEDC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Candidate clusters</a:t>
            </a:r>
          </a:p>
        </p:txBody>
      </p:sp>
      <p:pic>
        <p:nvPicPr>
          <p:cNvPr id="11" name="Picture 10" descr="A map of different colored dots&#10;&#10;Description automatically generated">
            <a:extLst>
              <a:ext uri="{FF2B5EF4-FFF2-40B4-BE49-F238E27FC236}">
                <a16:creationId xmlns:a16="http://schemas.microsoft.com/office/drawing/2014/main" id="{50E41320-0A8D-7D98-137F-D42AA5F4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6" y="1511034"/>
            <a:ext cx="3965194" cy="2448645"/>
          </a:xfrm>
          <a:prstGeom prst="rect">
            <a:avLst/>
          </a:prstGeom>
        </p:spPr>
      </p:pic>
      <p:pic>
        <p:nvPicPr>
          <p:cNvPr id="13" name="Picture 12" descr="A map of a person with different colored dots&#10;&#10;Description automatically generated">
            <a:extLst>
              <a:ext uri="{FF2B5EF4-FFF2-40B4-BE49-F238E27FC236}">
                <a16:creationId xmlns:a16="http://schemas.microsoft.com/office/drawing/2014/main" id="{5AA2E177-98E6-198D-A11D-FA7D5B08A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1" y="1402923"/>
            <a:ext cx="4315327" cy="2664865"/>
          </a:xfrm>
          <a:prstGeom prst="rect">
            <a:avLst/>
          </a:prstGeom>
        </p:spPr>
      </p:pic>
      <p:pic>
        <p:nvPicPr>
          <p:cNvPr id="15" name="Picture 14" descr="A map of different colors&#10;&#10;Description automatically generated">
            <a:extLst>
              <a:ext uri="{FF2B5EF4-FFF2-40B4-BE49-F238E27FC236}">
                <a16:creationId xmlns:a16="http://schemas.microsoft.com/office/drawing/2014/main" id="{56BCED4E-B718-DAC2-9720-0E6174DEC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36" y="3959679"/>
            <a:ext cx="4315327" cy="26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9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D00F-4FFB-1EB4-5E62-D67DEDC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Candidate clusters</a:t>
            </a:r>
          </a:p>
        </p:txBody>
      </p:sp>
      <p:pic>
        <p:nvPicPr>
          <p:cNvPr id="11" name="Picture 10" descr="A map of different colored dots&#10;&#10;Description automatically generated">
            <a:extLst>
              <a:ext uri="{FF2B5EF4-FFF2-40B4-BE49-F238E27FC236}">
                <a16:creationId xmlns:a16="http://schemas.microsoft.com/office/drawing/2014/main" id="{50E41320-0A8D-7D98-137F-D42AA5F4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6" y="1511034"/>
            <a:ext cx="3965194" cy="2448645"/>
          </a:xfrm>
          <a:prstGeom prst="rect">
            <a:avLst/>
          </a:prstGeom>
        </p:spPr>
      </p:pic>
      <p:pic>
        <p:nvPicPr>
          <p:cNvPr id="3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9C9FE6B-9D37-F8CC-D806-A27FB66B4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928"/>
            <a:ext cx="3976034" cy="2455340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75DD692-669F-DA07-8624-CE0A60409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71" y="4257417"/>
            <a:ext cx="4056273" cy="2504890"/>
          </a:xfrm>
          <a:prstGeom prst="rect">
            <a:avLst/>
          </a:prstGeom>
        </p:spPr>
      </p:pic>
      <p:pic>
        <p:nvPicPr>
          <p:cNvPr id="7" name="Picture 6" descr="A map of a person with different colored dots&#10;&#10;Description automatically generated">
            <a:extLst>
              <a:ext uri="{FF2B5EF4-FFF2-40B4-BE49-F238E27FC236}">
                <a16:creationId xmlns:a16="http://schemas.microsoft.com/office/drawing/2014/main" id="{09DABACA-53E6-A69F-AD88-663D4E73F4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-733" r="8113" b="89202"/>
          <a:stretch/>
        </p:blipFill>
        <p:spPr>
          <a:xfrm>
            <a:off x="8278273" y="1185781"/>
            <a:ext cx="3404996" cy="307307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C922801-9AC8-3C35-D631-4FE32B9E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71" y="1440643"/>
            <a:ext cx="4414066" cy="2725840"/>
          </a:xfrm>
          <a:prstGeom prst="rect">
            <a:avLst/>
          </a:prstGeom>
        </p:spPr>
      </p:pic>
      <p:pic>
        <p:nvPicPr>
          <p:cNvPr id="15" name="Picture 14" descr="A map of different colors&#10;&#10;Description automatically generated">
            <a:extLst>
              <a:ext uri="{FF2B5EF4-FFF2-40B4-BE49-F238E27FC236}">
                <a16:creationId xmlns:a16="http://schemas.microsoft.com/office/drawing/2014/main" id="{56BCED4E-B718-DAC2-9720-0E6174DEC4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9"/>
          <a:stretch/>
        </p:blipFill>
        <p:spPr>
          <a:xfrm>
            <a:off x="3929343" y="3973573"/>
            <a:ext cx="4315327" cy="252105"/>
          </a:xfrm>
          <a:prstGeom prst="rect">
            <a:avLst/>
          </a:prstGeom>
        </p:spPr>
      </p:pic>
      <p:pic>
        <p:nvPicPr>
          <p:cNvPr id="6" name="Picture 5" descr="A map of different colored dots&#10;&#10;Description automatically generated">
            <a:extLst>
              <a:ext uri="{FF2B5EF4-FFF2-40B4-BE49-F238E27FC236}">
                <a16:creationId xmlns:a16="http://schemas.microsoft.com/office/drawing/2014/main" id="{2C727A1D-B80B-18BA-031E-65A2EBAB4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50"/>
          <a:stretch/>
        </p:blipFill>
        <p:spPr>
          <a:xfrm>
            <a:off x="838200" y="1318624"/>
            <a:ext cx="3965194" cy="3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DA0E-808C-FA26-9C4A-8D96B038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Chosen Cluster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5EC9A3-8BFE-5AD1-3695-80B54DCB5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523093"/>
              </p:ext>
            </p:extLst>
          </p:nvPr>
        </p:nvGraphicFramePr>
        <p:xfrm>
          <a:off x="553453" y="5094805"/>
          <a:ext cx="109908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810">
                  <a:extLst>
                    <a:ext uri="{9D8B030D-6E8A-4147-A177-3AD203B41FA5}">
                      <a16:colId xmlns:a16="http://schemas.microsoft.com/office/drawing/2014/main" val="233922976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39940934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5568782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18108873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862856274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75744276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2901149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18370804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995362594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752909971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2144215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70508960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83716649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29447742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60201593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43162091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49979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2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16885"/>
                  </a:ext>
                </a:extLst>
              </a:tr>
            </a:tbl>
          </a:graphicData>
        </a:graphic>
      </p:graphicFrame>
      <p:pic>
        <p:nvPicPr>
          <p:cNvPr id="5" name="Picture 4" descr="A map of different colors&#10;&#10;Description automatically generated">
            <a:extLst>
              <a:ext uri="{FF2B5EF4-FFF2-40B4-BE49-F238E27FC236}">
                <a16:creationId xmlns:a16="http://schemas.microsoft.com/office/drawing/2014/main" id="{E230D92E-4453-75CC-3E46-6E809798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1647102"/>
            <a:ext cx="5197642" cy="3209726"/>
          </a:xfrm>
          <a:prstGeom prst="rect">
            <a:avLst/>
          </a:prstGeom>
        </p:spPr>
      </p:pic>
      <p:pic>
        <p:nvPicPr>
          <p:cNvPr id="15" name="Picture 14" descr="A graph of cell cycle phases&#10;&#10;Description automatically generated">
            <a:extLst>
              <a:ext uri="{FF2B5EF4-FFF2-40B4-BE49-F238E27FC236}">
                <a16:creationId xmlns:a16="http://schemas.microsoft.com/office/drawing/2014/main" id="{126D4677-7E90-AE7B-0C7F-A9D38024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62" y="1647102"/>
            <a:ext cx="5034737" cy="31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4AA2-15E6-877B-C515-3FF5816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1vsAll contrast for marker genes identification</a:t>
            </a:r>
          </a:p>
        </p:txBody>
      </p:sp>
      <p:pic>
        <p:nvPicPr>
          <p:cNvPr id="9" name="Picture 8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FAF2EEB9-3596-3351-D5F7-1A56CA06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62" y="1294376"/>
            <a:ext cx="8758991" cy="5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1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B7F7-8BE2-BB7D-BE91-536A4D5C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Dotplot</a:t>
            </a:r>
            <a:r>
              <a:rPr lang="en-US" b="1" dirty="0"/>
              <a:t> of Marker genes</a:t>
            </a:r>
          </a:p>
        </p:txBody>
      </p:sp>
      <p:pic>
        <p:nvPicPr>
          <p:cNvPr id="4" name="Content Placeholder 3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B282D8F7-56E0-3C7F-D2CD-6C683D30B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07" y="1943425"/>
            <a:ext cx="7379014" cy="45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4AA2-15E6-877B-C515-3FF5816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ViolinPlot</a:t>
            </a:r>
            <a:r>
              <a:rPr lang="en-US" b="1" dirty="0"/>
              <a:t> of Marker genes</a:t>
            </a:r>
          </a:p>
        </p:txBody>
      </p:sp>
      <p:pic>
        <p:nvPicPr>
          <p:cNvPr id="15" name="Picture 14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A8775956-8370-39C6-C5A1-A52C62CB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" y="1371600"/>
            <a:ext cx="11559431" cy="52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4AA2-15E6-877B-C515-3FF5816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FeaturePlot</a:t>
            </a:r>
            <a:r>
              <a:rPr lang="en-US" b="1" dirty="0"/>
              <a:t> of marker genes</a:t>
            </a:r>
          </a:p>
        </p:txBody>
      </p:sp>
      <p:pic>
        <p:nvPicPr>
          <p:cNvPr id="13" name="Picture 12" descr="A chart of different types of numbers&#10;&#10;Description automatically generated">
            <a:extLst>
              <a:ext uri="{FF2B5EF4-FFF2-40B4-BE49-F238E27FC236}">
                <a16:creationId xmlns:a16="http://schemas.microsoft.com/office/drawing/2014/main" id="{FF684562-1E58-018E-B5A5-0CF7039D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5" y="1335172"/>
            <a:ext cx="11838069" cy="54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4AF8-D7DF-81C3-1102-6DD43116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Bulk </a:t>
            </a:r>
            <a:r>
              <a:rPr lang="en-US" sz="6000" b="1" dirty="0" err="1"/>
              <a:t>RNAseq</a:t>
            </a:r>
            <a:r>
              <a:rPr lang="en-US" sz="6000" b="1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98157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multiple colored dots&#10;&#10;Description automatically generated">
            <a:extLst>
              <a:ext uri="{FF2B5EF4-FFF2-40B4-BE49-F238E27FC236}">
                <a16:creationId xmlns:a16="http://schemas.microsoft.com/office/drawing/2014/main" id="{34579A91-E288-17F5-89F7-FD28B2B6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78" y="416186"/>
            <a:ext cx="9757549" cy="6025627"/>
          </a:xfrm>
        </p:spPr>
      </p:pic>
    </p:spTree>
    <p:extLst>
      <p:ext uri="{BB962C8B-B14F-4D97-AF65-F5344CB8AC3E}">
        <p14:creationId xmlns:p14="http://schemas.microsoft.com/office/powerpoint/2010/main" val="4962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E739-49A5-3633-6BD1-E93C33CA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0538-DE7E-9240-EB35-F50790F8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97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BRAIN: </a:t>
            </a:r>
          </a:p>
          <a:p>
            <a:pPr lvl="1"/>
            <a:r>
              <a:rPr lang="en-US" dirty="0"/>
              <a:t>11,	RIN:6.7		%rRNA: 0.065		%map: 89</a:t>
            </a:r>
          </a:p>
          <a:p>
            <a:pPr lvl="1"/>
            <a:r>
              <a:rPr lang="en-US" dirty="0"/>
              <a:t>12, 	RIN:7.5		%rRNA: 0.015		%map: 91.3</a:t>
            </a:r>
          </a:p>
          <a:p>
            <a:pPr lvl="1"/>
            <a:r>
              <a:rPr lang="en-US" dirty="0"/>
              <a:t>13	RIN:7.1		%rRNA: 0.053		%map: 89.8</a:t>
            </a:r>
          </a:p>
          <a:p>
            <a:r>
              <a:rPr lang="en-US" dirty="0"/>
              <a:t>SPLEEN:</a:t>
            </a:r>
          </a:p>
          <a:p>
            <a:pPr lvl="1"/>
            <a:r>
              <a:rPr lang="en-US" dirty="0"/>
              <a:t>11, 	RIN:6.7		%rRNA: 0.005		%map: 88.3</a:t>
            </a:r>
          </a:p>
          <a:p>
            <a:pPr lvl="1"/>
            <a:r>
              <a:rPr lang="en-US" dirty="0"/>
              <a:t>12, 	RIN:8.3		%rRNA: 0.005		%map: 89</a:t>
            </a:r>
          </a:p>
          <a:p>
            <a:pPr lvl="1"/>
            <a:r>
              <a:rPr lang="en-US" dirty="0"/>
              <a:t>13	RIN:7.1		%rRNA: 0.005		%map: 89.4</a:t>
            </a:r>
          </a:p>
          <a:p>
            <a:r>
              <a:rPr lang="en-GB" dirty="0"/>
              <a:t>KIDNEY:</a:t>
            </a:r>
          </a:p>
          <a:p>
            <a:pPr lvl="1"/>
            <a:r>
              <a:rPr lang="en-US" dirty="0"/>
              <a:t>11	RIN:6.2		%rRNA: 0.018		%map: 88.2</a:t>
            </a:r>
          </a:p>
          <a:p>
            <a:pPr lvl="1"/>
            <a:r>
              <a:rPr lang="en-US" dirty="0"/>
              <a:t>17	RIN:7.8		%rRNA: 0.009		%map: 88.9</a:t>
            </a:r>
          </a:p>
          <a:p>
            <a:pPr lvl="1"/>
            <a:r>
              <a:rPr lang="en-US" dirty="0"/>
              <a:t>18	RIN:7.5		%rRNA: 0.028		%map: 92.3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12-16 were discarded for low RINs 	(5.5	5.6	5.6	5.8	5.9)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98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458A-23EE-7745-AD0D-5E0E02CF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TMM Normalization</a:t>
            </a:r>
          </a:p>
        </p:txBody>
      </p:sp>
      <p:pic>
        <p:nvPicPr>
          <p:cNvPr id="5" name="Content Placeholder 4" descr="A diagram of a box plot&#10;&#10;Description automatically generated">
            <a:extLst>
              <a:ext uri="{FF2B5EF4-FFF2-40B4-BE49-F238E27FC236}">
                <a16:creationId xmlns:a16="http://schemas.microsoft.com/office/drawing/2014/main" id="{6419AA22-11B3-6C66-8C3F-99CE17D45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68" y="1337909"/>
            <a:ext cx="5993020" cy="3700899"/>
          </a:xfrm>
        </p:spPr>
      </p:pic>
      <p:pic>
        <p:nvPicPr>
          <p:cNvPr id="7" name="Picture 6" descr="A diagram of a box plot&#10;&#10;Description automatically generated">
            <a:extLst>
              <a:ext uri="{FF2B5EF4-FFF2-40B4-BE49-F238E27FC236}">
                <a16:creationId xmlns:a16="http://schemas.microsoft.com/office/drawing/2014/main" id="{0F05AE34-0918-AF29-55BF-94FF011CB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" y="1349942"/>
            <a:ext cx="5993020" cy="370089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860491-78DD-447C-9B44-23AD489DA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40206"/>
              </p:ext>
            </p:extLst>
          </p:nvPr>
        </p:nvGraphicFramePr>
        <p:xfrm>
          <a:off x="1511961" y="5137484"/>
          <a:ext cx="2723160" cy="14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80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61580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 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Brain11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0.8996035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Brain12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0.8198675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Brain13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0.9565529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679587-4405-2CA9-B13C-D9F06EE8F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68494"/>
              </p:ext>
            </p:extLst>
          </p:nvPr>
        </p:nvGraphicFramePr>
        <p:xfrm>
          <a:off x="4768511" y="5145500"/>
          <a:ext cx="2723160" cy="14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80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61580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 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Spleen11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1.1098109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Spleen12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1.0577364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Spleen13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1.0873171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05224CF-4120-D222-54B9-4554E429C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05632"/>
              </p:ext>
            </p:extLst>
          </p:nvPr>
        </p:nvGraphicFramePr>
        <p:xfrm>
          <a:off x="7884699" y="5145503"/>
          <a:ext cx="2723160" cy="14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80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61580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 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Kidney11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0.9672291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Kidney17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1.1316299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Kidney18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1.0145647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82-004D-2593-30BC-55528BCD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MDS projection</a:t>
            </a:r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7467AEF4-824E-7303-0C4C-CE84E653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3" y="1903366"/>
            <a:ext cx="5369676" cy="3315962"/>
          </a:xfrm>
        </p:spPr>
      </p:pic>
      <p:pic>
        <p:nvPicPr>
          <p:cNvPr id="7" name="Picture 6" descr="A graph with numbers and a number of objects&#10;&#10;Description automatically generated">
            <a:extLst>
              <a:ext uri="{FF2B5EF4-FFF2-40B4-BE49-F238E27FC236}">
                <a16:creationId xmlns:a16="http://schemas.microsoft.com/office/drawing/2014/main" id="{A073F66A-127A-7080-AB9A-BF494E7F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42" y="1903366"/>
            <a:ext cx="5369676" cy="33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0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5D1-97B0-1EDE-8BB8-5A40B822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B83E-9C6E-E0E3-9A79-1409FF24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478" y="4713032"/>
            <a:ext cx="3092126" cy="1489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Filtering applied:</a:t>
            </a:r>
          </a:p>
          <a:p>
            <a:pPr lvl="1"/>
            <a:r>
              <a:rPr lang="en-US" dirty="0"/>
              <a:t> FDR&lt;0.01</a:t>
            </a:r>
          </a:p>
          <a:p>
            <a:pPr lvl="1"/>
            <a:r>
              <a:rPr lang="en-US" dirty="0" err="1"/>
              <a:t>logCPM</a:t>
            </a:r>
            <a:r>
              <a:rPr lang="en-US" dirty="0"/>
              <a:t>&gt;0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EE95708-5A86-743E-4AF9-986AF894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76234"/>
              </p:ext>
            </p:extLst>
          </p:nvPr>
        </p:nvGraphicFramePr>
        <p:xfrm>
          <a:off x="1511961" y="2249903"/>
          <a:ext cx="2723160" cy="146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80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61580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-1* Brain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1*Kidney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Up (Kidney)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 err="1"/>
                        <a:t>NotSig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r>
                        <a:rPr lang="en-US" dirty="0"/>
                        <a:t>Down(Brain)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68948F-1985-39AE-D37C-05666295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63811"/>
              </p:ext>
            </p:extLst>
          </p:nvPr>
        </p:nvGraphicFramePr>
        <p:xfrm>
          <a:off x="4768511" y="2257919"/>
          <a:ext cx="2723160" cy="14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80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61580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-1* Brain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 Spleen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Up (Spleen)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 err="1"/>
                        <a:t>NotSig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Down(Brain)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3D68B61-3485-B777-5422-24FE40FA9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03974"/>
              </p:ext>
            </p:extLst>
          </p:nvPr>
        </p:nvGraphicFramePr>
        <p:xfrm>
          <a:off x="8001000" y="2257919"/>
          <a:ext cx="2887579" cy="14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11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-1*Kidney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1*Spleen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Up(Spleen)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 err="1"/>
                        <a:t>NotSig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Down(Kidney)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B3342-3BFD-B53C-AA52-B6C4EAE6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7141"/>
              </p:ext>
            </p:extLst>
          </p:nvPr>
        </p:nvGraphicFramePr>
        <p:xfrm>
          <a:off x="4848722" y="4733751"/>
          <a:ext cx="2723160" cy="146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80">
                  <a:extLst>
                    <a:ext uri="{9D8B030D-6E8A-4147-A177-3AD203B41FA5}">
                      <a16:colId xmlns:a16="http://schemas.microsoft.com/office/drawing/2014/main" val="2027134913"/>
                    </a:ext>
                  </a:extLst>
                </a:gridCol>
                <a:gridCol w="1361580">
                  <a:extLst>
                    <a:ext uri="{9D8B030D-6E8A-4147-A177-3AD203B41FA5}">
                      <a16:colId xmlns:a16="http://schemas.microsoft.com/office/drawing/2014/main" val="2741443113"/>
                    </a:ext>
                  </a:extLst>
                </a:gridCol>
              </a:tblGrid>
              <a:tr h="367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3846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Brain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341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Spleen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7290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r>
                        <a:rPr lang="en-US" dirty="0"/>
                        <a:t>Kidney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0713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D5C8F9-0C55-576A-F5A5-3FC50F4617D8}"/>
              </a:ext>
            </a:extLst>
          </p:cNvPr>
          <p:cNvSpPr txBox="1">
            <a:spLocks/>
          </p:cNvSpPr>
          <p:nvPr/>
        </p:nvSpPr>
        <p:spPr>
          <a:xfrm>
            <a:off x="8001000" y="4733751"/>
            <a:ext cx="3092124" cy="146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 list ordered by increasing FDR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54CE19-DE9D-9D67-21C9-E815A6EB3D8B}"/>
              </a:ext>
            </a:extLst>
          </p:cNvPr>
          <p:cNvSpPr txBox="1">
            <a:spLocks/>
          </p:cNvSpPr>
          <p:nvPr/>
        </p:nvSpPr>
        <p:spPr>
          <a:xfrm>
            <a:off x="1776657" y="1636085"/>
            <a:ext cx="9111922" cy="52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Number of genes up/down regulated in each comparison:</a:t>
            </a:r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13B24D-AB71-D75A-1560-369C36AB60EC}"/>
              </a:ext>
            </a:extLst>
          </p:cNvPr>
          <p:cNvSpPr txBox="1">
            <a:spLocks/>
          </p:cNvSpPr>
          <p:nvPr/>
        </p:nvSpPr>
        <p:spPr>
          <a:xfrm>
            <a:off x="2193757" y="4011909"/>
            <a:ext cx="9111922" cy="52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Resulting tissue-specific list of upregulated genes: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5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1F1-0B64-8ABB-64A8-DB3D58B8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 expressed tissue-specific gene</a:t>
            </a:r>
          </a:p>
        </p:txBody>
      </p:sp>
      <p:pic>
        <p:nvPicPr>
          <p:cNvPr id="7" name="Content Placeholder 6" descr="A graph of a diagram&#10;&#10;Description automatically generated">
            <a:extLst>
              <a:ext uri="{FF2B5EF4-FFF2-40B4-BE49-F238E27FC236}">
                <a16:creationId xmlns:a16="http://schemas.microsoft.com/office/drawing/2014/main" id="{966ED264-529E-63A4-EBA0-1C2FD89B0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76" y="1690688"/>
            <a:ext cx="3439670" cy="21241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AA193-4550-015D-9AAA-E246A15D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73" y="4041015"/>
            <a:ext cx="6122658" cy="2407575"/>
          </a:xfrm>
          <a:prstGeom prst="rect">
            <a:avLst/>
          </a:prstGeom>
        </p:spPr>
      </p:pic>
      <p:pic>
        <p:nvPicPr>
          <p:cNvPr id="9" name="Picture 8" descr="A graph of a diagram&#10;&#10;Description automatically generated">
            <a:extLst>
              <a:ext uri="{FF2B5EF4-FFF2-40B4-BE49-F238E27FC236}">
                <a16:creationId xmlns:a16="http://schemas.microsoft.com/office/drawing/2014/main" id="{6C8F78EB-758C-C197-6FA7-DD491A092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2" y="1523755"/>
            <a:ext cx="3778470" cy="2333337"/>
          </a:xfrm>
          <a:prstGeom prst="rect">
            <a:avLst/>
          </a:prstGeom>
        </p:spPr>
      </p:pic>
      <p:pic>
        <p:nvPicPr>
          <p:cNvPr id="11" name="Picture 10" descr="A graph of a diagram&#10;&#10;Description automatically generated">
            <a:extLst>
              <a:ext uri="{FF2B5EF4-FFF2-40B4-BE49-F238E27FC236}">
                <a16:creationId xmlns:a16="http://schemas.microsoft.com/office/drawing/2014/main" id="{E8342081-7A42-EA55-6324-F6A7DCA20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0" y="1613197"/>
            <a:ext cx="3439670" cy="21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3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DF6-4856-59D1-DF8C-04CB49FB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Functional Enrichment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272CA-73E1-9C66-34F1-8D675BBEDB5A}"/>
              </a:ext>
            </a:extLst>
          </p:cNvPr>
          <p:cNvSpPr txBox="1"/>
          <p:nvPr/>
        </p:nvSpPr>
        <p:spPr>
          <a:xfrm>
            <a:off x="2685254" y="382003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SPLEEN: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68C12-DE35-007C-11F5-53538B0C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06" y="4931846"/>
            <a:ext cx="6580945" cy="17212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15ACBC-71BC-DF1D-F27D-3F4BB382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06" y="1335372"/>
            <a:ext cx="6658475" cy="1745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F6C5F9-DDC1-F928-4FE0-FFFB544D74E6}"/>
              </a:ext>
            </a:extLst>
          </p:cNvPr>
          <p:cNvSpPr txBox="1"/>
          <p:nvPr/>
        </p:nvSpPr>
        <p:spPr>
          <a:xfrm>
            <a:off x="2685254" y="560781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SPLEEN: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D84628-FC85-817F-68CA-71F32F49933B}"/>
              </a:ext>
            </a:extLst>
          </p:cNvPr>
          <p:cNvSpPr txBox="1"/>
          <p:nvPr/>
        </p:nvSpPr>
        <p:spPr>
          <a:xfrm>
            <a:off x="2791052" y="205297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37155-E000-E9CF-E8ED-821EC8A0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10506">
            <a:off x="234388" y="3509358"/>
            <a:ext cx="2309060" cy="990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E38BA6-6CC6-F94C-E63D-3DC840AD1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329" y="3077276"/>
            <a:ext cx="2415749" cy="18823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988BF4-B7E2-4C82-9BA1-74FE8ADDB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078" y="3077276"/>
            <a:ext cx="2415749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04C-C1DF-38BE-CD32-36B2DC9A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scRNAseq</a:t>
            </a:r>
            <a:r>
              <a:rPr lang="en-US" sz="6000" b="1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5918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850</Words>
  <Application>Microsoft Office PowerPoint</Application>
  <PresentationFormat>Widescreen</PresentationFormat>
  <Paragraphs>157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Arial</vt:lpstr>
      <vt:lpstr>Calibri</vt:lpstr>
      <vt:lpstr>Calibri Light</vt:lpstr>
      <vt:lpstr>Georgia</vt:lpstr>
      <vt:lpstr>Office Theme</vt:lpstr>
      <vt:lpstr>Transcriptomic Exam Roberto Amarie ID:11297A</vt:lpstr>
      <vt:lpstr>Bulk RNAseq analysis</vt:lpstr>
      <vt:lpstr> Quality Control</vt:lpstr>
      <vt:lpstr>TMM Normalization</vt:lpstr>
      <vt:lpstr>MDS projection</vt:lpstr>
      <vt:lpstr>DE genes</vt:lpstr>
      <vt:lpstr>Over expressed tissue-specific gene</vt:lpstr>
      <vt:lpstr>Functional Enrichment Analysis</vt:lpstr>
      <vt:lpstr>scRNAseq analysis</vt:lpstr>
      <vt:lpstr>Reference Material</vt:lpstr>
      <vt:lpstr>Quality control</vt:lpstr>
      <vt:lpstr>Dimensionality Reduction via PCA</vt:lpstr>
      <vt:lpstr>Candidate clusters</vt:lpstr>
      <vt:lpstr>Candidate clusters</vt:lpstr>
      <vt:lpstr>Chosen Cluster</vt:lpstr>
      <vt:lpstr>1vsAll contrast for marker genes identification</vt:lpstr>
      <vt:lpstr>Dotplot of Marker genes</vt:lpstr>
      <vt:lpstr>ViolinPlot of Marker genes</vt:lpstr>
      <vt:lpstr>FeaturePlot of marker genes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Amarie</dc:creator>
  <cp:lastModifiedBy>Roberto Amarie</cp:lastModifiedBy>
  <cp:revision>11</cp:revision>
  <dcterms:created xsi:type="dcterms:W3CDTF">2023-07-13T18:10:59Z</dcterms:created>
  <dcterms:modified xsi:type="dcterms:W3CDTF">2023-09-24T14:44:59Z</dcterms:modified>
</cp:coreProperties>
</file>