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Roboto"/>
      <p:regular r:id="rId46"/>
      <p:bold r:id="rId47"/>
      <p:italic r:id="rId48"/>
      <p:boldItalic r:id="rId49"/>
    </p:embeddedFont>
    <p:embeddedFont>
      <p:font typeface="Cambria Math"/>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5F4074-9F3F-429B-BB6F-A6155DDB30B9}">
  <a:tblStyle styleId="{B75F4074-9F3F-429B-BB6F-A6155DDB30B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regular.fntdata"/><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CambriaMath-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21279de2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421279de26_2_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21279de26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421279de26_2_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21279de26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421279de26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21279de26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421279de26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421279de26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421279de26_2_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21279de26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421279de26_2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21279de26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421279de26_2_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21279de26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421279de26_2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21279de26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421279de26_2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21279de26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421279de26_2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21279de26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421279de26_2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21279de26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421279de26_2_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21279de26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421279de26_2_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21279de26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421279de26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21279de26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421279de26_2_1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21279de26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421279de26_2_1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421279de26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421279de26_2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421279de26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421279de26_2_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421279de26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421279de26_2_1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21279de26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421279de26_2_1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21279de26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1421279de26_2_2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421279de26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1421279de26_2_2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21279de26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421279de26_2_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21279de26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421279de26_2_2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21279de26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1421279de26_2_2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421279de26_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1421279de26_2_2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421279de26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1421279de26_2_2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421279de26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421279de26_2_2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21279de26_2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1421279de26_2_2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21279de26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1421279de26_2_2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421279de26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421279de26_2_2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421279de26_2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421279de26_2_2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21279de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421279de2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21279de26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421279de26_2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21279de26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421279de26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21279de26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421279de26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21279de26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421279de26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21279de26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421279de26_2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14"/>
          <p:cNvSpPr txBox="1"/>
          <p:nvPr>
            <p:ph type="title"/>
          </p:nvPr>
        </p:nvSpPr>
        <p:spPr>
          <a:xfrm>
            <a:off x="2067592" y="82581"/>
            <a:ext cx="5008816" cy="38528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2400">
                <a:solidFill>
                  <a:srgbClr val="FF5800"/>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4"/>
          <p:cNvSpPr txBox="1"/>
          <p:nvPr>
            <p:ph idx="1" type="body"/>
          </p:nvPr>
        </p:nvSpPr>
        <p:spPr>
          <a:xfrm>
            <a:off x="233933" y="1052284"/>
            <a:ext cx="8676132" cy="156448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b="0" i="0">
                <a:solidFill>
                  <a:schemeClr val="dk1"/>
                </a:solidFill>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64" name="Google Shape;64;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
              <a:t>‹#›</a:t>
            </a:fld>
            <a:endParaRPr sz="14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7" name="Shape 67"/>
        <p:cNvGrpSpPr/>
        <p:nvPr/>
      </p:nvGrpSpPr>
      <p:grpSpPr>
        <a:xfrm>
          <a:off x="0" y="0"/>
          <a:ext cx="0" cy="0"/>
          <a:chOff x="0" y="0"/>
          <a:chExt cx="0" cy="0"/>
        </a:xfrm>
      </p:grpSpPr>
      <p:sp>
        <p:nvSpPr>
          <p:cNvPr id="68" name="Google Shape;68;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
              <a:t>‹#›</a:t>
            </a:fld>
            <a:endParaRPr sz="14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1" name="Shape 71"/>
        <p:cNvGrpSpPr/>
        <p:nvPr/>
      </p:nvGrpSpPr>
      <p:grpSpPr>
        <a:xfrm>
          <a:off x="0" y="0"/>
          <a:ext cx="0" cy="0"/>
          <a:chOff x="0" y="0"/>
          <a:chExt cx="0" cy="0"/>
        </a:xfrm>
      </p:grpSpPr>
      <p:sp>
        <p:nvSpPr>
          <p:cNvPr id="72" name="Google Shape;72;p16"/>
          <p:cNvSpPr txBox="1"/>
          <p:nvPr>
            <p:ph type="title"/>
          </p:nvPr>
        </p:nvSpPr>
        <p:spPr>
          <a:xfrm>
            <a:off x="2067592" y="82581"/>
            <a:ext cx="5008816" cy="38528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2400">
                <a:solidFill>
                  <a:srgbClr val="FF5800"/>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
              <a:t>‹#›</a:t>
            </a:fld>
            <a:endParaRPr sz="14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76" name="Shape 76"/>
        <p:cNvGrpSpPr/>
        <p:nvPr/>
      </p:nvGrpSpPr>
      <p:grpSpPr>
        <a:xfrm>
          <a:off x="0" y="0"/>
          <a:ext cx="0" cy="0"/>
          <a:chOff x="0" y="0"/>
          <a:chExt cx="0" cy="0"/>
        </a:xfrm>
      </p:grpSpPr>
      <p:pic>
        <p:nvPicPr>
          <p:cNvPr id="77" name="Google Shape;77;p17"/>
          <p:cNvPicPr preferRelativeResize="0"/>
          <p:nvPr/>
        </p:nvPicPr>
        <p:blipFill rotWithShape="1">
          <a:blip r:embed="rId2">
            <a:alphaModFix/>
          </a:blip>
          <a:srcRect b="0" l="0" r="0" t="0"/>
          <a:stretch/>
        </p:blipFill>
        <p:spPr>
          <a:xfrm>
            <a:off x="7708434" y="4785740"/>
            <a:ext cx="1243499" cy="278864"/>
          </a:xfrm>
          <a:prstGeom prst="rect">
            <a:avLst/>
          </a:prstGeom>
          <a:noFill/>
          <a:ln>
            <a:noFill/>
          </a:ln>
        </p:spPr>
      </p:pic>
      <p:pic>
        <p:nvPicPr>
          <p:cNvPr id="78" name="Google Shape;78;p17"/>
          <p:cNvPicPr preferRelativeResize="0"/>
          <p:nvPr/>
        </p:nvPicPr>
        <p:blipFill rotWithShape="1">
          <a:blip r:embed="rId3">
            <a:alphaModFix/>
          </a:blip>
          <a:srcRect b="0" l="0" r="0" t="0"/>
          <a:stretch/>
        </p:blipFill>
        <p:spPr>
          <a:xfrm>
            <a:off x="2595821" y="850958"/>
            <a:ext cx="3926048" cy="3925391"/>
          </a:xfrm>
          <a:prstGeom prst="rect">
            <a:avLst/>
          </a:prstGeom>
          <a:noFill/>
          <a:ln>
            <a:noFill/>
          </a:ln>
        </p:spPr>
      </p:pic>
      <p:pic>
        <p:nvPicPr>
          <p:cNvPr id="79" name="Google Shape;79;p17"/>
          <p:cNvPicPr preferRelativeResize="0"/>
          <p:nvPr/>
        </p:nvPicPr>
        <p:blipFill rotWithShape="1">
          <a:blip r:embed="rId4">
            <a:alphaModFix/>
          </a:blip>
          <a:srcRect b="0" l="0" r="0" t="0"/>
          <a:stretch/>
        </p:blipFill>
        <p:spPr>
          <a:xfrm>
            <a:off x="217242" y="4760662"/>
            <a:ext cx="926855" cy="325517"/>
          </a:xfrm>
          <a:prstGeom prst="rect">
            <a:avLst/>
          </a:prstGeom>
          <a:noFill/>
          <a:ln>
            <a:noFill/>
          </a:ln>
        </p:spPr>
      </p:pic>
      <p:sp>
        <p:nvSpPr>
          <p:cNvPr id="80" name="Google Shape;80;p17"/>
          <p:cNvSpPr/>
          <p:nvPr/>
        </p:nvSpPr>
        <p:spPr>
          <a:xfrm>
            <a:off x="164020" y="88582"/>
            <a:ext cx="59531" cy="449580"/>
          </a:xfrm>
          <a:custGeom>
            <a:rect b="b" l="l" r="r" t="t"/>
            <a:pathLst>
              <a:path extrusionOk="0" h="599440" w="79375">
                <a:moveTo>
                  <a:pt x="79248" y="598932"/>
                </a:moveTo>
                <a:lnTo>
                  <a:pt x="48402" y="598932"/>
                </a:lnTo>
                <a:lnTo>
                  <a:pt x="23212" y="598932"/>
                </a:lnTo>
                <a:lnTo>
                  <a:pt x="6228" y="598932"/>
                </a:lnTo>
                <a:lnTo>
                  <a:pt x="0" y="598932"/>
                </a:lnTo>
                <a:lnTo>
                  <a:pt x="0" y="0"/>
                </a:lnTo>
                <a:lnTo>
                  <a:pt x="6228" y="0"/>
                </a:lnTo>
                <a:lnTo>
                  <a:pt x="23212" y="0"/>
                </a:lnTo>
                <a:lnTo>
                  <a:pt x="48402" y="0"/>
                </a:lnTo>
                <a:lnTo>
                  <a:pt x="79248" y="0"/>
                </a:lnTo>
              </a:path>
            </a:pathLst>
          </a:custGeom>
          <a:noFill/>
          <a:ln cap="flat" cmpd="sng" w="38075">
            <a:solidFill>
              <a:srgbClr val="FF58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7"/>
          <p:cNvSpPr/>
          <p:nvPr/>
        </p:nvSpPr>
        <p:spPr>
          <a:xfrm>
            <a:off x="8946832" y="88582"/>
            <a:ext cx="59531" cy="449580"/>
          </a:xfrm>
          <a:custGeom>
            <a:rect b="b" l="l" r="r" t="t"/>
            <a:pathLst>
              <a:path extrusionOk="0" h="599440" w="79375">
                <a:moveTo>
                  <a:pt x="0" y="0"/>
                </a:moveTo>
                <a:lnTo>
                  <a:pt x="30866" y="0"/>
                </a:lnTo>
                <a:lnTo>
                  <a:pt x="56054" y="0"/>
                </a:lnTo>
                <a:lnTo>
                  <a:pt x="73026" y="0"/>
                </a:lnTo>
                <a:lnTo>
                  <a:pt x="79248" y="0"/>
                </a:lnTo>
                <a:lnTo>
                  <a:pt x="79248" y="598932"/>
                </a:lnTo>
                <a:lnTo>
                  <a:pt x="73026" y="598932"/>
                </a:lnTo>
                <a:lnTo>
                  <a:pt x="56054" y="598932"/>
                </a:lnTo>
                <a:lnTo>
                  <a:pt x="30866" y="598932"/>
                </a:lnTo>
                <a:lnTo>
                  <a:pt x="0" y="598932"/>
                </a:lnTo>
              </a:path>
            </a:pathLst>
          </a:custGeom>
          <a:noFill/>
          <a:ln cap="flat" cmpd="sng" w="38100">
            <a:solidFill>
              <a:srgbClr val="FF58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82" name="Google Shape;82;p17"/>
          <p:cNvPicPr preferRelativeResize="0"/>
          <p:nvPr/>
        </p:nvPicPr>
        <p:blipFill rotWithShape="1">
          <a:blip r:embed="rId5">
            <a:alphaModFix/>
          </a:blip>
          <a:srcRect b="0" l="0" r="0" t="0"/>
          <a:stretch/>
        </p:blipFill>
        <p:spPr>
          <a:xfrm>
            <a:off x="0" y="3059810"/>
            <a:ext cx="2155697" cy="1673352"/>
          </a:xfrm>
          <a:prstGeom prst="rect">
            <a:avLst/>
          </a:prstGeom>
          <a:noFill/>
          <a:ln>
            <a:noFill/>
          </a:ln>
        </p:spPr>
      </p:pic>
      <p:sp>
        <p:nvSpPr>
          <p:cNvPr id="83" name="Google Shape;83;p17"/>
          <p:cNvSpPr txBox="1"/>
          <p:nvPr>
            <p:ph type="ctrTitle"/>
          </p:nvPr>
        </p:nvSpPr>
        <p:spPr>
          <a:xfrm>
            <a:off x="2990183" y="82581"/>
            <a:ext cx="3163633" cy="38528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2400">
                <a:solidFill>
                  <a:srgbClr val="FF5800"/>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
              <a:t>‹#›</a:t>
            </a:fld>
            <a:endParaRPr sz="14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2">
            <a:alphaModFix/>
          </a:blip>
          <a:srcRect b="0" l="0" r="0" t="0"/>
          <a:stretch/>
        </p:blipFill>
        <p:spPr>
          <a:xfrm>
            <a:off x="7708434" y="4785740"/>
            <a:ext cx="1243499" cy="278864"/>
          </a:xfrm>
          <a:prstGeom prst="rect">
            <a:avLst/>
          </a:prstGeom>
          <a:noFill/>
          <a:ln>
            <a:noFill/>
          </a:ln>
        </p:spPr>
      </p:pic>
      <p:pic>
        <p:nvPicPr>
          <p:cNvPr id="90" name="Google Shape;90;p18"/>
          <p:cNvPicPr preferRelativeResize="0"/>
          <p:nvPr/>
        </p:nvPicPr>
        <p:blipFill rotWithShape="1">
          <a:blip r:embed="rId3">
            <a:alphaModFix/>
          </a:blip>
          <a:srcRect b="0" l="0" r="0" t="0"/>
          <a:stretch/>
        </p:blipFill>
        <p:spPr>
          <a:xfrm>
            <a:off x="2595821" y="850958"/>
            <a:ext cx="3926048" cy="3925391"/>
          </a:xfrm>
          <a:prstGeom prst="rect">
            <a:avLst/>
          </a:prstGeom>
          <a:noFill/>
          <a:ln>
            <a:noFill/>
          </a:ln>
        </p:spPr>
      </p:pic>
      <p:pic>
        <p:nvPicPr>
          <p:cNvPr id="91" name="Google Shape;91;p18"/>
          <p:cNvPicPr preferRelativeResize="0"/>
          <p:nvPr/>
        </p:nvPicPr>
        <p:blipFill rotWithShape="1">
          <a:blip r:embed="rId4">
            <a:alphaModFix/>
          </a:blip>
          <a:srcRect b="0" l="0" r="0" t="0"/>
          <a:stretch/>
        </p:blipFill>
        <p:spPr>
          <a:xfrm>
            <a:off x="217242" y="4760662"/>
            <a:ext cx="926855" cy="325517"/>
          </a:xfrm>
          <a:prstGeom prst="rect">
            <a:avLst/>
          </a:prstGeom>
          <a:noFill/>
          <a:ln>
            <a:noFill/>
          </a:ln>
        </p:spPr>
      </p:pic>
      <p:sp>
        <p:nvSpPr>
          <p:cNvPr id="92" name="Google Shape;92;p18"/>
          <p:cNvSpPr/>
          <p:nvPr/>
        </p:nvSpPr>
        <p:spPr>
          <a:xfrm>
            <a:off x="164020" y="88582"/>
            <a:ext cx="59531" cy="449580"/>
          </a:xfrm>
          <a:custGeom>
            <a:rect b="b" l="l" r="r" t="t"/>
            <a:pathLst>
              <a:path extrusionOk="0" h="599440" w="79375">
                <a:moveTo>
                  <a:pt x="79248" y="598932"/>
                </a:moveTo>
                <a:lnTo>
                  <a:pt x="48402" y="598932"/>
                </a:lnTo>
                <a:lnTo>
                  <a:pt x="23212" y="598932"/>
                </a:lnTo>
                <a:lnTo>
                  <a:pt x="6228" y="598932"/>
                </a:lnTo>
                <a:lnTo>
                  <a:pt x="0" y="598932"/>
                </a:lnTo>
                <a:lnTo>
                  <a:pt x="0" y="0"/>
                </a:lnTo>
                <a:lnTo>
                  <a:pt x="6228" y="0"/>
                </a:lnTo>
                <a:lnTo>
                  <a:pt x="23212" y="0"/>
                </a:lnTo>
                <a:lnTo>
                  <a:pt x="48402" y="0"/>
                </a:lnTo>
                <a:lnTo>
                  <a:pt x="79248" y="0"/>
                </a:lnTo>
              </a:path>
            </a:pathLst>
          </a:custGeom>
          <a:noFill/>
          <a:ln cap="flat" cmpd="sng" w="38075">
            <a:solidFill>
              <a:srgbClr val="FF58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 name="Google Shape;93;p18"/>
          <p:cNvSpPr/>
          <p:nvPr/>
        </p:nvSpPr>
        <p:spPr>
          <a:xfrm>
            <a:off x="8946832" y="88582"/>
            <a:ext cx="59531" cy="449580"/>
          </a:xfrm>
          <a:custGeom>
            <a:rect b="b" l="l" r="r" t="t"/>
            <a:pathLst>
              <a:path extrusionOk="0" h="599440" w="79375">
                <a:moveTo>
                  <a:pt x="0" y="0"/>
                </a:moveTo>
                <a:lnTo>
                  <a:pt x="30866" y="0"/>
                </a:lnTo>
                <a:lnTo>
                  <a:pt x="56054" y="0"/>
                </a:lnTo>
                <a:lnTo>
                  <a:pt x="73026" y="0"/>
                </a:lnTo>
                <a:lnTo>
                  <a:pt x="79248" y="0"/>
                </a:lnTo>
                <a:lnTo>
                  <a:pt x="79248" y="598932"/>
                </a:lnTo>
                <a:lnTo>
                  <a:pt x="73026" y="598932"/>
                </a:lnTo>
                <a:lnTo>
                  <a:pt x="56054" y="598932"/>
                </a:lnTo>
                <a:lnTo>
                  <a:pt x="30866" y="598932"/>
                </a:lnTo>
                <a:lnTo>
                  <a:pt x="0" y="598932"/>
                </a:lnTo>
              </a:path>
            </a:pathLst>
          </a:custGeom>
          <a:noFill/>
          <a:ln cap="flat" cmpd="sng" w="38100">
            <a:solidFill>
              <a:srgbClr val="FF58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94" name="Google Shape;94;p18"/>
          <p:cNvPicPr preferRelativeResize="0"/>
          <p:nvPr/>
        </p:nvPicPr>
        <p:blipFill rotWithShape="1">
          <a:blip r:embed="rId5">
            <a:alphaModFix/>
          </a:blip>
          <a:srcRect b="0" l="0" r="0" t="0"/>
          <a:stretch/>
        </p:blipFill>
        <p:spPr>
          <a:xfrm>
            <a:off x="0" y="3059810"/>
            <a:ext cx="2155697" cy="1673352"/>
          </a:xfrm>
          <a:prstGeom prst="rect">
            <a:avLst/>
          </a:prstGeom>
          <a:noFill/>
          <a:ln>
            <a:noFill/>
          </a:ln>
        </p:spPr>
      </p:pic>
      <p:sp>
        <p:nvSpPr>
          <p:cNvPr id="95" name="Google Shape;95;p18"/>
          <p:cNvSpPr txBox="1"/>
          <p:nvPr>
            <p:ph type="title"/>
          </p:nvPr>
        </p:nvSpPr>
        <p:spPr>
          <a:xfrm>
            <a:off x="2067592" y="82581"/>
            <a:ext cx="5008816" cy="38528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2400">
                <a:solidFill>
                  <a:srgbClr val="FF5800"/>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97" name="Google Shape;97;p1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98" name="Google Shape;98;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
              <a:t>‹#›</a:t>
            </a:fld>
            <a:endParaRPr sz="14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2.jpg"/><Relationship Id="rId3" Type="http://schemas.openxmlformats.org/officeDocument/2006/relationships/image" Target="../media/image7.jpg"/><Relationship Id="rId4" Type="http://schemas.openxmlformats.org/officeDocument/2006/relationships/slideLayout" Target="../slideLayouts/slideLayout12.xml"/><Relationship Id="rId9" Type="http://schemas.openxmlformats.org/officeDocument/2006/relationships/theme" Target="../theme/theme1.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7708434" y="4785740"/>
            <a:ext cx="1243499" cy="278864"/>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2595821" y="850958"/>
            <a:ext cx="3926048" cy="3925391"/>
          </a:xfrm>
          <a:prstGeom prst="rect">
            <a:avLst/>
          </a:prstGeom>
          <a:noFill/>
          <a:ln>
            <a:noFill/>
          </a:ln>
        </p:spPr>
      </p:pic>
      <p:pic>
        <p:nvPicPr>
          <p:cNvPr id="53" name="Google Shape;53;p13"/>
          <p:cNvPicPr preferRelativeResize="0"/>
          <p:nvPr/>
        </p:nvPicPr>
        <p:blipFill rotWithShape="1">
          <a:blip r:embed="rId3">
            <a:alphaModFix/>
          </a:blip>
          <a:srcRect b="0" l="0" r="0" t="0"/>
          <a:stretch/>
        </p:blipFill>
        <p:spPr>
          <a:xfrm>
            <a:off x="217242" y="4760662"/>
            <a:ext cx="926855" cy="325517"/>
          </a:xfrm>
          <a:prstGeom prst="rect">
            <a:avLst/>
          </a:prstGeom>
          <a:noFill/>
          <a:ln>
            <a:noFill/>
          </a:ln>
        </p:spPr>
      </p:pic>
      <p:sp>
        <p:nvSpPr>
          <p:cNvPr id="54" name="Google Shape;54;p13"/>
          <p:cNvSpPr/>
          <p:nvPr/>
        </p:nvSpPr>
        <p:spPr>
          <a:xfrm>
            <a:off x="164020" y="88582"/>
            <a:ext cx="59531" cy="449580"/>
          </a:xfrm>
          <a:custGeom>
            <a:rect b="b" l="l" r="r" t="t"/>
            <a:pathLst>
              <a:path extrusionOk="0" h="599440" w="79375">
                <a:moveTo>
                  <a:pt x="79248" y="598932"/>
                </a:moveTo>
                <a:lnTo>
                  <a:pt x="48402" y="598932"/>
                </a:lnTo>
                <a:lnTo>
                  <a:pt x="23212" y="598932"/>
                </a:lnTo>
                <a:lnTo>
                  <a:pt x="6228" y="598932"/>
                </a:lnTo>
                <a:lnTo>
                  <a:pt x="0" y="598932"/>
                </a:lnTo>
                <a:lnTo>
                  <a:pt x="0" y="0"/>
                </a:lnTo>
                <a:lnTo>
                  <a:pt x="6228" y="0"/>
                </a:lnTo>
                <a:lnTo>
                  <a:pt x="23212" y="0"/>
                </a:lnTo>
                <a:lnTo>
                  <a:pt x="48402" y="0"/>
                </a:lnTo>
                <a:lnTo>
                  <a:pt x="79248" y="0"/>
                </a:lnTo>
              </a:path>
            </a:pathLst>
          </a:custGeom>
          <a:noFill/>
          <a:ln cap="flat" cmpd="sng" w="38075">
            <a:solidFill>
              <a:srgbClr val="FF58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 name="Google Shape;55;p13"/>
          <p:cNvSpPr/>
          <p:nvPr/>
        </p:nvSpPr>
        <p:spPr>
          <a:xfrm>
            <a:off x="8946832" y="88582"/>
            <a:ext cx="59531" cy="449580"/>
          </a:xfrm>
          <a:custGeom>
            <a:rect b="b" l="l" r="r" t="t"/>
            <a:pathLst>
              <a:path extrusionOk="0" h="599440" w="79375">
                <a:moveTo>
                  <a:pt x="0" y="0"/>
                </a:moveTo>
                <a:lnTo>
                  <a:pt x="30866" y="0"/>
                </a:lnTo>
                <a:lnTo>
                  <a:pt x="56054" y="0"/>
                </a:lnTo>
                <a:lnTo>
                  <a:pt x="73026" y="0"/>
                </a:lnTo>
                <a:lnTo>
                  <a:pt x="79248" y="0"/>
                </a:lnTo>
                <a:lnTo>
                  <a:pt x="79248" y="598932"/>
                </a:lnTo>
                <a:lnTo>
                  <a:pt x="73026" y="598932"/>
                </a:lnTo>
                <a:lnTo>
                  <a:pt x="56054" y="598932"/>
                </a:lnTo>
                <a:lnTo>
                  <a:pt x="30866" y="598932"/>
                </a:lnTo>
                <a:lnTo>
                  <a:pt x="0" y="598932"/>
                </a:lnTo>
              </a:path>
            </a:pathLst>
          </a:custGeom>
          <a:noFill/>
          <a:ln cap="flat" cmpd="sng" w="38100">
            <a:solidFill>
              <a:srgbClr val="FF58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 name="Google Shape;56;p13"/>
          <p:cNvSpPr txBox="1"/>
          <p:nvPr>
            <p:ph type="title"/>
          </p:nvPr>
        </p:nvSpPr>
        <p:spPr>
          <a:xfrm>
            <a:off x="2067592" y="82581"/>
            <a:ext cx="5008816" cy="38528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2400" u="none" cap="none" strike="noStrike">
                <a:solidFill>
                  <a:srgbClr val="FF5800"/>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7" name="Google Shape;57;p13"/>
          <p:cNvSpPr txBox="1"/>
          <p:nvPr>
            <p:ph idx="1" type="body"/>
          </p:nvPr>
        </p:nvSpPr>
        <p:spPr>
          <a:xfrm>
            <a:off x="233933" y="1052284"/>
            <a:ext cx="8676132" cy="156448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58" name="Google Shape;58;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9" name="Google Shape;59;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400">
                <a:solidFill>
                  <a:srgbClr val="888888"/>
                </a:solidFill>
                <a:latin typeface="Calibri"/>
                <a:ea typeface="Calibri"/>
                <a:cs typeface="Calibri"/>
                <a:sym typeface="Calibri"/>
              </a:defRPr>
            </a:lvl1pPr>
            <a:lvl2pPr indent="0" lvl="1" marL="0" marR="0" rtl="0" algn="r">
              <a:spcBef>
                <a:spcPts val="0"/>
              </a:spcBef>
              <a:buNone/>
              <a:defRPr sz="1400">
                <a:solidFill>
                  <a:srgbClr val="888888"/>
                </a:solidFill>
                <a:latin typeface="Calibri"/>
                <a:ea typeface="Calibri"/>
                <a:cs typeface="Calibri"/>
                <a:sym typeface="Calibri"/>
              </a:defRPr>
            </a:lvl2pPr>
            <a:lvl3pPr indent="0" lvl="2" marL="0" marR="0" rtl="0" algn="r">
              <a:spcBef>
                <a:spcPts val="0"/>
              </a:spcBef>
              <a:buNone/>
              <a:defRPr sz="1400">
                <a:solidFill>
                  <a:srgbClr val="888888"/>
                </a:solidFill>
                <a:latin typeface="Calibri"/>
                <a:ea typeface="Calibri"/>
                <a:cs typeface="Calibri"/>
                <a:sym typeface="Calibri"/>
              </a:defRPr>
            </a:lvl3pPr>
            <a:lvl4pPr indent="0" lvl="3" marL="0" marR="0" rtl="0" algn="r">
              <a:spcBef>
                <a:spcPts val="0"/>
              </a:spcBef>
              <a:buNone/>
              <a:defRPr sz="1400">
                <a:solidFill>
                  <a:srgbClr val="888888"/>
                </a:solidFill>
                <a:latin typeface="Calibri"/>
                <a:ea typeface="Calibri"/>
                <a:cs typeface="Calibri"/>
                <a:sym typeface="Calibri"/>
              </a:defRPr>
            </a:lvl4pPr>
            <a:lvl5pPr indent="0" lvl="4" marL="0" marR="0" rtl="0" algn="r">
              <a:spcBef>
                <a:spcPts val="0"/>
              </a:spcBef>
              <a:buNone/>
              <a:defRPr sz="1400">
                <a:solidFill>
                  <a:srgbClr val="888888"/>
                </a:solidFill>
                <a:latin typeface="Calibri"/>
                <a:ea typeface="Calibri"/>
                <a:cs typeface="Calibri"/>
                <a:sym typeface="Calibri"/>
              </a:defRPr>
            </a:lvl5pPr>
            <a:lvl6pPr indent="0" lvl="5" marL="0" marR="0" rtl="0" algn="r">
              <a:spcBef>
                <a:spcPts val="0"/>
              </a:spcBef>
              <a:buNone/>
              <a:defRPr sz="1400">
                <a:solidFill>
                  <a:srgbClr val="888888"/>
                </a:solidFill>
                <a:latin typeface="Calibri"/>
                <a:ea typeface="Calibri"/>
                <a:cs typeface="Calibri"/>
                <a:sym typeface="Calibri"/>
              </a:defRPr>
            </a:lvl6pPr>
            <a:lvl7pPr indent="0" lvl="6" marL="0" marR="0" rtl="0" algn="r">
              <a:spcBef>
                <a:spcPts val="0"/>
              </a:spcBef>
              <a:buNone/>
              <a:defRPr sz="1400">
                <a:solidFill>
                  <a:srgbClr val="888888"/>
                </a:solidFill>
                <a:latin typeface="Calibri"/>
                <a:ea typeface="Calibri"/>
                <a:cs typeface="Calibri"/>
                <a:sym typeface="Calibri"/>
              </a:defRPr>
            </a:lvl7pPr>
            <a:lvl8pPr indent="0" lvl="7" marL="0" marR="0" rtl="0" algn="r">
              <a:spcBef>
                <a:spcPts val="0"/>
              </a:spcBef>
              <a:buNone/>
              <a:defRPr sz="1400">
                <a:solidFill>
                  <a:srgbClr val="888888"/>
                </a:solidFill>
                <a:latin typeface="Calibri"/>
                <a:ea typeface="Calibri"/>
                <a:cs typeface="Calibri"/>
                <a:sym typeface="Calibri"/>
              </a:defRPr>
            </a:lvl8pPr>
            <a:lvl9pPr indent="0" lvl="8" marL="0" marR="0" rtl="0" algn="r">
              <a:spcBef>
                <a:spcPts val="0"/>
              </a:spcBef>
              <a:buNone/>
              <a:defRPr sz="14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b="0" u="none"/>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12.jpg"/><Relationship Id="rId5" Type="http://schemas.openxmlformats.org/officeDocument/2006/relationships/image" Target="../media/image7.jpg"/><Relationship Id="rId6" Type="http://schemas.openxmlformats.org/officeDocument/2006/relationships/image" Target="../media/image2.png"/><Relationship Id="rId7"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18.png"/><Relationship Id="rId9"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5.jpg"/><Relationship Id="rId7" Type="http://schemas.openxmlformats.org/officeDocument/2006/relationships/image" Target="../media/image16.png"/><Relationship Id="rId8"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0.jp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pic>
        <p:nvPicPr>
          <p:cNvPr id="105" name="Google Shape;105;p19"/>
          <p:cNvPicPr preferRelativeResize="0"/>
          <p:nvPr/>
        </p:nvPicPr>
        <p:blipFill rotWithShape="1">
          <a:blip r:embed="rId3">
            <a:alphaModFix/>
          </a:blip>
          <a:srcRect b="0" l="0" r="0" t="0"/>
          <a:stretch/>
        </p:blipFill>
        <p:spPr>
          <a:xfrm>
            <a:off x="7708434" y="4785740"/>
            <a:ext cx="1243499" cy="278864"/>
          </a:xfrm>
          <a:prstGeom prst="rect">
            <a:avLst/>
          </a:prstGeom>
          <a:noFill/>
          <a:ln>
            <a:noFill/>
          </a:ln>
        </p:spPr>
      </p:pic>
      <p:pic>
        <p:nvPicPr>
          <p:cNvPr id="106" name="Google Shape;106;p19"/>
          <p:cNvPicPr preferRelativeResize="0"/>
          <p:nvPr/>
        </p:nvPicPr>
        <p:blipFill rotWithShape="1">
          <a:blip r:embed="rId4">
            <a:alphaModFix/>
          </a:blip>
          <a:srcRect b="0" l="0" r="0" t="0"/>
          <a:stretch/>
        </p:blipFill>
        <p:spPr>
          <a:xfrm>
            <a:off x="2595821" y="850958"/>
            <a:ext cx="3926048" cy="3925391"/>
          </a:xfrm>
          <a:prstGeom prst="rect">
            <a:avLst/>
          </a:prstGeom>
          <a:noFill/>
          <a:ln>
            <a:noFill/>
          </a:ln>
        </p:spPr>
      </p:pic>
      <p:grpSp>
        <p:nvGrpSpPr>
          <p:cNvPr id="107" name="Google Shape;107;p19"/>
          <p:cNvGrpSpPr/>
          <p:nvPr/>
        </p:nvGrpSpPr>
        <p:grpSpPr>
          <a:xfrm>
            <a:off x="38536" y="0"/>
            <a:ext cx="9144000" cy="5143500"/>
            <a:chOff x="0" y="0"/>
            <a:chExt cx="12192000" cy="6858000"/>
          </a:xfrm>
        </p:grpSpPr>
        <p:pic>
          <p:nvPicPr>
            <p:cNvPr id="108" name="Google Shape;108;p19"/>
            <p:cNvPicPr preferRelativeResize="0"/>
            <p:nvPr/>
          </p:nvPicPr>
          <p:blipFill rotWithShape="1">
            <a:blip r:embed="rId5">
              <a:alphaModFix/>
            </a:blip>
            <a:srcRect b="0" l="0" r="0" t="0"/>
            <a:stretch/>
          </p:blipFill>
          <p:spPr>
            <a:xfrm>
              <a:off x="289656" y="6347549"/>
              <a:ext cx="1235807" cy="434023"/>
            </a:xfrm>
            <a:prstGeom prst="rect">
              <a:avLst/>
            </a:prstGeom>
            <a:noFill/>
            <a:ln>
              <a:noFill/>
            </a:ln>
          </p:spPr>
        </p:pic>
        <p:pic>
          <p:nvPicPr>
            <p:cNvPr id="109" name="Google Shape;109;p19"/>
            <p:cNvPicPr preferRelativeResize="0"/>
            <p:nvPr/>
          </p:nvPicPr>
          <p:blipFill rotWithShape="1">
            <a:blip r:embed="rId6">
              <a:alphaModFix/>
            </a:blip>
            <a:srcRect b="0" l="0" r="0" t="0"/>
            <a:stretch/>
          </p:blipFill>
          <p:spPr>
            <a:xfrm>
              <a:off x="1524000" y="0"/>
              <a:ext cx="9144000" cy="6858000"/>
            </a:xfrm>
            <a:prstGeom prst="rect">
              <a:avLst/>
            </a:prstGeom>
            <a:noFill/>
            <a:ln>
              <a:noFill/>
            </a:ln>
          </p:spPr>
        </p:pic>
        <p:pic>
          <p:nvPicPr>
            <p:cNvPr id="110" name="Google Shape;110;p19"/>
            <p:cNvPicPr preferRelativeResize="0"/>
            <p:nvPr/>
          </p:nvPicPr>
          <p:blipFill rotWithShape="1">
            <a:blip r:embed="rId7">
              <a:alphaModFix/>
            </a:blip>
            <a:srcRect b="0" l="0" r="0" t="0"/>
            <a:stretch/>
          </p:blipFill>
          <p:spPr>
            <a:xfrm>
              <a:off x="0" y="0"/>
              <a:ext cx="1562100" cy="6857998"/>
            </a:xfrm>
            <a:prstGeom prst="rect">
              <a:avLst/>
            </a:prstGeom>
            <a:noFill/>
            <a:ln>
              <a:noFill/>
            </a:ln>
          </p:spPr>
        </p:pic>
        <p:pic>
          <p:nvPicPr>
            <p:cNvPr id="111" name="Google Shape;111;p19"/>
            <p:cNvPicPr preferRelativeResize="0"/>
            <p:nvPr/>
          </p:nvPicPr>
          <p:blipFill rotWithShape="1">
            <a:blip r:embed="rId7">
              <a:alphaModFix/>
            </a:blip>
            <a:srcRect b="0" l="0" r="0" t="0"/>
            <a:stretch/>
          </p:blipFill>
          <p:spPr>
            <a:xfrm>
              <a:off x="10629900" y="0"/>
              <a:ext cx="1562100" cy="6857998"/>
            </a:xfrm>
            <a:prstGeom prst="rect">
              <a:avLst/>
            </a:prstGeom>
            <a:noFill/>
            <a:ln>
              <a:noFill/>
            </a:ln>
          </p:spPr>
        </p:pic>
      </p:grpSp>
      <p:sp>
        <p:nvSpPr>
          <p:cNvPr id="112" name="Google Shape;112;p19"/>
          <p:cNvSpPr txBox="1"/>
          <p:nvPr/>
        </p:nvSpPr>
        <p:spPr>
          <a:xfrm>
            <a:off x="3161585" y="2148331"/>
            <a:ext cx="2820900" cy="563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s" sz="3600">
                <a:solidFill>
                  <a:srgbClr val="FFFFFF"/>
                </a:solidFill>
                <a:latin typeface="Calibri"/>
                <a:ea typeface="Calibri"/>
                <a:cs typeface="Calibri"/>
                <a:sym typeface="Calibri"/>
              </a:rPr>
              <a:t>1. Introducción</a:t>
            </a:r>
            <a:endParaRPr sz="3600">
              <a:solidFill>
                <a:schemeClr val="dk1"/>
              </a:solidFill>
              <a:latin typeface="Calibri"/>
              <a:ea typeface="Calibri"/>
              <a:cs typeface="Calibri"/>
              <a:sym typeface="Calibri"/>
            </a:endParaRPr>
          </a:p>
        </p:txBody>
      </p:sp>
      <p:sp>
        <p:nvSpPr>
          <p:cNvPr id="113" name="Google Shape;113;p19"/>
          <p:cNvSpPr txBox="1"/>
          <p:nvPr/>
        </p:nvSpPr>
        <p:spPr>
          <a:xfrm>
            <a:off x="2936938" y="3147917"/>
            <a:ext cx="3268504" cy="29337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s" sz="1800">
                <a:solidFill>
                  <a:srgbClr val="FFFFFF"/>
                </a:solidFill>
                <a:latin typeface="Calibri"/>
                <a:ea typeface="Calibri"/>
                <a:cs typeface="Calibri"/>
                <a:sym typeface="Calibri"/>
              </a:rPr>
              <a:t>Mtro. Roberto Arturo Morales Cruz</a:t>
            </a:r>
            <a:endParaRPr sz="1800">
              <a:solidFill>
                <a:schemeClr val="dk1"/>
              </a:solidFill>
              <a:latin typeface="Calibri"/>
              <a:ea typeface="Calibri"/>
              <a:cs typeface="Calibri"/>
              <a:sym typeface="Calibri"/>
            </a:endParaRPr>
          </a:p>
        </p:txBody>
      </p:sp>
      <p:grpSp>
        <p:nvGrpSpPr>
          <p:cNvPr id="114" name="Google Shape;114;p19"/>
          <p:cNvGrpSpPr/>
          <p:nvPr/>
        </p:nvGrpSpPr>
        <p:grpSpPr>
          <a:xfrm>
            <a:off x="0" y="0"/>
            <a:ext cx="1681163" cy="137636"/>
            <a:chOff x="0" y="0"/>
            <a:chExt cx="2241550" cy="183515"/>
          </a:xfrm>
        </p:grpSpPr>
        <p:sp>
          <p:nvSpPr>
            <p:cNvPr id="115" name="Google Shape;115;p19"/>
            <p:cNvSpPr/>
            <p:nvPr/>
          </p:nvSpPr>
          <p:spPr>
            <a:xfrm>
              <a:off x="0" y="0"/>
              <a:ext cx="2235200" cy="177165"/>
            </a:xfrm>
            <a:custGeom>
              <a:rect b="b" l="l" r="r" t="t"/>
              <a:pathLst>
                <a:path extrusionOk="0" h="177165" w="2235200">
                  <a:moveTo>
                    <a:pt x="2235200" y="0"/>
                  </a:moveTo>
                  <a:lnTo>
                    <a:pt x="0" y="0"/>
                  </a:lnTo>
                  <a:lnTo>
                    <a:pt x="0" y="177165"/>
                  </a:lnTo>
                  <a:lnTo>
                    <a:pt x="2235200" y="177165"/>
                  </a:lnTo>
                  <a:lnTo>
                    <a:pt x="2235200" y="0"/>
                  </a:lnTo>
                  <a:close/>
                </a:path>
              </a:pathLst>
            </a:custGeom>
            <a:solidFill>
              <a:srgbClr val="F9EC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19"/>
            <p:cNvSpPr/>
            <p:nvPr/>
          </p:nvSpPr>
          <p:spPr>
            <a:xfrm>
              <a:off x="0" y="0"/>
              <a:ext cx="2241550" cy="183515"/>
            </a:xfrm>
            <a:custGeom>
              <a:rect b="b" l="l" r="r" t="t"/>
              <a:pathLst>
                <a:path extrusionOk="0" h="183515" w="2241550">
                  <a:moveTo>
                    <a:pt x="2241550" y="0"/>
                  </a:moveTo>
                  <a:lnTo>
                    <a:pt x="2228850" y="0"/>
                  </a:lnTo>
                  <a:lnTo>
                    <a:pt x="2228850" y="6350"/>
                  </a:lnTo>
                  <a:lnTo>
                    <a:pt x="2228850" y="170815"/>
                  </a:lnTo>
                  <a:lnTo>
                    <a:pt x="6350" y="170815"/>
                  </a:lnTo>
                  <a:lnTo>
                    <a:pt x="6350" y="6350"/>
                  </a:lnTo>
                  <a:lnTo>
                    <a:pt x="2228850" y="6350"/>
                  </a:lnTo>
                  <a:lnTo>
                    <a:pt x="2228850" y="0"/>
                  </a:lnTo>
                  <a:lnTo>
                    <a:pt x="6350" y="0"/>
                  </a:lnTo>
                  <a:lnTo>
                    <a:pt x="0" y="0"/>
                  </a:lnTo>
                  <a:lnTo>
                    <a:pt x="0" y="6350"/>
                  </a:lnTo>
                  <a:lnTo>
                    <a:pt x="0" y="170815"/>
                  </a:lnTo>
                  <a:lnTo>
                    <a:pt x="0" y="183515"/>
                  </a:lnTo>
                  <a:lnTo>
                    <a:pt x="6350" y="183515"/>
                  </a:lnTo>
                  <a:lnTo>
                    <a:pt x="2228850" y="183515"/>
                  </a:lnTo>
                  <a:lnTo>
                    <a:pt x="2241550" y="183515"/>
                  </a:lnTo>
                  <a:lnTo>
                    <a:pt x="2241550" y="170815"/>
                  </a:lnTo>
                  <a:lnTo>
                    <a:pt x="2241550" y="6350"/>
                  </a:lnTo>
                  <a:lnTo>
                    <a:pt x="224155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17" name="Google Shape;117;p19"/>
          <p:cNvSpPr txBox="1"/>
          <p:nvPr/>
        </p:nvSpPr>
        <p:spPr>
          <a:xfrm>
            <a:off x="557860" y="0"/>
            <a:ext cx="561499" cy="14525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s" sz="800">
                <a:solidFill>
                  <a:schemeClr val="dk1"/>
                </a:solidFill>
                <a:latin typeface="Calibri"/>
                <a:ea typeface="Calibri"/>
                <a:cs typeface="Calibri"/>
                <a:sym typeface="Calibri"/>
              </a:rPr>
              <a:t>Introducción</a:t>
            </a:r>
            <a:endParaRPr sz="800">
              <a:solidFill>
                <a:schemeClr val="dk1"/>
              </a:solidFill>
              <a:latin typeface="Calibri"/>
              <a:ea typeface="Calibri"/>
              <a:cs typeface="Calibri"/>
              <a:sym typeface="Calibri"/>
            </a:endParaRPr>
          </a:p>
        </p:txBody>
      </p:sp>
      <p:sp>
        <p:nvSpPr>
          <p:cNvPr id="118" name="Google Shape;118;p19"/>
          <p:cNvSpPr txBox="1"/>
          <p:nvPr>
            <p:ph type="title"/>
          </p:nvPr>
        </p:nvSpPr>
        <p:spPr>
          <a:xfrm>
            <a:off x="2067592" y="82581"/>
            <a:ext cx="5008816" cy="38528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9" name="Google Shape;119;p19"/>
          <p:cNvSpPr txBox="1"/>
          <p:nvPr/>
        </p:nvSpPr>
        <p:spPr>
          <a:xfrm>
            <a:off x="2861749" y="1030513"/>
            <a:ext cx="3394200" cy="1117800"/>
          </a:xfrm>
          <a:prstGeom prst="rect">
            <a:avLst/>
          </a:prstGeom>
          <a:noFill/>
          <a:ln>
            <a:noFill/>
          </a:ln>
        </p:spPr>
        <p:txBody>
          <a:bodyPr anchorCtr="0" anchor="t" bIns="0" lIns="0" spcFirstLastPara="1" rIns="0" wrap="square" tIns="9525">
            <a:spAutoFit/>
          </a:bodyPr>
          <a:lstStyle/>
          <a:p>
            <a:pPr indent="0" lvl="0" marL="12700" marR="0" rtl="0" algn="ctr">
              <a:lnSpc>
                <a:spcPct val="100000"/>
              </a:lnSpc>
              <a:spcBef>
                <a:spcPts val="0"/>
              </a:spcBef>
              <a:spcAft>
                <a:spcPts val="0"/>
              </a:spcAft>
              <a:buNone/>
            </a:pPr>
            <a:r>
              <a:rPr lang="es" sz="3600">
                <a:solidFill>
                  <a:srgbClr val="FFFFFF"/>
                </a:solidFill>
                <a:latin typeface="Calibri"/>
                <a:ea typeface="Calibri"/>
                <a:cs typeface="Calibri"/>
                <a:sym typeface="Calibri"/>
              </a:rPr>
              <a:t>Programación</a:t>
            </a:r>
            <a:r>
              <a:rPr lang="es" sz="3600">
                <a:solidFill>
                  <a:srgbClr val="FFFFFF"/>
                </a:solidFill>
                <a:latin typeface="Calibri"/>
                <a:ea typeface="Calibri"/>
                <a:cs typeface="Calibri"/>
                <a:sym typeface="Calibri"/>
              </a:rPr>
              <a:t> de la </a:t>
            </a:r>
            <a:r>
              <a:rPr lang="es" sz="3600">
                <a:solidFill>
                  <a:srgbClr val="FFFFFF"/>
                </a:solidFill>
                <a:latin typeface="Calibri"/>
                <a:ea typeface="Calibri"/>
                <a:cs typeface="Calibri"/>
                <a:sym typeface="Calibri"/>
              </a:rPr>
              <a:t>Información</a:t>
            </a:r>
            <a:r>
              <a:rPr lang="es" sz="3600">
                <a:solidFill>
                  <a:srgbClr val="FFFFFF"/>
                </a:solidFill>
                <a:latin typeface="Calibri"/>
                <a:ea typeface="Calibri"/>
                <a:cs typeface="Calibri"/>
                <a:sym typeface="Calibri"/>
              </a:rPr>
              <a:t> I</a:t>
            </a:r>
            <a:endParaRPr sz="3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nvSpPr>
        <p:spPr>
          <a:xfrm>
            <a:off x="233933" y="0"/>
            <a:ext cx="8642100" cy="3762000"/>
          </a:xfrm>
          <a:prstGeom prst="rect">
            <a:avLst/>
          </a:prstGeom>
          <a:noFill/>
          <a:ln>
            <a:noFill/>
          </a:ln>
        </p:spPr>
        <p:txBody>
          <a:bodyPr anchorCtr="0" anchor="t" bIns="0" lIns="0" spcFirstLastPara="1" rIns="0" wrap="square" tIns="130025">
            <a:spAutoFit/>
          </a:bodyPr>
          <a:lstStyle/>
          <a:p>
            <a:pPr indent="0" lvl="0" marL="63500" marR="0" rtl="0" algn="ctr">
              <a:lnSpc>
                <a:spcPct val="100000"/>
              </a:lnSpc>
              <a:spcBef>
                <a:spcPts val="0"/>
              </a:spcBef>
              <a:spcAft>
                <a:spcPts val="0"/>
              </a:spcAft>
              <a:buNone/>
            </a:pPr>
            <a:r>
              <a:rPr b="1" lang="es" sz="2700">
                <a:solidFill>
                  <a:srgbClr val="FF5800"/>
                </a:solidFill>
                <a:latin typeface="Calibri"/>
                <a:ea typeface="Calibri"/>
                <a:cs typeface="Calibri"/>
                <a:sym typeface="Calibri"/>
              </a:rPr>
              <a:t>¿Qué es la “Ciencia de Datos”?</a:t>
            </a:r>
            <a:endParaRPr sz="2700">
              <a:solidFill>
                <a:schemeClr val="dk1"/>
              </a:solidFill>
              <a:latin typeface="Calibri"/>
              <a:ea typeface="Calibri"/>
              <a:cs typeface="Calibri"/>
              <a:sym typeface="Calibri"/>
            </a:endParaRPr>
          </a:p>
          <a:p>
            <a:pPr indent="0" lvl="0" marL="12700" marR="0" rtl="0" algn="l">
              <a:lnSpc>
                <a:spcPct val="100000"/>
              </a:lnSpc>
              <a:spcBef>
                <a:spcPts val="900"/>
              </a:spcBef>
              <a:spcAft>
                <a:spcPts val="0"/>
              </a:spcAft>
              <a:buNone/>
            </a:pPr>
            <a:r>
              <a:rPr b="1" lang="es" sz="2700">
                <a:solidFill>
                  <a:srgbClr val="FF5800"/>
                </a:solidFill>
                <a:latin typeface="Calibri"/>
                <a:ea typeface="Calibri"/>
                <a:cs typeface="Calibri"/>
                <a:sym typeface="Calibri"/>
              </a:rPr>
              <a:t>X	</a:t>
            </a:r>
            <a:r>
              <a:rPr lang="es" sz="2700">
                <a:solidFill>
                  <a:schemeClr val="dk1"/>
                </a:solidFill>
                <a:latin typeface="Calibri"/>
                <a:ea typeface="Calibri"/>
                <a:cs typeface="Calibri"/>
                <a:sym typeface="Calibri"/>
              </a:rPr>
              <a:t>No sustituye a la Experiencia.</a:t>
            </a:r>
            <a:endParaRPr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lang="es" sz="2450">
                <a:solidFill>
                  <a:schemeClr val="accent6"/>
                </a:solidFill>
                <a:highlight>
                  <a:srgbClr val="FFFFFF"/>
                </a:highlight>
                <a:latin typeface="Roboto"/>
                <a:ea typeface="Roboto"/>
                <a:cs typeface="Roboto"/>
                <a:sym typeface="Roboto"/>
              </a:rPr>
              <a:t>✓</a:t>
            </a:r>
            <a:r>
              <a:rPr lang="es" sz="2700">
                <a:solidFill>
                  <a:schemeClr val="dk1"/>
                </a:solidFill>
                <a:latin typeface="Calibri"/>
                <a:ea typeface="Calibri"/>
                <a:cs typeface="Calibri"/>
                <a:sym typeface="Calibri"/>
              </a:rPr>
              <a:t>   </a:t>
            </a:r>
            <a:r>
              <a:rPr lang="es" sz="2700">
                <a:solidFill>
                  <a:schemeClr val="dk1"/>
                </a:solidFill>
                <a:latin typeface="Calibri"/>
                <a:ea typeface="Calibri"/>
                <a:cs typeface="Calibri"/>
                <a:sym typeface="Calibri"/>
              </a:rPr>
              <a:t>La complementa, para poder tomar decisiones basadas en  datos.</a:t>
            </a:r>
            <a:endParaRPr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12700" marR="0" rtl="0" algn="l">
              <a:lnSpc>
                <a:spcPct val="108055"/>
              </a:lnSpc>
              <a:spcBef>
                <a:spcPts val="0"/>
              </a:spcBef>
              <a:spcAft>
                <a:spcPts val="0"/>
              </a:spcAft>
              <a:buNone/>
            </a:pPr>
            <a:r>
              <a:rPr b="1" lang="es" sz="2700">
                <a:solidFill>
                  <a:srgbClr val="FF5800"/>
                </a:solidFill>
                <a:latin typeface="Calibri"/>
                <a:ea typeface="Calibri"/>
                <a:cs typeface="Calibri"/>
                <a:sym typeface="Calibri"/>
              </a:rPr>
              <a:t>X	</a:t>
            </a:r>
            <a:r>
              <a:rPr lang="es" sz="2700">
                <a:solidFill>
                  <a:schemeClr val="dk1"/>
                </a:solidFill>
                <a:latin typeface="Calibri"/>
                <a:ea typeface="Calibri"/>
                <a:cs typeface="Calibri"/>
                <a:sym typeface="Calibri"/>
              </a:rPr>
              <a:t>No da soluciones mágicas; necesita tener armonía entre el  problema a resolver y la parte técnica.</a:t>
            </a:r>
            <a:endParaRPr sz="27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397442" y="55150"/>
            <a:ext cx="4372451"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sz="2700"/>
              <a:t>¿Qué es la “Ciencia de Datos”?</a:t>
            </a:r>
            <a:endParaRPr sz="2700"/>
          </a:p>
        </p:txBody>
      </p:sp>
      <p:sp>
        <p:nvSpPr>
          <p:cNvPr id="177" name="Google Shape;177;p29"/>
          <p:cNvSpPr txBox="1"/>
          <p:nvPr/>
        </p:nvSpPr>
        <p:spPr>
          <a:xfrm>
            <a:off x="233933" y="594170"/>
            <a:ext cx="7913370" cy="3591401"/>
          </a:xfrm>
          <a:prstGeom prst="rect">
            <a:avLst/>
          </a:prstGeom>
          <a:noFill/>
          <a:ln>
            <a:noFill/>
          </a:ln>
        </p:spPr>
        <p:txBody>
          <a:bodyPr anchorCtr="0" anchor="t" bIns="0" lIns="0" spcFirstLastPara="1" rIns="0" wrap="square" tIns="10000">
            <a:spAutoFit/>
          </a:bodyPr>
          <a:lstStyle/>
          <a:p>
            <a:pPr indent="-165100" lvl="0" marL="177800" marR="0" rtl="0" algn="l">
              <a:lnSpc>
                <a:spcPct val="100000"/>
              </a:lnSpc>
              <a:spcBef>
                <a:spcPts val="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Se analizan datos que provienen de fuentes variadas.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85858"/>
              </a:buClr>
              <a:buSzPts val="3100"/>
              <a:buFont typeface="Arial"/>
              <a:buNone/>
            </a:pPr>
            <a:r>
              <a:t/>
            </a:r>
            <a:endParaRPr sz="3100">
              <a:solidFill>
                <a:schemeClr val="dk1"/>
              </a:solidFill>
              <a:latin typeface="Calibri"/>
              <a:ea typeface="Calibri"/>
              <a:cs typeface="Calibri"/>
              <a:sym typeface="Calibri"/>
            </a:endParaRPr>
          </a:p>
          <a:p>
            <a:pPr indent="-165100" lvl="0" marL="177800" marR="0" rtl="0" algn="l">
              <a:lnSpc>
                <a:spcPct val="100000"/>
              </a:lnSpc>
              <a:spcBef>
                <a:spcPts val="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Se trata de encontrar patrones en los datos.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85858"/>
              </a:buClr>
              <a:buSzPts val="3400"/>
              <a:buFont typeface="Arial"/>
              <a:buNone/>
            </a:pPr>
            <a:r>
              <a:t/>
            </a:r>
            <a:endParaRPr sz="3400">
              <a:solidFill>
                <a:schemeClr val="dk1"/>
              </a:solidFill>
              <a:latin typeface="Calibri"/>
              <a:ea typeface="Calibri"/>
              <a:cs typeface="Calibri"/>
              <a:sym typeface="Calibri"/>
            </a:endParaRPr>
          </a:p>
          <a:p>
            <a:pPr indent="-165100" lvl="0" marL="177800" marR="457200" rtl="0" algn="l">
              <a:lnSpc>
                <a:spcPct val="108124"/>
              </a:lnSpc>
              <a:spcBef>
                <a:spcPts val="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Se monitorean Key Performance Indexes (KPI) y se analizan  tendencias.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85858"/>
              </a:buClr>
              <a:buSzPts val="3300"/>
              <a:buFont typeface="Arial"/>
              <a:buNone/>
            </a:pPr>
            <a:r>
              <a:t/>
            </a:r>
            <a:endParaRPr sz="3300">
              <a:solidFill>
                <a:schemeClr val="dk1"/>
              </a:solidFill>
              <a:latin typeface="Calibri"/>
              <a:ea typeface="Calibri"/>
              <a:cs typeface="Calibri"/>
              <a:sym typeface="Calibri"/>
            </a:endParaRPr>
          </a:p>
          <a:p>
            <a:pPr indent="-165100" lvl="0" marL="177800" marR="0" rtl="0" algn="l">
              <a:lnSpc>
                <a:spcPct val="108124"/>
              </a:lnSpc>
              <a:spcBef>
                <a:spcPts val="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Se comunican los resultados encontrados a gente con perfil no  técnico.</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2731198" y="0"/>
            <a:ext cx="3708559" cy="52244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sz="2200"/>
              <a:t>¿</a:t>
            </a:r>
            <a:r>
              <a:rPr lang="es" sz="3300"/>
              <a:t>Por dónde empiezo?</a:t>
            </a:r>
            <a:endParaRPr sz="3300"/>
          </a:p>
        </p:txBody>
      </p:sp>
      <p:pic>
        <p:nvPicPr>
          <p:cNvPr id="183" name="Google Shape;183;p30"/>
          <p:cNvPicPr preferRelativeResize="0"/>
          <p:nvPr/>
        </p:nvPicPr>
        <p:blipFill rotWithShape="1">
          <a:blip r:embed="rId3">
            <a:alphaModFix/>
          </a:blip>
          <a:srcRect b="0" l="0" r="0" t="0"/>
          <a:stretch/>
        </p:blipFill>
        <p:spPr>
          <a:xfrm>
            <a:off x="3666743" y="1384173"/>
            <a:ext cx="1856231" cy="30175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31"/>
          <p:cNvGrpSpPr/>
          <p:nvPr/>
        </p:nvGrpSpPr>
        <p:grpSpPr>
          <a:xfrm>
            <a:off x="217169" y="652652"/>
            <a:ext cx="8881834" cy="3782187"/>
            <a:chOff x="289559" y="870203"/>
            <a:chExt cx="11842445" cy="5042916"/>
          </a:xfrm>
        </p:grpSpPr>
        <p:pic>
          <p:nvPicPr>
            <p:cNvPr id="189" name="Google Shape;189;p31"/>
            <p:cNvPicPr preferRelativeResize="0"/>
            <p:nvPr/>
          </p:nvPicPr>
          <p:blipFill rotWithShape="1">
            <a:blip r:embed="rId3">
              <a:alphaModFix/>
            </a:blip>
            <a:srcRect b="0" l="0" r="0" t="0"/>
            <a:stretch/>
          </p:blipFill>
          <p:spPr>
            <a:xfrm>
              <a:off x="289559" y="870203"/>
              <a:ext cx="11673840" cy="5042916"/>
            </a:xfrm>
            <a:prstGeom prst="rect">
              <a:avLst/>
            </a:prstGeom>
            <a:noFill/>
            <a:ln>
              <a:noFill/>
            </a:ln>
          </p:spPr>
        </p:pic>
        <p:pic>
          <p:nvPicPr>
            <p:cNvPr id="190" name="Google Shape;190;p31"/>
            <p:cNvPicPr preferRelativeResize="0"/>
            <p:nvPr/>
          </p:nvPicPr>
          <p:blipFill rotWithShape="1">
            <a:blip r:embed="rId4">
              <a:alphaModFix/>
            </a:blip>
            <a:srcRect b="0" l="0" r="0" t="0"/>
            <a:stretch/>
          </p:blipFill>
          <p:spPr>
            <a:xfrm>
              <a:off x="10179303" y="2308351"/>
              <a:ext cx="1952701" cy="2241295"/>
            </a:xfrm>
            <a:prstGeom prst="rect">
              <a:avLst/>
            </a:prstGeom>
            <a:noFill/>
            <a:ln>
              <a:noFill/>
            </a:ln>
          </p:spPr>
        </p:pic>
        <p:pic>
          <p:nvPicPr>
            <p:cNvPr id="191" name="Google Shape;191;p31"/>
            <p:cNvPicPr preferRelativeResize="0"/>
            <p:nvPr/>
          </p:nvPicPr>
          <p:blipFill rotWithShape="1">
            <a:blip r:embed="rId5">
              <a:alphaModFix/>
            </a:blip>
            <a:srcRect b="0" l="0" r="0" t="0"/>
            <a:stretch/>
          </p:blipFill>
          <p:spPr>
            <a:xfrm>
              <a:off x="3349752" y="3098291"/>
              <a:ext cx="2183892" cy="1517904"/>
            </a:xfrm>
            <a:prstGeom prst="rect">
              <a:avLst/>
            </a:prstGeom>
            <a:noFill/>
            <a:ln>
              <a:noFill/>
            </a:ln>
          </p:spPr>
        </p:pic>
        <p:pic>
          <p:nvPicPr>
            <p:cNvPr id="192" name="Google Shape;192;p31"/>
            <p:cNvPicPr preferRelativeResize="0"/>
            <p:nvPr/>
          </p:nvPicPr>
          <p:blipFill rotWithShape="1">
            <a:blip r:embed="rId6">
              <a:alphaModFix/>
            </a:blip>
            <a:srcRect b="0" l="0" r="0" t="0"/>
            <a:stretch/>
          </p:blipFill>
          <p:spPr>
            <a:xfrm>
              <a:off x="609600" y="3052571"/>
              <a:ext cx="1426464" cy="1178052"/>
            </a:xfrm>
            <a:prstGeom prst="rect">
              <a:avLst/>
            </a:prstGeom>
            <a:noFill/>
            <a:ln>
              <a:noFill/>
            </a:ln>
          </p:spPr>
        </p:pic>
        <p:pic>
          <p:nvPicPr>
            <p:cNvPr id="193" name="Google Shape;193;p31"/>
            <p:cNvPicPr preferRelativeResize="0"/>
            <p:nvPr/>
          </p:nvPicPr>
          <p:blipFill rotWithShape="1">
            <a:blip r:embed="rId7">
              <a:alphaModFix/>
            </a:blip>
            <a:srcRect b="0" l="0" r="0" t="0"/>
            <a:stretch/>
          </p:blipFill>
          <p:spPr>
            <a:xfrm>
              <a:off x="4942331" y="3428999"/>
              <a:ext cx="2307336" cy="1330452"/>
            </a:xfrm>
            <a:prstGeom prst="rect">
              <a:avLst/>
            </a:prstGeom>
            <a:noFill/>
            <a:ln>
              <a:noFill/>
            </a:ln>
          </p:spPr>
        </p:pic>
        <p:pic>
          <p:nvPicPr>
            <p:cNvPr id="194" name="Google Shape;194;p31"/>
            <p:cNvPicPr preferRelativeResize="0"/>
            <p:nvPr/>
          </p:nvPicPr>
          <p:blipFill rotWithShape="1">
            <a:blip r:embed="rId8">
              <a:alphaModFix/>
            </a:blip>
            <a:srcRect b="0" l="0" r="0" t="0"/>
            <a:stretch/>
          </p:blipFill>
          <p:spPr>
            <a:xfrm>
              <a:off x="8726424" y="2634996"/>
              <a:ext cx="1065276" cy="1595627"/>
            </a:xfrm>
            <a:prstGeom prst="rect">
              <a:avLst/>
            </a:prstGeom>
            <a:noFill/>
            <a:ln>
              <a:noFill/>
            </a:ln>
          </p:spPr>
        </p:pic>
      </p:grpSp>
      <p:pic>
        <p:nvPicPr>
          <p:cNvPr id="195" name="Google Shape;195;p31"/>
          <p:cNvPicPr preferRelativeResize="0"/>
          <p:nvPr/>
        </p:nvPicPr>
        <p:blipFill>
          <a:blip r:embed="rId9">
            <a:alphaModFix/>
          </a:blip>
          <a:stretch>
            <a:fillRect/>
          </a:stretch>
        </p:blipFill>
        <p:spPr>
          <a:xfrm>
            <a:off x="1645813" y="2215125"/>
            <a:ext cx="1609725" cy="657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580491" y="0"/>
            <a:ext cx="8027670" cy="801529"/>
          </a:xfrm>
          <a:prstGeom prst="rect">
            <a:avLst/>
          </a:prstGeom>
          <a:noFill/>
          <a:ln>
            <a:noFill/>
          </a:ln>
        </p:spPr>
        <p:txBody>
          <a:bodyPr anchorCtr="0" anchor="t" bIns="0" lIns="0" spcFirstLastPara="1" rIns="0" wrap="square" tIns="56200">
            <a:spAutoFit/>
          </a:bodyPr>
          <a:lstStyle/>
          <a:p>
            <a:pPr indent="-2425700" lvl="0" marL="2438400" marR="0" rtl="0" algn="l">
              <a:lnSpc>
                <a:spcPct val="108055"/>
              </a:lnSpc>
              <a:spcBef>
                <a:spcPts val="0"/>
              </a:spcBef>
              <a:spcAft>
                <a:spcPts val="0"/>
              </a:spcAft>
              <a:buNone/>
            </a:pPr>
            <a:r>
              <a:rPr lang="es" sz="2700"/>
              <a:t>¿Cuál es la Respuesta a la Gran Pregunta del Universo, la  Vida y todo lo demás?</a:t>
            </a:r>
            <a:endParaRPr sz="2700"/>
          </a:p>
        </p:txBody>
      </p:sp>
      <p:grpSp>
        <p:nvGrpSpPr>
          <p:cNvPr id="201" name="Google Shape;201;p32"/>
          <p:cNvGrpSpPr/>
          <p:nvPr/>
        </p:nvGrpSpPr>
        <p:grpSpPr>
          <a:xfrm>
            <a:off x="1789937" y="1384173"/>
            <a:ext cx="5608701" cy="3154680"/>
            <a:chOff x="2386583" y="1845564"/>
            <a:chExt cx="7478268" cy="4206240"/>
          </a:xfrm>
        </p:grpSpPr>
        <p:pic>
          <p:nvPicPr>
            <p:cNvPr id="202" name="Google Shape;202;p32"/>
            <p:cNvPicPr preferRelativeResize="0"/>
            <p:nvPr/>
          </p:nvPicPr>
          <p:blipFill rotWithShape="1">
            <a:blip r:embed="rId3">
              <a:alphaModFix/>
            </a:blip>
            <a:srcRect b="0" l="0" r="0" t="0"/>
            <a:stretch/>
          </p:blipFill>
          <p:spPr>
            <a:xfrm>
              <a:off x="2549651" y="1845564"/>
              <a:ext cx="7152131" cy="4023359"/>
            </a:xfrm>
            <a:prstGeom prst="rect">
              <a:avLst/>
            </a:prstGeom>
            <a:noFill/>
            <a:ln>
              <a:noFill/>
            </a:ln>
          </p:spPr>
        </p:pic>
        <p:pic>
          <p:nvPicPr>
            <p:cNvPr id="203" name="Google Shape;203;p32"/>
            <p:cNvPicPr preferRelativeResize="0"/>
            <p:nvPr/>
          </p:nvPicPr>
          <p:blipFill rotWithShape="1">
            <a:blip r:embed="rId4">
              <a:alphaModFix/>
            </a:blip>
            <a:srcRect b="0" l="0" r="0" t="0"/>
            <a:stretch/>
          </p:blipFill>
          <p:spPr>
            <a:xfrm>
              <a:off x="2386583" y="1845564"/>
              <a:ext cx="7478268" cy="420624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nvSpPr>
        <p:spPr>
          <a:xfrm>
            <a:off x="233933" y="863917"/>
            <a:ext cx="8391000" cy="2573700"/>
          </a:xfrm>
          <a:prstGeom prst="rect">
            <a:avLst/>
          </a:prstGeom>
          <a:noFill/>
          <a:ln>
            <a:noFill/>
          </a:ln>
        </p:spPr>
        <p:txBody>
          <a:bodyPr anchorCtr="0" anchor="t" bIns="0" lIns="0" spcFirstLastPara="1" rIns="0" wrap="square" tIns="9525">
            <a:spAutoFit/>
          </a:bodyPr>
          <a:lstStyle/>
          <a:p>
            <a:pPr indent="0" lvl="0" marL="292100" marR="0" rtl="0" algn="ctr">
              <a:lnSpc>
                <a:spcPct val="112291"/>
              </a:lnSpc>
              <a:spcBef>
                <a:spcPts val="0"/>
              </a:spcBef>
              <a:spcAft>
                <a:spcPts val="0"/>
              </a:spcAft>
              <a:buNone/>
            </a:pPr>
            <a:r>
              <a:rPr lang="es" sz="1800">
                <a:solidFill>
                  <a:srgbClr val="585858"/>
                </a:solidFill>
                <a:latin typeface="Cambria Math"/>
                <a:ea typeface="Cambria Math"/>
                <a:cs typeface="Cambria Math"/>
                <a:sym typeface="Cambria Math"/>
              </a:rPr>
              <a:t>𝐻𝑢𝑚𝑎𝑛𝑜	+	𝐶𝑜𝑚𝑝𝑢𝑡𝑎𝑑𝑜𝑟𝑎	&gt; 𝐻𝑢𝑚𝑎𝑛𝑜</a:t>
            </a:r>
            <a:endParaRPr sz="1800">
              <a:solidFill>
                <a:schemeClr val="dk1"/>
              </a:solidFill>
              <a:latin typeface="Cambria Math"/>
              <a:ea typeface="Cambria Math"/>
              <a:cs typeface="Cambria Math"/>
              <a:sym typeface="Cambria Math"/>
            </a:endParaRPr>
          </a:p>
          <a:p>
            <a:pPr indent="0" lvl="0" marL="292100" marR="0" rtl="0" algn="ctr">
              <a:lnSpc>
                <a:spcPct val="112291"/>
              </a:lnSpc>
              <a:spcBef>
                <a:spcPts val="0"/>
              </a:spcBef>
              <a:spcAft>
                <a:spcPts val="0"/>
              </a:spcAft>
              <a:buNone/>
            </a:pPr>
            <a:r>
              <a:rPr lang="es" sz="1800">
                <a:solidFill>
                  <a:srgbClr val="585858"/>
                </a:solidFill>
                <a:latin typeface="Cambria Math"/>
                <a:ea typeface="Cambria Math"/>
                <a:cs typeface="Cambria Math"/>
                <a:sym typeface="Cambria Math"/>
              </a:rPr>
              <a:t>𝐻𝑢𝑚𝑎𝑛𝑜	+	𝐶𝑜𝑚𝑝𝑢𝑡𝑎𝑑𝑜𝑟𝑎	&gt;	𝐶𝑜𝑚𝑝𝑢𝑡𝑎𝑑𝑜𝑟𝑎</a:t>
            </a:r>
            <a:endParaRPr sz="18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None/>
            </a:pPr>
            <a:r>
              <a:t/>
            </a:r>
            <a:endParaRPr sz="1800">
              <a:solidFill>
                <a:schemeClr val="dk1"/>
              </a:solidFill>
              <a:latin typeface="Cambria Math"/>
              <a:ea typeface="Cambria Math"/>
              <a:cs typeface="Cambria Math"/>
              <a:sym typeface="Cambria Math"/>
            </a:endParaRPr>
          </a:p>
          <a:p>
            <a:pPr indent="-171450" lvl="0" marL="177800" marR="0" rtl="0" algn="l">
              <a:lnSpc>
                <a:spcPct val="100000"/>
              </a:lnSpc>
              <a:spcBef>
                <a:spcPts val="1400"/>
              </a:spcBef>
              <a:spcAft>
                <a:spcPts val="0"/>
              </a:spcAft>
              <a:buClr>
                <a:srgbClr val="585858"/>
              </a:buClr>
              <a:buSzPts val="2100"/>
              <a:buFont typeface="Arial"/>
              <a:buChar char="•"/>
            </a:pPr>
            <a:r>
              <a:rPr lang="es" sz="2100">
                <a:solidFill>
                  <a:srgbClr val="585858"/>
                </a:solidFill>
                <a:latin typeface="Calibri"/>
                <a:ea typeface="Calibri"/>
                <a:cs typeface="Calibri"/>
                <a:sym typeface="Calibri"/>
              </a:rPr>
              <a:t>La computadora, por sí sola, no sabe qué es lo que debe hacer.</a:t>
            </a:r>
            <a:endParaRPr sz="2100">
              <a:solidFill>
                <a:schemeClr val="dk1"/>
              </a:solidFill>
              <a:latin typeface="Calibri"/>
              <a:ea typeface="Calibri"/>
              <a:cs typeface="Calibri"/>
              <a:sym typeface="Calibri"/>
            </a:endParaRPr>
          </a:p>
          <a:p>
            <a:pPr indent="-171450" lvl="0" marL="177800" marR="0" rtl="0" algn="l">
              <a:lnSpc>
                <a:spcPct val="100000"/>
              </a:lnSpc>
              <a:spcBef>
                <a:spcPts val="500"/>
              </a:spcBef>
              <a:spcAft>
                <a:spcPts val="0"/>
              </a:spcAft>
              <a:buClr>
                <a:srgbClr val="585858"/>
              </a:buClr>
              <a:buSzPts val="2100"/>
              <a:buFont typeface="Arial"/>
              <a:buChar char="•"/>
            </a:pPr>
            <a:r>
              <a:rPr lang="es" sz="2100">
                <a:solidFill>
                  <a:srgbClr val="585858"/>
                </a:solidFill>
                <a:latin typeface="Calibri"/>
                <a:ea typeface="Calibri"/>
                <a:cs typeface="Calibri"/>
                <a:sym typeface="Calibri"/>
              </a:rPr>
              <a:t>¡Hay que “traducirle” a la computadora, nuestra problemática.</a:t>
            </a:r>
            <a:endParaRPr sz="2100">
              <a:solidFill>
                <a:schemeClr val="dk1"/>
              </a:solidFill>
              <a:latin typeface="Calibri"/>
              <a:ea typeface="Calibri"/>
              <a:cs typeface="Calibri"/>
              <a:sym typeface="Calibri"/>
            </a:endParaRPr>
          </a:p>
          <a:p>
            <a:pPr indent="-171450" lvl="0" marL="177800" marR="0" rtl="0" algn="l">
              <a:lnSpc>
                <a:spcPct val="107857"/>
              </a:lnSpc>
              <a:spcBef>
                <a:spcPts val="800"/>
              </a:spcBef>
              <a:spcAft>
                <a:spcPts val="0"/>
              </a:spcAft>
              <a:buClr>
                <a:srgbClr val="585858"/>
              </a:buClr>
              <a:buSzPts val="2100"/>
              <a:buFont typeface="Arial"/>
              <a:buChar char="•"/>
            </a:pPr>
            <a:r>
              <a:rPr lang="es" sz="2100">
                <a:solidFill>
                  <a:srgbClr val="585858"/>
                </a:solidFill>
                <a:latin typeface="Calibri"/>
                <a:ea typeface="Calibri"/>
                <a:cs typeface="Calibri"/>
                <a:sym typeface="Calibri"/>
              </a:rPr>
              <a:t>Afortunadamente, los Economistas ya tienen experiencia ligando problemas  sociales, con planteamientos matemáticos.</a:t>
            </a:r>
            <a:endParaRPr sz="21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558165" y="114300"/>
            <a:ext cx="8027700" cy="431700"/>
          </a:xfrm>
          <a:prstGeom prst="rect">
            <a:avLst/>
          </a:prstGeom>
          <a:noFill/>
          <a:ln>
            <a:noFill/>
          </a:ln>
        </p:spPr>
        <p:txBody>
          <a:bodyPr anchorCtr="0" anchor="t" bIns="0" lIns="0" spcFirstLastPara="1" rIns="0" wrap="square" tIns="56200">
            <a:spAutoFit/>
          </a:bodyPr>
          <a:lstStyle/>
          <a:p>
            <a:pPr indent="-2425700" lvl="0" marL="2438400" marR="0" rtl="0" algn="ctr">
              <a:lnSpc>
                <a:spcPct val="108055"/>
              </a:lnSpc>
              <a:spcBef>
                <a:spcPts val="0"/>
              </a:spcBef>
              <a:spcAft>
                <a:spcPts val="0"/>
              </a:spcAft>
              <a:buNone/>
            </a:pPr>
            <a:r>
              <a:rPr lang="es" sz="2700"/>
              <a:t>Componentes de un Computador</a:t>
            </a:r>
            <a:endParaRPr sz="2700"/>
          </a:p>
        </p:txBody>
      </p:sp>
      <p:sp>
        <p:nvSpPr>
          <p:cNvPr id="214" name="Google Shape;214;p34"/>
          <p:cNvSpPr txBox="1"/>
          <p:nvPr/>
        </p:nvSpPr>
        <p:spPr>
          <a:xfrm>
            <a:off x="233933" y="536606"/>
            <a:ext cx="8131500" cy="2183700"/>
          </a:xfrm>
          <a:prstGeom prst="rect">
            <a:avLst/>
          </a:prstGeom>
          <a:noFill/>
          <a:ln>
            <a:noFill/>
          </a:ln>
        </p:spPr>
        <p:txBody>
          <a:bodyPr anchorCtr="0" anchor="t" bIns="0" lIns="0" spcFirstLastPara="1" rIns="0" wrap="square" tIns="67150">
            <a:spAutoFit/>
          </a:bodyPr>
          <a:lstStyle/>
          <a:p>
            <a:pPr indent="-381000" lvl="0" marL="393700" marR="0" rtl="0" algn="l">
              <a:lnSpc>
                <a:spcPct val="100000"/>
              </a:lnSpc>
              <a:spcBef>
                <a:spcPts val="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Hardware</a:t>
            </a:r>
            <a:endParaRPr sz="1100"/>
          </a:p>
          <a:p>
            <a:pPr indent="-381000" lvl="1" marL="736600" marR="0" rtl="0" algn="l">
              <a:spcBef>
                <a:spcPts val="500"/>
              </a:spcBef>
              <a:spcAft>
                <a:spcPts val="0"/>
              </a:spcAft>
              <a:buClr>
                <a:srgbClr val="585858"/>
              </a:buClr>
              <a:buSzPts val="2400"/>
              <a:buFont typeface="Arial"/>
              <a:buChar char="•"/>
            </a:pPr>
            <a:r>
              <a:rPr b="0" i="0" lang="es" sz="2400" u="none" cap="none" strike="noStrike">
                <a:solidFill>
                  <a:srgbClr val="585858"/>
                </a:solidFill>
                <a:latin typeface="Calibri"/>
                <a:ea typeface="Calibri"/>
                <a:cs typeface="Calibri"/>
                <a:sym typeface="Calibri"/>
              </a:rPr>
              <a:t>Lo que puedes ver y tocar.</a:t>
            </a:r>
            <a:endParaRPr sz="1100"/>
          </a:p>
          <a:p>
            <a:pPr indent="-228600" lvl="0" marL="393700" marR="0" rtl="0" algn="l">
              <a:lnSpc>
                <a:spcPct val="100000"/>
              </a:lnSpc>
              <a:spcBef>
                <a:spcPts val="500"/>
              </a:spcBef>
              <a:spcAft>
                <a:spcPts val="0"/>
              </a:spcAft>
              <a:buClr>
                <a:schemeClr val="dk1"/>
              </a:buClr>
              <a:buSzPts val="2400"/>
              <a:buFont typeface="Calibri"/>
              <a:buNone/>
            </a:pPr>
            <a:r>
              <a:t/>
            </a:r>
            <a:endParaRPr sz="2400">
              <a:solidFill>
                <a:srgbClr val="585858"/>
              </a:solidFill>
              <a:latin typeface="Calibri"/>
              <a:ea typeface="Calibri"/>
              <a:cs typeface="Calibri"/>
              <a:sym typeface="Calibri"/>
            </a:endParaRPr>
          </a:p>
          <a:p>
            <a:pPr indent="-381000" lvl="0" marL="393700" marR="0" rtl="0" algn="l">
              <a:lnSpc>
                <a:spcPct val="100000"/>
              </a:lnSpc>
              <a:spcBef>
                <a:spcPts val="5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Software</a:t>
            </a:r>
            <a:endParaRPr sz="1100"/>
          </a:p>
          <a:p>
            <a:pPr indent="-342900" lvl="1" marL="698500" marR="0" rtl="0" algn="l">
              <a:spcBef>
                <a:spcPts val="500"/>
              </a:spcBef>
              <a:spcAft>
                <a:spcPts val="0"/>
              </a:spcAft>
              <a:buClr>
                <a:srgbClr val="585858"/>
              </a:buClr>
              <a:buSzPts val="2400"/>
              <a:buFont typeface="Arial"/>
              <a:buChar char="•"/>
            </a:pPr>
            <a:r>
              <a:rPr b="0" i="0" lang="es" sz="2400" u="none" cap="none" strike="noStrike">
                <a:solidFill>
                  <a:srgbClr val="585858"/>
                </a:solidFill>
                <a:latin typeface="Calibri"/>
                <a:ea typeface="Calibri"/>
                <a:cs typeface="Calibri"/>
                <a:sym typeface="Calibri"/>
              </a:rPr>
              <a:t>Lo que está dentro de la computadora.</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558165" y="114300"/>
            <a:ext cx="8027700" cy="431700"/>
          </a:xfrm>
          <a:prstGeom prst="rect">
            <a:avLst/>
          </a:prstGeom>
          <a:noFill/>
          <a:ln>
            <a:noFill/>
          </a:ln>
        </p:spPr>
        <p:txBody>
          <a:bodyPr anchorCtr="0" anchor="t" bIns="0" lIns="0" spcFirstLastPara="1" rIns="0" wrap="square" tIns="56200">
            <a:spAutoFit/>
          </a:bodyPr>
          <a:lstStyle/>
          <a:p>
            <a:pPr indent="-2425700" lvl="0" marL="2438400" marR="0" rtl="0" algn="ctr">
              <a:lnSpc>
                <a:spcPct val="108055"/>
              </a:lnSpc>
              <a:spcBef>
                <a:spcPts val="0"/>
              </a:spcBef>
              <a:spcAft>
                <a:spcPts val="0"/>
              </a:spcAft>
              <a:buNone/>
            </a:pPr>
            <a:r>
              <a:rPr lang="es" sz="2700"/>
              <a:t>Componentes de un Computador</a:t>
            </a:r>
            <a:endParaRPr sz="2700"/>
          </a:p>
        </p:txBody>
      </p:sp>
      <p:sp>
        <p:nvSpPr>
          <p:cNvPr id="220" name="Google Shape;220;p35"/>
          <p:cNvSpPr txBox="1"/>
          <p:nvPr/>
        </p:nvSpPr>
        <p:spPr>
          <a:xfrm>
            <a:off x="233933" y="536606"/>
            <a:ext cx="8131500" cy="4165200"/>
          </a:xfrm>
          <a:prstGeom prst="rect">
            <a:avLst/>
          </a:prstGeom>
          <a:noFill/>
          <a:ln>
            <a:noFill/>
          </a:ln>
        </p:spPr>
        <p:txBody>
          <a:bodyPr anchorCtr="0" anchor="t" bIns="0" lIns="0" spcFirstLastPara="1" rIns="0" wrap="square" tIns="67150">
            <a:spAutoFit/>
          </a:bodyPr>
          <a:lstStyle/>
          <a:p>
            <a:pPr indent="0" lvl="0" marL="12700" marR="0" rtl="0" algn="l">
              <a:lnSpc>
                <a:spcPct val="100000"/>
              </a:lnSpc>
              <a:spcBef>
                <a:spcPts val="0"/>
              </a:spcBef>
              <a:spcAft>
                <a:spcPts val="0"/>
              </a:spcAft>
              <a:buNone/>
            </a:pPr>
            <a:r>
              <a:rPr lang="es" sz="2400">
                <a:solidFill>
                  <a:srgbClr val="585858"/>
                </a:solidFill>
                <a:latin typeface="Calibri"/>
                <a:ea typeface="Calibri"/>
                <a:cs typeface="Calibri"/>
                <a:sym typeface="Calibri"/>
              </a:rPr>
              <a:t>a. Hardware Interno</a:t>
            </a:r>
            <a:endParaRPr sz="1100"/>
          </a:p>
          <a:p>
            <a:pPr indent="-387350" lvl="1" marL="736600" marR="0" rtl="0" algn="l">
              <a:spcBef>
                <a:spcPts val="500"/>
              </a:spcBef>
              <a:spcAft>
                <a:spcPts val="0"/>
              </a:spcAft>
              <a:buClr>
                <a:schemeClr val="dk1"/>
              </a:buClr>
              <a:buSzPts val="2100"/>
              <a:buFont typeface="Arial"/>
              <a:buChar char="•"/>
            </a:pPr>
            <a:r>
              <a:rPr b="1" i="0" lang="es" sz="2100" u="none" cap="none" strike="noStrike">
                <a:solidFill>
                  <a:schemeClr val="dk1"/>
                </a:solidFill>
                <a:latin typeface="Calibri"/>
                <a:ea typeface="Calibri"/>
                <a:cs typeface="Calibri"/>
                <a:sym typeface="Calibri"/>
              </a:rPr>
              <a:t>Placa Madre / motherboard:</a:t>
            </a:r>
            <a:r>
              <a:rPr b="0" i="0" lang="es" sz="2100" u="none" cap="none" strike="noStrike">
                <a:solidFill>
                  <a:schemeClr val="dk1"/>
                </a:solidFill>
                <a:latin typeface="Calibri"/>
                <a:ea typeface="Calibri"/>
                <a:cs typeface="Calibri"/>
                <a:sym typeface="Calibri"/>
              </a:rPr>
              <a:t> placa principal de cualquier sistema, al que los demás dispositivos se conectan.</a:t>
            </a:r>
            <a:endParaRPr sz="1100"/>
          </a:p>
          <a:p>
            <a:pPr indent="-387350" lvl="1" marL="736600" marR="0" rtl="0" algn="l">
              <a:spcBef>
                <a:spcPts val="500"/>
              </a:spcBef>
              <a:spcAft>
                <a:spcPts val="0"/>
              </a:spcAft>
              <a:buClr>
                <a:schemeClr val="dk1"/>
              </a:buClr>
              <a:buSzPts val="2100"/>
              <a:buFont typeface="Arial"/>
              <a:buChar char="•"/>
            </a:pPr>
            <a:r>
              <a:rPr b="1" i="0" lang="es" sz="2100" u="none" cap="none" strike="noStrike">
                <a:solidFill>
                  <a:schemeClr val="dk1"/>
                </a:solidFill>
                <a:latin typeface="Calibri"/>
                <a:ea typeface="Calibri"/>
                <a:cs typeface="Calibri"/>
                <a:sym typeface="Calibri"/>
              </a:rPr>
              <a:t>Procesador:</a:t>
            </a:r>
            <a:r>
              <a:rPr b="0" i="0" lang="es" sz="2100" u="none" cap="none" strike="noStrike">
                <a:solidFill>
                  <a:schemeClr val="dk1"/>
                </a:solidFill>
                <a:latin typeface="Calibri"/>
                <a:ea typeface="Calibri"/>
                <a:cs typeface="Calibri"/>
                <a:sym typeface="Calibri"/>
              </a:rPr>
              <a:t> es el cerebro de la computadora, que controla todo lo que ejecuta el ordenador y es responsable de realizar los cálculos y la comprensión de datos.</a:t>
            </a:r>
            <a:endParaRPr b="0" i="0" sz="2100" u="none" cap="none" strike="noStrike">
              <a:solidFill>
                <a:schemeClr val="dk1"/>
              </a:solidFill>
              <a:latin typeface="Calibri"/>
              <a:ea typeface="Calibri"/>
              <a:cs typeface="Calibri"/>
              <a:sym typeface="Calibri"/>
            </a:endParaRPr>
          </a:p>
          <a:p>
            <a:pPr indent="-387350" lvl="1" marL="736600" marR="0" rtl="0" algn="l">
              <a:spcBef>
                <a:spcPts val="500"/>
              </a:spcBef>
              <a:spcAft>
                <a:spcPts val="0"/>
              </a:spcAft>
              <a:buClr>
                <a:schemeClr val="dk1"/>
              </a:buClr>
              <a:buSzPts val="2100"/>
              <a:buFont typeface="Arial"/>
              <a:buChar char="•"/>
            </a:pPr>
            <a:r>
              <a:rPr b="1" i="0" lang="es" sz="2100" u="none" cap="none" strike="noStrike">
                <a:solidFill>
                  <a:schemeClr val="dk1"/>
                </a:solidFill>
                <a:latin typeface="Calibri"/>
                <a:ea typeface="Calibri"/>
                <a:cs typeface="Calibri"/>
                <a:sym typeface="Calibri"/>
              </a:rPr>
              <a:t>Memoria Interna RAM: </a:t>
            </a:r>
            <a:r>
              <a:rPr b="0" i="0" lang="es" sz="2100" u="none" cap="none" strike="noStrike">
                <a:solidFill>
                  <a:schemeClr val="dk1"/>
                </a:solidFill>
                <a:latin typeface="Calibri"/>
                <a:ea typeface="Calibri"/>
                <a:cs typeface="Calibri"/>
                <a:sym typeface="Calibri"/>
              </a:rPr>
              <a:t>almacena información, de manera temporal y rápida, para que la computadora la utilice en el momento.</a:t>
            </a:r>
            <a:endParaRPr sz="1100"/>
          </a:p>
          <a:p>
            <a:pPr indent="-387350" lvl="1" marL="736600" marR="0" rtl="0" algn="l">
              <a:spcBef>
                <a:spcPts val="500"/>
              </a:spcBef>
              <a:spcAft>
                <a:spcPts val="0"/>
              </a:spcAft>
              <a:buClr>
                <a:schemeClr val="dk1"/>
              </a:buClr>
              <a:buSzPts val="2100"/>
              <a:buFont typeface="Arial"/>
              <a:buChar char="•"/>
            </a:pPr>
            <a:r>
              <a:rPr b="1" i="0" lang="es" sz="2100" u="none" cap="none" strike="noStrike">
                <a:solidFill>
                  <a:schemeClr val="dk1"/>
                </a:solidFill>
                <a:latin typeface="Calibri"/>
                <a:ea typeface="Calibri"/>
                <a:cs typeface="Calibri"/>
                <a:sym typeface="Calibri"/>
              </a:rPr>
              <a:t>Memoria Interna ROM:</a:t>
            </a:r>
            <a:r>
              <a:rPr b="0" i="0" lang="es" sz="2100" u="none" cap="none" strike="noStrike">
                <a:solidFill>
                  <a:schemeClr val="dk1"/>
                </a:solidFill>
                <a:latin typeface="Calibri"/>
                <a:ea typeface="Calibri"/>
                <a:cs typeface="Calibri"/>
                <a:sym typeface="Calibri"/>
              </a:rPr>
              <a:t> almacena información de manera permanente, importante para el funcionamiento del computador.</a:t>
            </a:r>
            <a:endParaRPr sz="1100"/>
          </a:p>
          <a:p>
            <a:pPr indent="0" lvl="1" marL="355600" marR="0" rtl="0" algn="l">
              <a:spcBef>
                <a:spcPts val="500"/>
              </a:spcBef>
              <a:spcAft>
                <a:spcPts val="0"/>
              </a:spcAft>
              <a:buNone/>
            </a:pPr>
            <a:r>
              <a:t/>
            </a:r>
            <a:endParaRPr b="0" i="0" sz="1400" u="none" cap="none" strike="noStrike">
              <a:solidFill>
                <a:schemeClr val="dk1"/>
              </a:solidFill>
              <a:latin typeface="Calibri"/>
              <a:ea typeface="Calibri"/>
              <a:cs typeface="Calibri"/>
              <a:sym typeface="Calibri"/>
            </a:endParaRPr>
          </a:p>
          <a:p>
            <a:pPr indent="0" lvl="1" marL="355600" marR="0" rtl="0" algn="l">
              <a:spcBef>
                <a:spcPts val="500"/>
              </a:spcBef>
              <a:spcAft>
                <a:spcPts val="0"/>
              </a:spcAft>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558165" y="114300"/>
            <a:ext cx="8027700" cy="431700"/>
          </a:xfrm>
          <a:prstGeom prst="rect">
            <a:avLst/>
          </a:prstGeom>
          <a:noFill/>
          <a:ln>
            <a:noFill/>
          </a:ln>
        </p:spPr>
        <p:txBody>
          <a:bodyPr anchorCtr="0" anchor="t" bIns="0" lIns="0" spcFirstLastPara="1" rIns="0" wrap="square" tIns="56200">
            <a:spAutoFit/>
          </a:bodyPr>
          <a:lstStyle/>
          <a:p>
            <a:pPr indent="-2425700" lvl="0" marL="2438400" marR="0" rtl="0" algn="ctr">
              <a:lnSpc>
                <a:spcPct val="108055"/>
              </a:lnSpc>
              <a:spcBef>
                <a:spcPts val="0"/>
              </a:spcBef>
              <a:spcAft>
                <a:spcPts val="0"/>
              </a:spcAft>
              <a:buNone/>
            </a:pPr>
            <a:r>
              <a:rPr lang="es" sz="2700"/>
              <a:t>Componentes de un Computador</a:t>
            </a:r>
            <a:endParaRPr sz="2700"/>
          </a:p>
        </p:txBody>
      </p:sp>
      <p:sp>
        <p:nvSpPr>
          <p:cNvPr id="226" name="Google Shape;226;p36"/>
          <p:cNvSpPr txBox="1"/>
          <p:nvPr/>
        </p:nvSpPr>
        <p:spPr>
          <a:xfrm>
            <a:off x="233933" y="536606"/>
            <a:ext cx="8131500" cy="3547500"/>
          </a:xfrm>
          <a:prstGeom prst="rect">
            <a:avLst/>
          </a:prstGeom>
          <a:noFill/>
          <a:ln>
            <a:noFill/>
          </a:ln>
        </p:spPr>
        <p:txBody>
          <a:bodyPr anchorCtr="0" anchor="t" bIns="0" lIns="0" spcFirstLastPara="1" rIns="0" wrap="square" tIns="67150">
            <a:spAutoFit/>
          </a:bodyPr>
          <a:lstStyle/>
          <a:p>
            <a:pPr indent="0" lvl="0" marL="12700" marR="0" rtl="0" algn="l">
              <a:lnSpc>
                <a:spcPct val="100000"/>
              </a:lnSpc>
              <a:spcBef>
                <a:spcPts val="0"/>
              </a:spcBef>
              <a:spcAft>
                <a:spcPts val="0"/>
              </a:spcAft>
              <a:buNone/>
            </a:pPr>
            <a:r>
              <a:rPr lang="es" sz="2400">
                <a:solidFill>
                  <a:srgbClr val="585858"/>
                </a:solidFill>
                <a:latin typeface="Calibri"/>
                <a:ea typeface="Calibri"/>
                <a:cs typeface="Calibri"/>
                <a:sym typeface="Calibri"/>
              </a:rPr>
              <a:t>a. Hardware Interno (cont.)</a:t>
            </a:r>
            <a:endParaRPr sz="2100">
              <a:solidFill>
                <a:srgbClr val="585858"/>
              </a:solidFill>
              <a:latin typeface="Calibri"/>
              <a:ea typeface="Calibri"/>
              <a:cs typeface="Calibri"/>
              <a:sym typeface="Calibri"/>
            </a:endParaRPr>
          </a:p>
          <a:p>
            <a:pPr indent="-387350" lvl="1" marL="736600" marR="0" rtl="0" algn="l">
              <a:spcBef>
                <a:spcPts val="500"/>
              </a:spcBef>
              <a:spcAft>
                <a:spcPts val="0"/>
              </a:spcAft>
              <a:buClr>
                <a:schemeClr val="dk1"/>
              </a:buClr>
              <a:buSzPts val="2100"/>
              <a:buFont typeface="Arial"/>
              <a:buChar char="•"/>
            </a:pPr>
            <a:r>
              <a:rPr b="1" i="0" lang="es" sz="2100" u="none" cap="none" strike="noStrike">
                <a:solidFill>
                  <a:schemeClr val="dk1"/>
                </a:solidFill>
                <a:latin typeface="Calibri"/>
                <a:ea typeface="Calibri"/>
                <a:cs typeface="Calibri"/>
                <a:sym typeface="Calibri"/>
              </a:rPr>
              <a:t>Placa de video / tarjeta gráfica</a:t>
            </a:r>
            <a:r>
              <a:rPr b="0" i="0" lang="es" sz="2100" u="none" cap="none" strike="noStrike">
                <a:solidFill>
                  <a:schemeClr val="dk1"/>
                </a:solidFill>
                <a:latin typeface="Calibri"/>
                <a:ea typeface="Calibri"/>
                <a:cs typeface="Calibri"/>
                <a:sym typeface="Calibri"/>
              </a:rPr>
              <a:t>: permite que la computadora muestre imágenes en el monitor.</a:t>
            </a:r>
            <a:endParaRPr sz="1100"/>
          </a:p>
          <a:p>
            <a:pPr indent="-387350" lvl="1" marL="736600" marR="0" rtl="0" algn="l">
              <a:spcBef>
                <a:spcPts val="500"/>
              </a:spcBef>
              <a:spcAft>
                <a:spcPts val="0"/>
              </a:spcAft>
              <a:buClr>
                <a:schemeClr val="dk1"/>
              </a:buClr>
              <a:buSzPts val="2100"/>
              <a:buFont typeface="Arial"/>
              <a:buChar char="•"/>
            </a:pPr>
            <a:r>
              <a:rPr b="1" i="0" lang="es" sz="2100" u="none" cap="none" strike="noStrike">
                <a:solidFill>
                  <a:schemeClr val="dk1"/>
                </a:solidFill>
                <a:latin typeface="Calibri"/>
                <a:ea typeface="Calibri"/>
                <a:cs typeface="Calibri"/>
                <a:sym typeface="Calibri"/>
              </a:rPr>
              <a:t>Placa de sonido: </a:t>
            </a:r>
            <a:r>
              <a:rPr b="0" i="0" lang="es" sz="2100" u="none" cap="none" strike="noStrike">
                <a:solidFill>
                  <a:schemeClr val="dk1"/>
                </a:solidFill>
                <a:latin typeface="Calibri"/>
                <a:ea typeface="Calibri"/>
                <a:cs typeface="Calibri"/>
                <a:sym typeface="Calibri"/>
              </a:rPr>
              <a:t>Permite a la computadora reproducir sonidos (música, voz o cualquier señal de audio) a través de altavoces o auriculares.</a:t>
            </a:r>
            <a:endParaRPr sz="1100"/>
          </a:p>
          <a:p>
            <a:pPr indent="-387350" lvl="1" marL="736600" marR="0" rtl="0" algn="l">
              <a:spcBef>
                <a:spcPts val="500"/>
              </a:spcBef>
              <a:spcAft>
                <a:spcPts val="0"/>
              </a:spcAft>
              <a:buClr>
                <a:schemeClr val="dk1"/>
              </a:buClr>
              <a:buSzPts val="2100"/>
              <a:buFont typeface="Arial"/>
              <a:buChar char="•"/>
            </a:pPr>
            <a:r>
              <a:rPr b="1" i="0" lang="es" sz="2100" u="none" cap="none" strike="noStrike">
                <a:solidFill>
                  <a:schemeClr val="dk1"/>
                </a:solidFill>
                <a:latin typeface="Calibri"/>
                <a:ea typeface="Calibri"/>
                <a:cs typeface="Calibri"/>
                <a:sym typeface="Calibri"/>
              </a:rPr>
              <a:t>Dispositivo de almacenamiento secundario:</a:t>
            </a:r>
            <a:r>
              <a:rPr b="0" i="0" lang="es" sz="2100" u="none" cap="none" strike="noStrike">
                <a:solidFill>
                  <a:schemeClr val="dk1"/>
                </a:solidFill>
                <a:latin typeface="Calibri"/>
                <a:ea typeface="Calibri"/>
                <a:cs typeface="Calibri"/>
                <a:sym typeface="Calibri"/>
              </a:rPr>
              <a:t> Almacena datos que la computadora no necesita de manera inmediata para su funcionamiento, sino que es el usuario el que los utiliza de manera directa. (disco duro externo, tarjeta de memoria, pendrive, etc.)</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558165" y="114300"/>
            <a:ext cx="8027700" cy="431700"/>
          </a:xfrm>
          <a:prstGeom prst="rect">
            <a:avLst/>
          </a:prstGeom>
          <a:noFill/>
          <a:ln>
            <a:noFill/>
          </a:ln>
        </p:spPr>
        <p:txBody>
          <a:bodyPr anchorCtr="0" anchor="t" bIns="0" lIns="0" spcFirstLastPara="1" rIns="0" wrap="square" tIns="56200">
            <a:spAutoFit/>
          </a:bodyPr>
          <a:lstStyle/>
          <a:p>
            <a:pPr indent="-2425700" lvl="0" marL="2438400" marR="0" rtl="0" algn="ctr">
              <a:lnSpc>
                <a:spcPct val="108055"/>
              </a:lnSpc>
              <a:spcBef>
                <a:spcPts val="0"/>
              </a:spcBef>
              <a:spcAft>
                <a:spcPts val="0"/>
              </a:spcAft>
              <a:buNone/>
            </a:pPr>
            <a:r>
              <a:rPr lang="es" sz="2700"/>
              <a:t>Componentes de un Computador</a:t>
            </a:r>
            <a:endParaRPr sz="2700"/>
          </a:p>
        </p:txBody>
      </p:sp>
      <p:sp>
        <p:nvSpPr>
          <p:cNvPr id="232" name="Google Shape;232;p37"/>
          <p:cNvSpPr txBox="1"/>
          <p:nvPr/>
        </p:nvSpPr>
        <p:spPr>
          <a:xfrm>
            <a:off x="233933" y="536606"/>
            <a:ext cx="8131500" cy="2780100"/>
          </a:xfrm>
          <a:prstGeom prst="rect">
            <a:avLst/>
          </a:prstGeom>
          <a:noFill/>
          <a:ln>
            <a:noFill/>
          </a:ln>
        </p:spPr>
        <p:txBody>
          <a:bodyPr anchorCtr="0" anchor="t" bIns="0" lIns="0" spcFirstLastPara="1" rIns="0" wrap="square" tIns="67150">
            <a:spAutoFit/>
          </a:bodyPr>
          <a:lstStyle/>
          <a:p>
            <a:pPr indent="0" lvl="0" marL="12700" marR="0" rtl="0" algn="l">
              <a:lnSpc>
                <a:spcPct val="100000"/>
              </a:lnSpc>
              <a:spcBef>
                <a:spcPts val="0"/>
              </a:spcBef>
              <a:spcAft>
                <a:spcPts val="0"/>
              </a:spcAft>
              <a:buNone/>
            </a:pPr>
            <a:r>
              <a:rPr lang="es" sz="2400">
                <a:solidFill>
                  <a:srgbClr val="585858"/>
                </a:solidFill>
                <a:latin typeface="Calibri"/>
                <a:ea typeface="Calibri"/>
                <a:cs typeface="Calibri"/>
                <a:sym typeface="Calibri"/>
              </a:rPr>
              <a:t>b. Hardware Externo</a:t>
            </a:r>
            <a:endParaRPr sz="2100">
              <a:solidFill>
                <a:srgbClr val="585858"/>
              </a:solidFill>
              <a:latin typeface="Calibri"/>
              <a:ea typeface="Calibri"/>
              <a:cs typeface="Calibri"/>
              <a:sym typeface="Calibri"/>
            </a:endParaRPr>
          </a:p>
          <a:p>
            <a:pPr indent="-387350" lvl="1" marL="736600" marR="0" rtl="0" algn="l">
              <a:spcBef>
                <a:spcPts val="500"/>
              </a:spcBef>
              <a:spcAft>
                <a:spcPts val="0"/>
              </a:spcAft>
              <a:buClr>
                <a:schemeClr val="dk1"/>
              </a:buClr>
              <a:buSzPts val="2100"/>
              <a:buFont typeface="Arial"/>
              <a:buChar char="•"/>
            </a:pPr>
            <a:r>
              <a:rPr b="1" i="0" lang="es" sz="2100" u="none" cap="none" strike="noStrike">
                <a:solidFill>
                  <a:schemeClr val="dk1"/>
                </a:solidFill>
                <a:latin typeface="Calibri"/>
                <a:ea typeface="Calibri"/>
                <a:cs typeface="Calibri"/>
                <a:sym typeface="Calibri"/>
              </a:rPr>
              <a:t>De Entrada</a:t>
            </a:r>
            <a:endParaRPr sz="1100"/>
          </a:p>
          <a:p>
            <a:pPr indent="0" lvl="2" marL="698500" marR="0" rtl="0" algn="l">
              <a:spcBef>
                <a:spcPts val="500"/>
              </a:spcBef>
              <a:spcAft>
                <a:spcPts val="0"/>
              </a:spcAft>
              <a:buNone/>
            </a:pPr>
            <a:r>
              <a:rPr b="0" i="0" lang="es" sz="2100" u="none" cap="none" strike="noStrike">
                <a:solidFill>
                  <a:schemeClr val="dk1"/>
                </a:solidFill>
                <a:latin typeface="Calibri"/>
                <a:ea typeface="Calibri"/>
                <a:cs typeface="Calibri"/>
                <a:sym typeface="Calibri"/>
              </a:rPr>
              <a:t>Teclado, Pantalla táctil, mouse, micrófono, control, etc.</a:t>
            </a:r>
            <a:endParaRPr sz="1100"/>
          </a:p>
          <a:p>
            <a:pPr indent="-387350" lvl="1" marL="736600" marR="0" rtl="0" algn="l">
              <a:spcBef>
                <a:spcPts val="500"/>
              </a:spcBef>
              <a:spcAft>
                <a:spcPts val="0"/>
              </a:spcAft>
              <a:buClr>
                <a:schemeClr val="dk1"/>
              </a:buClr>
              <a:buSzPts val="2100"/>
              <a:buFont typeface="Arial"/>
              <a:buChar char="•"/>
            </a:pPr>
            <a:r>
              <a:rPr b="1" i="0" lang="es" sz="2100" u="none" cap="none" strike="noStrike">
                <a:solidFill>
                  <a:schemeClr val="dk1"/>
                </a:solidFill>
                <a:latin typeface="Calibri"/>
                <a:ea typeface="Calibri"/>
                <a:cs typeface="Calibri"/>
                <a:sym typeface="Calibri"/>
              </a:rPr>
              <a:t>De Salida</a:t>
            </a:r>
            <a:endParaRPr sz="1100"/>
          </a:p>
          <a:p>
            <a:pPr indent="0" lvl="2" marL="698500" marR="0" rtl="0" algn="l">
              <a:spcBef>
                <a:spcPts val="500"/>
              </a:spcBef>
              <a:spcAft>
                <a:spcPts val="0"/>
              </a:spcAft>
              <a:buNone/>
            </a:pPr>
            <a:r>
              <a:rPr b="0" i="0" lang="es" sz="2100" u="none" cap="none" strike="noStrike">
                <a:solidFill>
                  <a:schemeClr val="dk1"/>
                </a:solidFill>
                <a:latin typeface="Calibri"/>
                <a:ea typeface="Calibri"/>
                <a:cs typeface="Calibri"/>
                <a:sym typeface="Calibri"/>
              </a:rPr>
              <a:t>Monitor, Bocinas, Pantalla táctil.</a:t>
            </a:r>
            <a:endParaRPr sz="1100"/>
          </a:p>
          <a:p>
            <a:pPr indent="-387350" lvl="1" marL="736600" marR="0" rtl="0" algn="l">
              <a:spcBef>
                <a:spcPts val="500"/>
              </a:spcBef>
              <a:spcAft>
                <a:spcPts val="0"/>
              </a:spcAft>
              <a:buClr>
                <a:schemeClr val="dk1"/>
              </a:buClr>
              <a:buSzPts val="2100"/>
              <a:buFont typeface="Arial"/>
              <a:buChar char="•"/>
            </a:pPr>
            <a:r>
              <a:rPr b="1" i="0" lang="es" sz="2100" u="none" cap="none" strike="noStrike">
                <a:solidFill>
                  <a:schemeClr val="dk1"/>
                </a:solidFill>
                <a:latin typeface="Calibri"/>
                <a:ea typeface="Calibri"/>
                <a:cs typeface="Calibri"/>
                <a:sym typeface="Calibri"/>
              </a:rPr>
              <a:t>Periféricos</a:t>
            </a:r>
            <a:endParaRPr sz="1100"/>
          </a:p>
          <a:p>
            <a:pPr indent="0" lvl="1" marL="355600" marR="0" rtl="0" algn="l">
              <a:spcBef>
                <a:spcPts val="500"/>
              </a:spcBef>
              <a:spcAft>
                <a:spcPts val="0"/>
              </a:spcAft>
              <a:buNone/>
            </a:pPr>
            <a:r>
              <a:rPr b="1" i="0" lang="es" sz="2100" u="none" cap="none" strike="noStrike">
                <a:solidFill>
                  <a:schemeClr val="dk1"/>
                </a:solidFill>
                <a:latin typeface="Calibri"/>
                <a:ea typeface="Calibri"/>
                <a:cs typeface="Calibri"/>
                <a:sym typeface="Calibri"/>
              </a:rPr>
              <a:t>	</a:t>
            </a:r>
            <a:r>
              <a:rPr b="0" i="0" lang="es" sz="2000" u="none" cap="none" strike="noStrike">
                <a:solidFill>
                  <a:schemeClr val="dk1"/>
                </a:solidFill>
                <a:latin typeface="Calibri"/>
                <a:ea typeface="Calibri"/>
                <a:cs typeface="Calibri"/>
                <a:sym typeface="Calibri"/>
              </a:rPr>
              <a:t>Cámara web, impresora, escáner, etc.</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2523172" y="55150"/>
            <a:ext cx="4123849"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sz="2700"/>
              <a:t>Roberto Arturo Morales Cruz</a:t>
            </a:r>
            <a:endParaRPr sz="2700"/>
          </a:p>
        </p:txBody>
      </p:sp>
      <p:sp>
        <p:nvSpPr>
          <p:cNvPr id="125" name="Google Shape;125;p20"/>
          <p:cNvSpPr txBox="1"/>
          <p:nvPr/>
        </p:nvSpPr>
        <p:spPr>
          <a:xfrm>
            <a:off x="1060799" y="2071706"/>
            <a:ext cx="3659029" cy="1552575"/>
          </a:xfrm>
          <a:prstGeom prst="rect">
            <a:avLst/>
          </a:prstGeom>
          <a:noFill/>
          <a:ln>
            <a:noFill/>
          </a:ln>
        </p:spPr>
        <p:txBody>
          <a:bodyPr anchorCtr="0" anchor="t" bIns="0" lIns="0" spcFirstLastPara="1" rIns="0" wrap="square" tIns="72375">
            <a:spAutoFit/>
          </a:bodyPr>
          <a:lstStyle/>
          <a:p>
            <a:pPr indent="-171450" lvl="0" marL="177800" marR="0" rtl="0" algn="l">
              <a:lnSpc>
                <a:spcPct val="100000"/>
              </a:lnSpc>
              <a:spcBef>
                <a:spcPts val="0"/>
              </a:spcBef>
              <a:spcAft>
                <a:spcPts val="0"/>
              </a:spcAft>
              <a:buClr>
                <a:srgbClr val="585858"/>
              </a:buClr>
              <a:buSzPts val="2100"/>
              <a:buFont typeface="Arial"/>
              <a:buChar char="•"/>
            </a:pPr>
            <a:r>
              <a:rPr lang="es" sz="2100">
                <a:solidFill>
                  <a:srgbClr val="585858"/>
                </a:solidFill>
                <a:latin typeface="Calibri"/>
                <a:ea typeface="Calibri"/>
                <a:cs typeface="Calibri"/>
                <a:sym typeface="Calibri"/>
              </a:rPr>
              <a:t>Licenciatura en Actuaría, UDLAP</a:t>
            </a:r>
            <a:endParaRPr sz="2100">
              <a:solidFill>
                <a:schemeClr val="dk1"/>
              </a:solidFill>
              <a:latin typeface="Calibri"/>
              <a:ea typeface="Calibri"/>
              <a:cs typeface="Calibri"/>
              <a:sym typeface="Calibri"/>
            </a:endParaRPr>
          </a:p>
          <a:p>
            <a:pPr indent="-171450" lvl="0" marL="177800" marR="0" rtl="0" algn="l">
              <a:lnSpc>
                <a:spcPct val="100000"/>
              </a:lnSpc>
              <a:spcBef>
                <a:spcPts val="500"/>
              </a:spcBef>
              <a:spcAft>
                <a:spcPts val="0"/>
              </a:spcAft>
              <a:buClr>
                <a:srgbClr val="585858"/>
              </a:buClr>
              <a:buSzPts val="2100"/>
              <a:buFont typeface="Arial"/>
              <a:buChar char="•"/>
            </a:pPr>
            <a:r>
              <a:rPr lang="es" sz="2100">
                <a:solidFill>
                  <a:srgbClr val="585858"/>
                </a:solidFill>
                <a:latin typeface="Calibri"/>
                <a:ea typeface="Calibri"/>
                <a:cs typeface="Calibri"/>
                <a:sym typeface="Calibri"/>
              </a:rPr>
              <a:t>MS in Analytics, Georgia Tech</a:t>
            </a:r>
            <a:endParaRPr sz="2100">
              <a:solidFill>
                <a:schemeClr val="dk1"/>
              </a:solidFill>
              <a:latin typeface="Calibri"/>
              <a:ea typeface="Calibri"/>
              <a:cs typeface="Calibri"/>
              <a:sym typeface="Calibri"/>
            </a:endParaRPr>
          </a:p>
          <a:p>
            <a:pPr indent="-171450" lvl="0" marL="177800" marR="0" rtl="0" algn="l">
              <a:lnSpc>
                <a:spcPct val="100000"/>
              </a:lnSpc>
              <a:spcBef>
                <a:spcPts val="500"/>
              </a:spcBef>
              <a:spcAft>
                <a:spcPts val="0"/>
              </a:spcAft>
              <a:buClr>
                <a:srgbClr val="585858"/>
              </a:buClr>
              <a:buSzPts val="2100"/>
              <a:buFont typeface="Arial"/>
              <a:buChar char="•"/>
            </a:pPr>
            <a:r>
              <a:rPr lang="es" sz="2100">
                <a:solidFill>
                  <a:srgbClr val="585858"/>
                </a:solidFill>
                <a:latin typeface="Calibri"/>
                <a:ea typeface="Calibri"/>
                <a:cs typeface="Calibri"/>
                <a:sym typeface="Calibri"/>
              </a:rPr>
              <a:t>Data Scientist por 7 años.</a:t>
            </a:r>
            <a:endParaRPr sz="2100">
              <a:solidFill>
                <a:schemeClr val="dk1"/>
              </a:solidFill>
              <a:latin typeface="Calibri"/>
              <a:ea typeface="Calibri"/>
              <a:cs typeface="Calibri"/>
              <a:sym typeface="Calibri"/>
            </a:endParaRPr>
          </a:p>
          <a:p>
            <a:pPr indent="-171450" lvl="0" marL="177800" marR="0" rtl="0" algn="l">
              <a:lnSpc>
                <a:spcPct val="100000"/>
              </a:lnSpc>
              <a:spcBef>
                <a:spcPts val="500"/>
              </a:spcBef>
              <a:spcAft>
                <a:spcPts val="0"/>
              </a:spcAft>
              <a:buClr>
                <a:srgbClr val="585858"/>
              </a:buClr>
              <a:buSzPts val="2100"/>
              <a:buFont typeface="Arial"/>
              <a:buChar char="•"/>
            </a:pPr>
            <a:r>
              <a:rPr lang="es" sz="2100">
                <a:solidFill>
                  <a:srgbClr val="585858"/>
                </a:solidFill>
                <a:latin typeface="Calibri"/>
                <a:ea typeface="Calibri"/>
                <a:cs typeface="Calibri"/>
                <a:sym typeface="Calibri"/>
              </a:rPr>
              <a:t>Docente por 3 años.</a:t>
            </a:r>
            <a:endParaRPr sz="2100">
              <a:solidFill>
                <a:schemeClr val="dk1"/>
              </a:solidFill>
              <a:latin typeface="Calibri"/>
              <a:ea typeface="Calibri"/>
              <a:cs typeface="Calibri"/>
              <a:sym typeface="Calibri"/>
            </a:endParaRPr>
          </a:p>
        </p:txBody>
      </p:sp>
      <p:pic>
        <p:nvPicPr>
          <p:cNvPr id="126" name="Google Shape;126;p20"/>
          <p:cNvPicPr preferRelativeResize="0"/>
          <p:nvPr/>
        </p:nvPicPr>
        <p:blipFill rotWithShape="1">
          <a:blip r:embed="rId3">
            <a:alphaModFix/>
          </a:blip>
          <a:srcRect b="0" l="0" r="0" t="0"/>
          <a:stretch/>
        </p:blipFill>
        <p:spPr>
          <a:xfrm>
            <a:off x="5750432" y="861822"/>
            <a:ext cx="2231136" cy="31455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nvSpPr>
        <p:spPr>
          <a:xfrm>
            <a:off x="206959" y="0"/>
            <a:ext cx="5813107" cy="3673316"/>
          </a:xfrm>
          <a:prstGeom prst="rect">
            <a:avLst/>
          </a:prstGeom>
          <a:noFill/>
          <a:ln>
            <a:noFill/>
          </a:ln>
        </p:spPr>
        <p:txBody>
          <a:bodyPr anchorCtr="0" anchor="t" bIns="0" lIns="0" spcFirstLastPara="1" rIns="0" wrap="square" tIns="174775">
            <a:spAutoFit/>
          </a:bodyPr>
          <a:lstStyle/>
          <a:p>
            <a:pPr indent="0" lvl="0" marL="2946400" marR="0" rtl="0" algn="l">
              <a:lnSpc>
                <a:spcPct val="100000"/>
              </a:lnSpc>
              <a:spcBef>
                <a:spcPts val="0"/>
              </a:spcBef>
              <a:spcAft>
                <a:spcPts val="0"/>
              </a:spcAft>
              <a:buNone/>
            </a:pPr>
            <a:r>
              <a:rPr b="1" lang="es" sz="2400">
                <a:solidFill>
                  <a:srgbClr val="FF5800"/>
                </a:solidFill>
                <a:latin typeface="Calibri"/>
                <a:ea typeface="Calibri"/>
                <a:cs typeface="Calibri"/>
                <a:sym typeface="Calibri"/>
              </a:rPr>
              <a:t>¿Qué es un algoritmo?</a:t>
            </a:r>
            <a:endParaRPr sz="2400">
              <a:solidFill>
                <a:schemeClr val="dk1"/>
              </a:solidFill>
              <a:latin typeface="Calibri"/>
              <a:ea typeface="Calibri"/>
              <a:cs typeface="Calibri"/>
              <a:sym typeface="Calibri"/>
            </a:endParaRPr>
          </a:p>
          <a:p>
            <a:pPr indent="-165100" lvl="0" marL="177800" marR="1409700" rtl="0" algn="l">
              <a:lnSpc>
                <a:spcPct val="108124"/>
              </a:lnSpc>
              <a:spcBef>
                <a:spcPts val="160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Una serie de pasos que se llevan a  cabo para llevar a cabo una tarea.</a:t>
            </a:r>
            <a:endParaRPr sz="2400">
              <a:solidFill>
                <a:schemeClr val="dk1"/>
              </a:solidFill>
              <a:latin typeface="Calibri"/>
              <a:ea typeface="Calibri"/>
              <a:cs typeface="Calibri"/>
              <a:sym typeface="Calibri"/>
            </a:endParaRPr>
          </a:p>
          <a:p>
            <a:pPr indent="-165100" lvl="0" marL="177800" marR="0" rtl="0" algn="l">
              <a:lnSpc>
                <a:spcPct val="100000"/>
              </a:lnSpc>
              <a:spcBef>
                <a:spcPts val="40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Tienen un principio y un fin claros.</a:t>
            </a:r>
            <a:endParaRPr sz="2400">
              <a:solidFill>
                <a:schemeClr val="dk1"/>
              </a:solidFill>
              <a:latin typeface="Calibri"/>
              <a:ea typeface="Calibri"/>
              <a:cs typeface="Calibri"/>
              <a:sym typeface="Calibri"/>
            </a:endParaRPr>
          </a:p>
          <a:p>
            <a:pPr indent="-165100" lvl="0" marL="177800" marR="0" rtl="0" algn="l">
              <a:lnSpc>
                <a:spcPct val="114062"/>
              </a:lnSpc>
              <a:spcBef>
                <a:spcPts val="50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El ejemplo “típico”: una receta de</a:t>
            </a:r>
            <a:endParaRPr sz="2400">
              <a:solidFill>
                <a:schemeClr val="dk1"/>
              </a:solidFill>
              <a:latin typeface="Calibri"/>
              <a:ea typeface="Calibri"/>
              <a:cs typeface="Calibri"/>
              <a:sym typeface="Calibri"/>
            </a:endParaRPr>
          </a:p>
          <a:p>
            <a:pPr indent="0" lvl="0" marL="177800" marR="0" rtl="0" algn="l">
              <a:lnSpc>
                <a:spcPct val="114062"/>
              </a:lnSpc>
              <a:spcBef>
                <a:spcPts val="0"/>
              </a:spcBef>
              <a:spcAft>
                <a:spcPts val="0"/>
              </a:spcAft>
              <a:buNone/>
            </a:pPr>
            <a:r>
              <a:rPr lang="es" sz="2400">
                <a:solidFill>
                  <a:srgbClr val="585858"/>
                </a:solidFill>
                <a:latin typeface="Calibri"/>
                <a:ea typeface="Calibri"/>
                <a:cs typeface="Calibri"/>
                <a:sym typeface="Calibri"/>
              </a:rPr>
              <a:t>cocina:</a:t>
            </a:r>
            <a:endParaRPr sz="2400">
              <a:solidFill>
                <a:schemeClr val="dk1"/>
              </a:solidFill>
              <a:latin typeface="Calibri"/>
              <a:ea typeface="Calibri"/>
              <a:cs typeface="Calibri"/>
              <a:sym typeface="Calibri"/>
            </a:endParaRPr>
          </a:p>
          <a:p>
            <a:pPr indent="-165100" lvl="0" marL="177800" marR="1282700" rtl="0" algn="just">
              <a:lnSpc>
                <a:spcPct val="90000"/>
              </a:lnSpc>
              <a:spcBef>
                <a:spcPts val="80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¡Pero cualquier serie de pasos, con  un propósito, principio y fin, puede  ser un algoritmo!</a:t>
            </a:r>
            <a:endParaRPr sz="2400">
              <a:solidFill>
                <a:schemeClr val="dk1"/>
              </a:solidFill>
              <a:latin typeface="Calibri"/>
              <a:ea typeface="Calibri"/>
              <a:cs typeface="Calibri"/>
              <a:sym typeface="Calibri"/>
            </a:endParaRPr>
          </a:p>
        </p:txBody>
      </p:sp>
      <p:pic>
        <p:nvPicPr>
          <p:cNvPr id="238" name="Google Shape;238;p38"/>
          <p:cNvPicPr preferRelativeResize="0"/>
          <p:nvPr/>
        </p:nvPicPr>
        <p:blipFill rotWithShape="1">
          <a:blip r:embed="rId3">
            <a:alphaModFix/>
          </a:blip>
          <a:srcRect b="0" l="0" r="0" t="0"/>
          <a:stretch/>
        </p:blipFill>
        <p:spPr>
          <a:xfrm>
            <a:off x="5110353" y="645795"/>
            <a:ext cx="3129533" cy="32495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48394" y="82581"/>
            <a:ext cx="2871788" cy="38528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a:t>¿Qué es un algoritmo?</a:t>
            </a:r>
            <a:endParaRPr/>
          </a:p>
        </p:txBody>
      </p:sp>
      <p:sp>
        <p:nvSpPr>
          <p:cNvPr id="244" name="Google Shape;244;p39"/>
          <p:cNvSpPr txBox="1"/>
          <p:nvPr/>
        </p:nvSpPr>
        <p:spPr>
          <a:xfrm>
            <a:off x="233933" y="536605"/>
            <a:ext cx="8131492" cy="2470309"/>
          </a:xfrm>
          <a:prstGeom prst="rect">
            <a:avLst/>
          </a:prstGeom>
          <a:noFill/>
          <a:ln>
            <a:noFill/>
          </a:ln>
        </p:spPr>
        <p:txBody>
          <a:bodyPr anchorCtr="0" anchor="t" bIns="0" lIns="0" spcFirstLastPara="1" rIns="0" wrap="square" tIns="67150">
            <a:spAutoFit/>
          </a:bodyPr>
          <a:lstStyle/>
          <a:p>
            <a:pPr indent="0" lvl="0" marL="12700" marR="0" rtl="0" algn="l">
              <a:lnSpc>
                <a:spcPct val="100000"/>
              </a:lnSpc>
              <a:spcBef>
                <a:spcPts val="0"/>
              </a:spcBef>
              <a:spcAft>
                <a:spcPts val="0"/>
              </a:spcAft>
              <a:buNone/>
            </a:pPr>
            <a:r>
              <a:rPr lang="es" sz="2400">
                <a:solidFill>
                  <a:srgbClr val="585858"/>
                </a:solidFill>
                <a:latin typeface="Calibri"/>
                <a:ea typeface="Calibri"/>
                <a:cs typeface="Calibri"/>
                <a:sym typeface="Calibri"/>
              </a:rPr>
              <a:t>Ejercicio (10 minutos):</a:t>
            </a:r>
            <a:endParaRPr sz="2400">
              <a:solidFill>
                <a:schemeClr val="dk1"/>
              </a:solidFill>
              <a:latin typeface="Calibri"/>
              <a:ea typeface="Calibri"/>
              <a:cs typeface="Calibri"/>
              <a:sym typeface="Calibri"/>
            </a:endParaRPr>
          </a:p>
          <a:p>
            <a:pPr indent="-165100" lvl="0" marL="177800" marR="0" rtl="0" algn="l">
              <a:lnSpc>
                <a:spcPct val="108124"/>
              </a:lnSpc>
              <a:spcBef>
                <a:spcPts val="80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Escriban, en el formato y complejidad que escojan, un algoritmo  para:</a:t>
            </a:r>
            <a:endParaRPr sz="2400">
              <a:solidFill>
                <a:schemeClr val="dk1"/>
              </a:solidFill>
              <a:latin typeface="Calibri"/>
              <a:ea typeface="Calibri"/>
              <a:cs typeface="Calibri"/>
              <a:sym typeface="Calibri"/>
            </a:endParaRPr>
          </a:p>
          <a:p>
            <a:pPr indent="-292100" lvl="0" marL="304800" marR="0" rtl="0" algn="l">
              <a:lnSpc>
                <a:spcPct val="100000"/>
              </a:lnSpc>
              <a:spcBef>
                <a:spcPts val="4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Viajar de su casa, a la Universidad.</a:t>
            </a:r>
            <a:endParaRPr sz="2400">
              <a:solidFill>
                <a:schemeClr val="dk1"/>
              </a:solidFill>
              <a:latin typeface="Calibri"/>
              <a:ea typeface="Calibri"/>
              <a:cs typeface="Calibri"/>
              <a:sym typeface="Calibri"/>
            </a:endParaRPr>
          </a:p>
          <a:p>
            <a:pPr indent="-292100" lvl="0" marL="304800" marR="0" rtl="0" algn="l">
              <a:lnSpc>
                <a:spcPct val="100000"/>
              </a:lnSpc>
              <a:spcBef>
                <a:spcPts val="5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Tener un entrenamiento de su deporte favorito.</a:t>
            </a:r>
            <a:endParaRPr sz="2400">
              <a:solidFill>
                <a:schemeClr val="dk1"/>
              </a:solidFill>
              <a:latin typeface="Calibri"/>
              <a:ea typeface="Calibri"/>
              <a:cs typeface="Calibri"/>
              <a:sym typeface="Calibri"/>
            </a:endParaRPr>
          </a:p>
          <a:p>
            <a:pPr indent="-292100" lvl="0" marL="304800" marR="0" rtl="0" algn="l">
              <a:lnSpc>
                <a:spcPct val="100000"/>
              </a:lnSpc>
              <a:spcBef>
                <a:spcPts val="5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Sacar dinero del cajero.</a:t>
            </a: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nvSpPr>
        <p:spPr>
          <a:xfrm>
            <a:off x="233933" y="0"/>
            <a:ext cx="8573453" cy="3962400"/>
          </a:xfrm>
          <a:prstGeom prst="rect">
            <a:avLst/>
          </a:prstGeom>
          <a:noFill/>
          <a:ln>
            <a:noFill/>
          </a:ln>
        </p:spPr>
        <p:txBody>
          <a:bodyPr anchorCtr="0" anchor="t" bIns="0" lIns="0" spcFirstLastPara="1" rIns="0" wrap="square" tIns="155250">
            <a:spAutoFit/>
          </a:bodyPr>
          <a:lstStyle/>
          <a:p>
            <a:pPr indent="0" lvl="0" marL="2921000" marR="0" rtl="0" algn="l">
              <a:lnSpc>
                <a:spcPct val="100000"/>
              </a:lnSpc>
              <a:spcBef>
                <a:spcPts val="0"/>
              </a:spcBef>
              <a:spcAft>
                <a:spcPts val="0"/>
              </a:spcAft>
              <a:buNone/>
            </a:pPr>
            <a:r>
              <a:rPr b="1" lang="es" sz="2400">
                <a:solidFill>
                  <a:srgbClr val="FF5800"/>
                </a:solidFill>
                <a:latin typeface="Calibri"/>
                <a:ea typeface="Calibri"/>
                <a:cs typeface="Calibri"/>
                <a:sym typeface="Calibri"/>
              </a:rPr>
              <a:t>¿Qué es un programa?</a:t>
            </a:r>
            <a:endParaRPr sz="2400">
              <a:solidFill>
                <a:schemeClr val="dk1"/>
              </a:solidFill>
              <a:latin typeface="Calibri"/>
              <a:ea typeface="Calibri"/>
              <a:cs typeface="Calibri"/>
              <a:sym typeface="Calibri"/>
            </a:endParaRPr>
          </a:p>
          <a:p>
            <a:pPr indent="-165100" lvl="0" marL="177800" marR="0" rtl="0" algn="l">
              <a:lnSpc>
                <a:spcPct val="100000"/>
              </a:lnSpc>
              <a:spcBef>
                <a:spcPts val="110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Una serie de instrucciones que sigue la computadora.</a:t>
            </a:r>
            <a:endParaRPr sz="2400">
              <a:solidFill>
                <a:schemeClr val="dk1"/>
              </a:solidFill>
              <a:latin typeface="Calibri"/>
              <a:ea typeface="Calibri"/>
              <a:cs typeface="Calibri"/>
              <a:sym typeface="Calibri"/>
            </a:endParaRPr>
          </a:p>
          <a:p>
            <a:pPr indent="-165100" lvl="0" marL="177800" marR="0" rtl="0" algn="l">
              <a:lnSpc>
                <a:spcPct val="90000"/>
              </a:lnSpc>
              <a:spcBef>
                <a:spcPts val="70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Los ejemplos “típicos” son las distintas aplicaciones de nuestros  equipos electrónicos: procesadores de texto, como Microsoft Word;  las hojas de cálculo, como Excel; mensajería instantánea, como  WhatsApp.</a:t>
            </a:r>
            <a:endParaRPr sz="2400">
              <a:solidFill>
                <a:schemeClr val="dk1"/>
              </a:solidFill>
              <a:latin typeface="Calibri"/>
              <a:ea typeface="Calibri"/>
              <a:cs typeface="Calibri"/>
              <a:sym typeface="Calibri"/>
            </a:endParaRPr>
          </a:p>
          <a:p>
            <a:pPr indent="-165100" lvl="0" marL="177800" marR="266700" rtl="0" algn="l">
              <a:lnSpc>
                <a:spcPct val="108124"/>
              </a:lnSpc>
              <a:spcBef>
                <a:spcPts val="80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Para que funcionen, antes alguien tuvo que “enseñarle” a la  computadora qué imágenes mostrar, qué hacer cuando el usuario  diera clic, etc.</a:t>
            </a:r>
            <a:endParaRPr sz="2400">
              <a:solidFill>
                <a:schemeClr val="dk1"/>
              </a:solidFill>
              <a:latin typeface="Calibri"/>
              <a:ea typeface="Calibri"/>
              <a:cs typeface="Calibri"/>
              <a:sym typeface="Calibri"/>
            </a:endParaRPr>
          </a:p>
          <a:p>
            <a:pPr indent="-165100" lvl="0" marL="177800" marR="0" rtl="0" algn="l">
              <a:lnSpc>
                <a:spcPct val="100000"/>
              </a:lnSpc>
              <a:spcBef>
                <a:spcPts val="40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¡Pero esos son sólo casos particulares!</a:t>
            </a:r>
            <a:endParaRPr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nvSpPr>
        <p:spPr>
          <a:xfrm>
            <a:off x="233933" y="0"/>
            <a:ext cx="8146256" cy="3196590"/>
          </a:xfrm>
          <a:prstGeom prst="rect">
            <a:avLst/>
          </a:prstGeom>
          <a:noFill/>
          <a:ln>
            <a:noFill/>
          </a:ln>
        </p:spPr>
        <p:txBody>
          <a:bodyPr anchorCtr="0" anchor="t" bIns="0" lIns="0" spcFirstLastPara="1" rIns="0" wrap="square" tIns="132875">
            <a:spAutoFit/>
          </a:bodyPr>
          <a:lstStyle/>
          <a:p>
            <a:pPr indent="0" lvl="0" marL="558800" marR="0" rtl="0" algn="ctr">
              <a:lnSpc>
                <a:spcPct val="100000"/>
              </a:lnSpc>
              <a:spcBef>
                <a:spcPts val="0"/>
              </a:spcBef>
              <a:spcAft>
                <a:spcPts val="0"/>
              </a:spcAft>
              <a:buNone/>
            </a:pPr>
            <a:r>
              <a:rPr b="1" lang="es" sz="2400">
                <a:solidFill>
                  <a:srgbClr val="FF5800"/>
                </a:solidFill>
                <a:latin typeface="Calibri"/>
                <a:ea typeface="Calibri"/>
                <a:cs typeface="Calibri"/>
                <a:sym typeface="Calibri"/>
              </a:rPr>
              <a:t>¿Qué es un programa?</a:t>
            </a:r>
            <a:endParaRPr sz="2400">
              <a:solidFill>
                <a:schemeClr val="dk1"/>
              </a:solidFill>
              <a:latin typeface="Calibri"/>
              <a:ea typeface="Calibri"/>
              <a:cs typeface="Calibri"/>
              <a:sym typeface="Calibri"/>
            </a:endParaRPr>
          </a:p>
          <a:p>
            <a:pPr indent="-171450" lvl="0" marL="177800" marR="406400" rtl="0" algn="l">
              <a:lnSpc>
                <a:spcPct val="108055"/>
              </a:lnSpc>
              <a:spcBef>
                <a:spcPts val="15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Todos los programas son algoritmos, pero no todos los  algoritmos son programas.</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¿Qué marca la diferencia?</a:t>
            </a:r>
            <a:endParaRPr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3600">
              <a:solidFill>
                <a:schemeClr val="dk1"/>
              </a:solidFill>
              <a:latin typeface="Calibri"/>
              <a:ea typeface="Calibri"/>
              <a:cs typeface="Calibri"/>
              <a:sym typeface="Calibri"/>
            </a:endParaRPr>
          </a:p>
          <a:p>
            <a:pPr indent="0" lvl="0" marL="546100" marR="0" rtl="0" algn="ctr">
              <a:lnSpc>
                <a:spcPct val="108055"/>
              </a:lnSpc>
              <a:spcBef>
                <a:spcPts val="0"/>
              </a:spcBef>
              <a:spcAft>
                <a:spcPts val="0"/>
              </a:spcAft>
              <a:buNone/>
            </a:pPr>
            <a:r>
              <a:rPr lang="es" sz="2700">
                <a:solidFill>
                  <a:srgbClr val="585858"/>
                </a:solidFill>
                <a:latin typeface="Calibri"/>
                <a:ea typeface="Calibri"/>
                <a:cs typeface="Calibri"/>
                <a:sym typeface="Calibri"/>
              </a:rPr>
              <a:t>El programa ya puede ser entendido y ejecutado por la  computadora.</a:t>
            </a:r>
            <a:endParaRPr sz="27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51822" y="82581"/>
            <a:ext cx="2866072" cy="38528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a:t>¿Qué es un programa?</a:t>
            </a:r>
            <a:endParaRPr/>
          </a:p>
        </p:txBody>
      </p:sp>
      <p:sp>
        <p:nvSpPr>
          <p:cNvPr id="260" name="Google Shape;260;p42"/>
          <p:cNvSpPr txBox="1"/>
          <p:nvPr/>
        </p:nvSpPr>
        <p:spPr>
          <a:xfrm>
            <a:off x="233933" y="587311"/>
            <a:ext cx="8623459" cy="2377916"/>
          </a:xfrm>
          <a:prstGeom prst="rect">
            <a:avLst/>
          </a:prstGeom>
          <a:noFill/>
          <a:ln>
            <a:noFill/>
          </a:ln>
        </p:spPr>
        <p:txBody>
          <a:bodyPr anchorCtr="0" anchor="t" bIns="0" lIns="0" spcFirstLastPara="1" rIns="0" wrap="square" tIns="50475">
            <a:spAutoFit/>
          </a:bodyPr>
          <a:lstStyle/>
          <a:p>
            <a:pPr indent="-171450" lvl="0" marL="177800" marR="215900" rtl="0" algn="l">
              <a:lnSpc>
                <a:spcPct val="90000"/>
              </a:lnSpc>
              <a:spcBef>
                <a:spcPts val="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Word, WhatsApp, Chrome, son programas, puesto que la  computadora sigue instrucciones complejas para abrirlos, y  luego para modificarse.</a:t>
            </a:r>
            <a:endParaRPr sz="2700">
              <a:solidFill>
                <a:schemeClr val="dk1"/>
              </a:solidFill>
              <a:latin typeface="Calibri"/>
              <a:ea typeface="Calibri"/>
              <a:cs typeface="Calibri"/>
              <a:sym typeface="Calibri"/>
            </a:endParaRPr>
          </a:p>
          <a:p>
            <a:pPr indent="-171450" lvl="0" marL="177800" marR="0" rtl="0" algn="l">
              <a:lnSpc>
                <a:spcPct val="108055"/>
              </a:lnSpc>
              <a:spcBef>
                <a:spcPts val="8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A ese modelo se le llama </a:t>
            </a:r>
            <a:r>
              <a:rPr i="1" lang="es" sz="2700">
                <a:solidFill>
                  <a:srgbClr val="585858"/>
                </a:solidFill>
                <a:latin typeface="Calibri"/>
                <a:ea typeface="Calibri"/>
                <a:cs typeface="Calibri"/>
                <a:sym typeface="Calibri"/>
              </a:rPr>
              <a:t>Programación Orientada a Objetos</a:t>
            </a:r>
            <a:r>
              <a:rPr lang="es" sz="2700">
                <a:solidFill>
                  <a:srgbClr val="585858"/>
                </a:solidFill>
                <a:latin typeface="Calibri"/>
                <a:ea typeface="Calibri"/>
                <a:cs typeface="Calibri"/>
                <a:sym typeface="Calibri"/>
              </a:rPr>
              <a:t>,  puesto que los programadores se enfocan en productos en  específico.</a:t>
            </a:r>
            <a:endParaRPr sz="27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51822" y="82581"/>
            <a:ext cx="2866072" cy="38528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a:t>¿Qué es un programa?</a:t>
            </a:r>
            <a:endParaRPr/>
          </a:p>
        </p:txBody>
      </p:sp>
      <p:sp>
        <p:nvSpPr>
          <p:cNvPr id="266" name="Google Shape;266;p43"/>
          <p:cNvSpPr txBox="1"/>
          <p:nvPr/>
        </p:nvSpPr>
        <p:spPr>
          <a:xfrm>
            <a:off x="233933" y="587311"/>
            <a:ext cx="8562000" cy="2807100"/>
          </a:xfrm>
          <a:prstGeom prst="rect">
            <a:avLst/>
          </a:prstGeom>
          <a:noFill/>
          <a:ln>
            <a:noFill/>
          </a:ln>
        </p:spPr>
        <p:txBody>
          <a:bodyPr anchorCtr="0" anchor="t" bIns="0" lIns="0" spcFirstLastPara="1" rIns="0" wrap="square" tIns="55700">
            <a:spAutoFit/>
          </a:bodyPr>
          <a:lstStyle/>
          <a:p>
            <a:pPr indent="-171450" lvl="0" marL="177800" marR="0" rtl="0" algn="l">
              <a:lnSpc>
                <a:spcPct val="108055"/>
              </a:lnSpc>
              <a:spcBef>
                <a:spcPts val="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En esta clase, </a:t>
            </a:r>
            <a:r>
              <a:rPr b="1" lang="es" sz="2700">
                <a:solidFill>
                  <a:srgbClr val="585858"/>
                </a:solidFill>
                <a:latin typeface="Calibri"/>
                <a:ea typeface="Calibri"/>
                <a:cs typeface="Calibri"/>
                <a:sym typeface="Calibri"/>
              </a:rPr>
              <a:t>NO </a:t>
            </a:r>
            <a:r>
              <a:rPr lang="es" sz="2700">
                <a:solidFill>
                  <a:srgbClr val="585858"/>
                </a:solidFill>
                <a:latin typeface="Calibri"/>
                <a:ea typeface="Calibri"/>
                <a:cs typeface="Calibri"/>
                <a:sym typeface="Calibri"/>
              </a:rPr>
              <a:t>buscamos aprender eso, sino potencializar  su trabajo como Economistas.</a:t>
            </a:r>
            <a:endParaRPr sz="2700">
              <a:solidFill>
                <a:schemeClr val="dk1"/>
              </a:solidFill>
              <a:latin typeface="Calibri"/>
              <a:ea typeface="Calibri"/>
              <a:cs typeface="Calibri"/>
              <a:sym typeface="Calibri"/>
            </a:endParaRPr>
          </a:p>
          <a:p>
            <a:pPr indent="-171450" lvl="0" marL="177800" marR="241300" rtl="0" algn="l">
              <a:lnSpc>
                <a:spcPct val="108055"/>
              </a:lnSpc>
              <a:spcBef>
                <a:spcPts val="7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Aquí aprenderemos conceptos claves de computación e introduciremos la </a:t>
            </a:r>
            <a:r>
              <a:rPr i="1" lang="es" sz="2700">
                <a:solidFill>
                  <a:srgbClr val="585858"/>
                </a:solidFill>
                <a:latin typeface="Calibri"/>
                <a:ea typeface="Calibri"/>
                <a:cs typeface="Calibri"/>
                <a:sym typeface="Calibri"/>
              </a:rPr>
              <a:t>Programación Funcional</a:t>
            </a:r>
            <a:r>
              <a:rPr lang="es" sz="2700">
                <a:solidFill>
                  <a:srgbClr val="585858"/>
                </a:solidFill>
                <a:latin typeface="Calibri"/>
                <a:ea typeface="Calibri"/>
                <a:cs typeface="Calibri"/>
                <a:sym typeface="Calibri"/>
              </a:rPr>
              <a:t>; es decir,  usaremos computadoras para facilitarnos la vida al realizar  cálculos matemáticos de todo tipo.</a:t>
            </a:r>
            <a:endParaRPr sz="27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2067592" y="82581"/>
            <a:ext cx="5008816" cy="385286"/>
          </a:xfrm>
          <a:prstGeom prst="rect">
            <a:avLst/>
          </a:prstGeom>
          <a:noFill/>
          <a:ln>
            <a:noFill/>
          </a:ln>
        </p:spPr>
        <p:txBody>
          <a:bodyPr anchorCtr="0" anchor="t" bIns="0" lIns="0" spcFirstLastPara="1" rIns="0" wrap="square" tIns="9525">
            <a:spAutoFit/>
          </a:bodyPr>
          <a:lstStyle/>
          <a:p>
            <a:pPr indent="0" lvl="0" marL="38100" rtl="0" algn="l">
              <a:lnSpc>
                <a:spcPct val="100000"/>
              </a:lnSpc>
              <a:spcBef>
                <a:spcPts val="0"/>
              </a:spcBef>
              <a:spcAft>
                <a:spcPts val="0"/>
              </a:spcAft>
              <a:buNone/>
            </a:pPr>
            <a:r>
              <a:rPr lang="es"/>
              <a:t>¿Qué es un Lenguaje de Programación?</a:t>
            </a:r>
            <a:endParaRPr/>
          </a:p>
        </p:txBody>
      </p:sp>
      <p:sp>
        <p:nvSpPr>
          <p:cNvPr id="272" name="Google Shape;272;p44"/>
          <p:cNvSpPr txBox="1"/>
          <p:nvPr/>
        </p:nvSpPr>
        <p:spPr>
          <a:xfrm>
            <a:off x="233933" y="587312"/>
            <a:ext cx="8604885" cy="1171575"/>
          </a:xfrm>
          <a:prstGeom prst="rect">
            <a:avLst/>
          </a:prstGeom>
          <a:noFill/>
          <a:ln>
            <a:noFill/>
          </a:ln>
        </p:spPr>
        <p:txBody>
          <a:bodyPr anchorCtr="0" anchor="t" bIns="0" lIns="0" spcFirstLastPara="1" rIns="0" wrap="square" tIns="50475">
            <a:spAutoFit/>
          </a:bodyPr>
          <a:lstStyle/>
          <a:p>
            <a:pPr indent="-171450" lvl="0" marL="177800" marR="0" rtl="0" algn="l">
              <a:lnSpc>
                <a:spcPct val="90000"/>
              </a:lnSpc>
              <a:spcBef>
                <a:spcPts val="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Para poder traducir de un algoritmo a un programa, necesito  ponerlo en términos que la computadora me pueda  entender. Es decir, necesito hablar en su </a:t>
            </a:r>
            <a:r>
              <a:rPr i="1" lang="es" sz="2700">
                <a:solidFill>
                  <a:srgbClr val="585858"/>
                </a:solidFill>
                <a:latin typeface="Calibri"/>
                <a:ea typeface="Calibri"/>
                <a:cs typeface="Calibri"/>
                <a:sym typeface="Calibri"/>
              </a:rPr>
              <a:t>lenguaje.</a:t>
            </a:r>
            <a:endParaRPr sz="2700">
              <a:solidFill>
                <a:schemeClr val="dk1"/>
              </a:solidFill>
              <a:latin typeface="Calibri"/>
              <a:ea typeface="Calibri"/>
              <a:cs typeface="Calibri"/>
              <a:sym typeface="Calibri"/>
            </a:endParaRPr>
          </a:p>
        </p:txBody>
      </p:sp>
      <p:pic>
        <p:nvPicPr>
          <p:cNvPr id="273" name="Google Shape;273;p44"/>
          <p:cNvPicPr preferRelativeResize="0"/>
          <p:nvPr/>
        </p:nvPicPr>
        <p:blipFill rotWithShape="1">
          <a:blip r:embed="rId3">
            <a:alphaModFix/>
          </a:blip>
          <a:srcRect b="0" l="0" r="0" t="0"/>
          <a:stretch/>
        </p:blipFill>
        <p:spPr>
          <a:xfrm>
            <a:off x="2194559" y="1891665"/>
            <a:ext cx="4754880" cy="2852928"/>
          </a:xfrm>
          <a:prstGeom prst="rect">
            <a:avLst/>
          </a:prstGeom>
          <a:noFill/>
          <a:ln>
            <a:noFill/>
          </a:ln>
        </p:spPr>
      </p:pic>
      <p:sp>
        <p:nvSpPr>
          <p:cNvPr id="274" name="Google Shape;274;p44"/>
          <p:cNvSpPr txBox="1"/>
          <p:nvPr/>
        </p:nvSpPr>
        <p:spPr>
          <a:xfrm>
            <a:off x="2795873" y="4723180"/>
            <a:ext cx="3539490" cy="22479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s" sz="1400">
                <a:solidFill>
                  <a:schemeClr val="dk1"/>
                </a:solidFill>
                <a:latin typeface="Calibri"/>
                <a:ea typeface="Calibri"/>
                <a:cs typeface="Calibri"/>
                <a:sym typeface="Calibri"/>
              </a:rPr>
              <a:t>Varios de los Distintos Lenguajes de Programación.</a:t>
            </a:r>
            <a:endParaRPr sz="1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2067592" y="82581"/>
            <a:ext cx="5008816" cy="385286"/>
          </a:xfrm>
          <a:prstGeom prst="rect">
            <a:avLst/>
          </a:prstGeom>
          <a:noFill/>
          <a:ln>
            <a:noFill/>
          </a:ln>
        </p:spPr>
        <p:txBody>
          <a:bodyPr anchorCtr="0" anchor="t" bIns="0" lIns="0" spcFirstLastPara="1" rIns="0" wrap="square" tIns="9525">
            <a:spAutoFit/>
          </a:bodyPr>
          <a:lstStyle/>
          <a:p>
            <a:pPr indent="0" lvl="0" marL="38100" rtl="0" algn="l">
              <a:lnSpc>
                <a:spcPct val="100000"/>
              </a:lnSpc>
              <a:spcBef>
                <a:spcPts val="0"/>
              </a:spcBef>
              <a:spcAft>
                <a:spcPts val="0"/>
              </a:spcAft>
              <a:buNone/>
            </a:pPr>
            <a:r>
              <a:rPr lang="es"/>
              <a:t>¿Qué es un Lenguaje de Programación?</a:t>
            </a:r>
            <a:endParaRPr/>
          </a:p>
        </p:txBody>
      </p:sp>
      <p:sp>
        <p:nvSpPr>
          <p:cNvPr id="280" name="Google Shape;280;p45"/>
          <p:cNvSpPr txBox="1"/>
          <p:nvPr/>
        </p:nvSpPr>
        <p:spPr>
          <a:xfrm>
            <a:off x="233933" y="587311"/>
            <a:ext cx="8622030" cy="2007394"/>
          </a:xfrm>
          <a:prstGeom prst="rect">
            <a:avLst/>
          </a:prstGeom>
          <a:noFill/>
          <a:ln>
            <a:noFill/>
          </a:ln>
        </p:spPr>
        <p:txBody>
          <a:bodyPr anchorCtr="0" anchor="t" bIns="0" lIns="0" spcFirstLastPara="1" rIns="0" wrap="square" tIns="50475">
            <a:spAutoFit/>
          </a:bodyPr>
          <a:lstStyle/>
          <a:p>
            <a:pPr indent="-171450" lvl="0" marL="177800" marR="0" rtl="0" algn="l">
              <a:lnSpc>
                <a:spcPct val="90000"/>
              </a:lnSpc>
              <a:spcBef>
                <a:spcPts val="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Así como en el ser Humano tenemos lenguajes más  </a:t>
            </a:r>
            <a:r>
              <a:rPr i="1" lang="es" sz="2700">
                <a:solidFill>
                  <a:srgbClr val="585858"/>
                </a:solidFill>
                <a:latin typeface="Calibri"/>
                <a:ea typeface="Calibri"/>
                <a:cs typeface="Calibri"/>
                <a:sym typeface="Calibri"/>
              </a:rPr>
              <a:t>Románticos</a:t>
            </a:r>
            <a:r>
              <a:rPr lang="es" sz="2700">
                <a:solidFill>
                  <a:srgbClr val="585858"/>
                </a:solidFill>
                <a:latin typeface="Calibri"/>
                <a:ea typeface="Calibri"/>
                <a:cs typeface="Calibri"/>
                <a:sym typeface="Calibri"/>
              </a:rPr>
              <a:t>, y otros más </a:t>
            </a:r>
            <a:r>
              <a:rPr i="1" lang="es" sz="2700">
                <a:solidFill>
                  <a:srgbClr val="585858"/>
                </a:solidFill>
                <a:latin typeface="Calibri"/>
                <a:ea typeface="Calibri"/>
                <a:cs typeface="Calibri"/>
                <a:sym typeface="Calibri"/>
              </a:rPr>
              <a:t>Serios</a:t>
            </a:r>
            <a:r>
              <a:rPr lang="es" sz="2700">
                <a:solidFill>
                  <a:srgbClr val="585858"/>
                </a:solidFill>
                <a:latin typeface="Calibri"/>
                <a:ea typeface="Calibri"/>
                <a:cs typeface="Calibri"/>
                <a:sym typeface="Calibri"/>
              </a:rPr>
              <a:t>, así pasa con los lenguajes de  programación.</a:t>
            </a:r>
            <a:endParaRPr sz="2700">
              <a:solidFill>
                <a:schemeClr val="dk1"/>
              </a:solidFill>
              <a:latin typeface="Calibri"/>
              <a:ea typeface="Calibri"/>
              <a:cs typeface="Calibri"/>
              <a:sym typeface="Calibri"/>
            </a:endParaRPr>
          </a:p>
          <a:p>
            <a:pPr indent="-171450" lvl="0" marL="177800" marR="228600" rtl="0" algn="l">
              <a:lnSpc>
                <a:spcPct val="108055"/>
              </a:lnSpc>
              <a:spcBef>
                <a:spcPts val="8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Todos son útiles, pero dependiendo de lo que quiero hacer,  algunos me sirven mejor.</a:t>
            </a:r>
            <a:endParaRPr sz="27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2067592" y="82581"/>
            <a:ext cx="5008816" cy="385286"/>
          </a:xfrm>
          <a:prstGeom prst="rect">
            <a:avLst/>
          </a:prstGeom>
          <a:noFill/>
          <a:ln>
            <a:noFill/>
          </a:ln>
        </p:spPr>
        <p:txBody>
          <a:bodyPr anchorCtr="0" anchor="t" bIns="0" lIns="0" spcFirstLastPara="1" rIns="0" wrap="square" tIns="9525">
            <a:spAutoFit/>
          </a:bodyPr>
          <a:lstStyle/>
          <a:p>
            <a:pPr indent="0" lvl="0" marL="38100" rtl="0" algn="l">
              <a:lnSpc>
                <a:spcPct val="100000"/>
              </a:lnSpc>
              <a:spcBef>
                <a:spcPts val="0"/>
              </a:spcBef>
              <a:spcAft>
                <a:spcPts val="0"/>
              </a:spcAft>
              <a:buNone/>
            </a:pPr>
            <a:r>
              <a:rPr lang="es"/>
              <a:t>¿Qué es un Lenguaje de Programación?</a:t>
            </a:r>
            <a:endParaRPr/>
          </a:p>
        </p:txBody>
      </p:sp>
      <p:sp>
        <p:nvSpPr>
          <p:cNvPr id="286" name="Google Shape;286;p46"/>
          <p:cNvSpPr txBox="1"/>
          <p:nvPr/>
        </p:nvSpPr>
        <p:spPr>
          <a:xfrm>
            <a:off x="233933" y="533854"/>
            <a:ext cx="7980521" cy="2622233"/>
          </a:xfrm>
          <a:prstGeom prst="rect">
            <a:avLst/>
          </a:prstGeom>
          <a:noFill/>
          <a:ln>
            <a:noFill/>
          </a:ln>
        </p:spPr>
        <p:txBody>
          <a:bodyPr anchorCtr="0" anchor="t" bIns="0" lIns="0" spcFirstLastPara="1" rIns="0" wrap="square" tIns="62850">
            <a:spAutoFit/>
          </a:bodyPr>
          <a:lstStyle/>
          <a:p>
            <a:pPr indent="-171450" lvl="0" marL="177800" marR="0" rtl="0" algn="l">
              <a:lnSpc>
                <a:spcPct val="100000"/>
              </a:lnSpc>
              <a:spcBef>
                <a:spcPts val="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La computadora, originalmente, sólo piensa en 0s y 1s.</a:t>
            </a:r>
            <a:endParaRPr sz="2700">
              <a:solidFill>
                <a:schemeClr val="dk1"/>
              </a:solidFill>
              <a:latin typeface="Calibri"/>
              <a:ea typeface="Calibri"/>
              <a:cs typeface="Calibri"/>
              <a:sym typeface="Calibri"/>
            </a:endParaRPr>
          </a:p>
          <a:p>
            <a:pPr indent="-171450" lvl="0" marL="177800" marR="0" rtl="0" algn="l">
              <a:lnSpc>
                <a:spcPct val="108055"/>
              </a:lnSpc>
              <a:spcBef>
                <a:spcPts val="8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Todas las instrucciones que la máquina tiene, se pueden  traducir de esta manera.</a:t>
            </a:r>
            <a:endParaRPr sz="2700">
              <a:solidFill>
                <a:schemeClr val="dk1"/>
              </a:solidFill>
              <a:latin typeface="Calibri"/>
              <a:ea typeface="Calibri"/>
              <a:cs typeface="Calibri"/>
              <a:sym typeface="Calibri"/>
            </a:endParaRPr>
          </a:p>
          <a:p>
            <a:pPr indent="-171450" lvl="0" marL="177800" marR="393700" rtl="0" algn="l">
              <a:lnSpc>
                <a:spcPct val="108055"/>
              </a:lnSpc>
              <a:spcBef>
                <a:spcPts val="7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Si le hablo a la computadora en esos términos, estaré  usando el </a:t>
            </a:r>
            <a:r>
              <a:rPr b="1" lang="es" sz="2700">
                <a:solidFill>
                  <a:srgbClr val="585858"/>
                </a:solidFill>
                <a:latin typeface="Calibri"/>
                <a:ea typeface="Calibri"/>
                <a:cs typeface="Calibri"/>
                <a:sym typeface="Calibri"/>
              </a:rPr>
              <a:t>Lenguaje de Máquina.</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Sus programas suelen correr más rápido.</a:t>
            </a:r>
            <a:endParaRPr sz="27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2067592" y="82581"/>
            <a:ext cx="5008816" cy="385286"/>
          </a:xfrm>
          <a:prstGeom prst="rect">
            <a:avLst/>
          </a:prstGeom>
          <a:noFill/>
          <a:ln>
            <a:noFill/>
          </a:ln>
        </p:spPr>
        <p:txBody>
          <a:bodyPr anchorCtr="0" anchor="t" bIns="0" lIns="0" spcFirstLastPara="1" rIns="0" wrap="square" tIns="9525">
            <a:spAutoFit/>
          </a:bodyPr>
          <a:lstStyle/>
          <a:p>
            <a:pPr indent="0" lvl="0" marL="38100" rtl="0" algn="l">
              <a:lnSpc>
                <a:spcPct val="100000"/>
              </a:lnSpc>
              <a:spcBef>
                <a:spcPts val="0"/>
              </a:spcBef>
              <a:spcAft>
                <a:spcPts val="0"/>
              </a:spcAft>
              <a:buNone/>
            </a:pPr>
            <a:r>
              <a:rPr lang="es"/>
              <a:t>¿Qué es un Lenguaje de Programación?</a:t>
            </a:r>
            <a:endParaRPr/>
          </a:p>
        </p:txBody>
      </p:sp>
      <p:sp>
        <p:nvSpPr>
          <p:cNvPr id="292" name="Google Shape;292;p47"/>
          <p:cNvSpPr txBox="1"/>
          <p:nvPr/>
        </p:nvSpPr>
        <p:spPr>
          <a:xfrm>
            <a:off x="233933" y="587311"/>
            <a:ext cx="8126730" cy="2102168"/>
          </a:xfrm>
          <a:prstGeom prst="rect">
            <a:avLst/>
          </a:prstGeom>
          <a:noFill/>
          <a:ln>
            <a:noFill/>
          </a:ln>
        </p:spPr>
        <p:txBody>
          <a:bodyPr anchorCtr="0" anchor="t" bIns="0" lIns="0" spcFirstLastPara="1" rIns="0" wrap="square" tIns="55700">
            <a:spAutoFit/>
          </a:bodyPr>
          <a:lstStyle/>
          <a:p>
            <a:pPr indent="-171450" lvl="0" marL="177800" marR="0" rtl="0" algn="l">
              <a:lnSpc>
                <a:spcPct val="108055"/>
              </a:lnSpc>
              <a:spcBef>
                <a:spcPts val="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También le puedo hablar a través de un lenguaje un poco  más complicado, con algunas frases cortas.</a:t>
            </a:r>
            <a:endParaRPr sz="2700">
              <a:solidFill>
                <a:schemeClr val="dk1"/>
              </a:solidFill>
              <a:latin typeface="Calibri"/>
              <a:ea typeface="Calibri"/>
              <a:cs typeface="Calibri"/>
              <a:sym typeface="Calibri"/>
            </a:endParaRPr>
          </a:p>
          <a:p>
            <a:pPr indent="-171450" lvl="0" marL="177800" marR="50800" rtl="0" algn="l">
              <a:lnSpc>
                <a:spcPct val="108055"/>
              </a:lnSpc>
              <a:spcBef>
                <a:spcPts val="7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Un programa aparte, llamado </a:t>
            </a:r>
            <a:r>
              <a:rPr i="1" lang="es" sz="2700">
                <a:solidFill>
                  <a:srgbClr val="585858"/>
                </a:solidFill>
                <a:latin typeface="Calibri"/>
                <a:ea typeface="Calibri"/>
                <a:cs typeface="Calibri"/>
                <a:sym typeface="Calibri"/>
              </a:rPr>
              <a:t>ensamblador, </a:t>
            </a:r>
            <a:r>
              <a:rPr lang="es" sz="2700">
                <a:solidFill>
                  <a:srgbClr val="585858"/>
                </a:solidFill>
                <a:latin typeface="Calibri"/>
                <a:ea typeface="Calibri"/>
                <a:cs typeface="Calibri"/>
                <a:sym typeface="Calibri"/>
              </a:rPr>
              <a:t>traduce esas  frases a 0s y 1s.</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Un lenguaje de este tipo es un </a:t>
            </a:r>
            <a:r>
              <a:rPr b="1" lang="es" sz="2700">
                <a:solidFill>
                  <a:srgbClr val="585858"/>
                </a:solidFill>
                <a:latin typeface="Calibri"/>
                <a:ea typeface="Calibri"/>
                <a:cs typeface="Calibri"/>
                <a:sym typeface="Calibri"/>
              </a:rPr>
              <a:t>Lenguaje Ensamblador</a:t>
            </a:r>
            <a:r>
              <a:rPr b="1" i="1" lang="es" sz="2700">
                <a:solidFill>
                  <a:srgbClr val="585858"/>
                </a:solidFill>
                <a:latin typeface="Calibri"/>
                <a:ea typeface="Calibri"/>
                <a:cs typeface="Calibri"/>
                <a:sym typeface="Calibri"/>
              </a:rPr>
              <a:t>.</a:t>
            </a:r>
            <a:endParaRPr sz="2700">
              <a:solidFill>
                <a:schemeClr val="dk1"/>
              </a:solidFill>
              <a:latin typeface="Calibri"/>
              <a:ea typeface="Calibri"/>
              <a:cs typeface="Calibri"/>
              <a:sym typeface="Calibri"/>
            </a:endParaRPr>
          </a:p>
        </p:txBody>
      </p:sp>
      <p:pic>
        <p:nvPicPr>
          <p:cNvPr id="293" name="Google Shape;293;p47"/>
          <p:cNvPicPr preferRelativeResize="0"/>
          <p:nvPr/>
        </p:nvPicPr>
        <p:blipFill rotWithShape="1">
          <a:blip r:embed="rId3">
            <a:alphaModFix/>
          </a:blip>
          <a:srcRect b="0" l="0" r="0" t="0"/>
          <a:stretch/>
        </p:blipFill>
        <p:spPr>
          <a:xfrm>
            <a:off x="2179700" y="2666618"/>
            <a:ext cx="4809743" cy="24768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2523172" y="55150"/>
            <a:ext cx="4123849"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sz="2700"/>
              <a:t>Criterios de Evaluación</a:t>
            </a:r>
            <a:endParaRPr sz="2700"/>
          </a:p>
        </p:txBody>
      </p:sp>
      <p:pic>
        <p:nvPicPr>
          <p:cNvPr id="132" name="Google Shape;132;p21"/>
          <p:cNvPicPr preferRelativeResize="0"/>
          <p:nvPr/>
        </p:nvPicPr>
        <p:blipFill>
          <a:blip r:embed="rId3">
            <a:alphaModFix/>
          </a:blip>
          <a:stretch>
            <a:fillRect/>
          </a:stretch>
        </p:blipFill>
        <p:spPr>
          <a:xfrm>
            <a:off x="152400" y="1400080"/>
            <a:ext cx="8839198" cy="306620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2067592" y="82581"/>
            <a:ext cx="5008816" cy="385286"/>
          </a:xfrm>
          <a:prstGeom prst="rect">
            <a:avLst/>
          </a:prstGeom>
          <a:noFill/>
          <a:ln>
            <a:noFill/>
          </a:ln>
        </p:spPr>
        <p:txBody>
          <a:bodyPr anchorCtr="0" anchor="t" bIns="0" lIns="0" spcFirstLastPara="1" rIns="0" wrap="square" tIns="9525">
            <a:spAutoFit/>
          </a:bodyPr>
          <a:lstStyle/>
          <a:p>
            <a:pPr indent="0" lvl="0" marL="38100" rtl="0" algn="l">
              <a:lnSpc>
                <a:spcPct val="100000"/>
              </a:lnSpc>
              <a:spcBef>
                <a:spcPts val="0"/>
              </a:spcBef>
              <a:spcAft>
                <a:spcPts val="0"/>
              </a:spcAft>
              <a:buNone/>
            </a:pPr>
            <a:r>
              <a:rPr lang="es"/>
              <a:t>¿Qué es un Lenguaje de Programación?</a:t>
            </a:r>
            <a:endParaRPr/>
          </a:p>
        </p:txBody>
      </p:sp>
      <p:sp>
        <p:nvSpPr>
          <p:cNvPr id="299" name="Google Shape;299;p48"/>
          <p:cNvSpPr txBox="1"/>
          <p:nvPr/>
        </p:nvSpPr>
        <p:spPr>
          <a:xfrm>
            <a:off x="233933" y="587312"/>
            <a:ext cx="7890034" cy="1636871"/>
          </a:xfrm>
          <a:prstGeom prst="rect">
            <a:avLst/>
          </a:prstGeom>
          <a:noFill/>
          <a:ln>
            <a:noFill/>
          </a:ln>
        </p:spPr>
        <p:txBody>
          <a:bodyPr anchorCtr="0" anchor="t" bIns="0" lIns="0" spcFirstLastPara="1" rIns="0" wrap="square" tIns="50475">
            <a:spAutoFit/>
          </a:bodyPr>
          <a:lstStyle/>
          <a:p>
            <a:pPr indent="-171450" lvl="0" marL="177800" marR="0" rtl="0" algn="l">
              <a:lnSpc>
                <a:spcPct val="90000"/>
              </a:lnSpc>
              <a:spcBef>
                <a:spcPts val="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Los lenguajes más prácticos, ocupan palabras y frases  conocidas (generalmente en inglés). Así, puedo ser más  directo con las instrucciones que le doy a la máquina.</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Estos se conocen como </a:t>
            </a:r>
            <a:r>
              <a:rPr b="1" lang="es" sz="2700">
                <a:solidFill>
                  <a:srgbClr val="585858"/>
                </a:solidFill>
                <a:latin typeface="Calibri"/>
                <a:ea typeface="Calibri"/>
                <a:cs typeface="Calibri"/>
                <a:sym typeface="Calibri"/>
              </a:rPr>
              <a:t>Lenguaje de Alto Nivel</a:t>
            </a:r>
            <a:r>
              <a:rPr b="1" i="1" lang="es" sz="2700">
                <a:solidFill>
                  <a:srgbClr val="585858"/>
                </a:solidFill>
                <a:latin typeface="Calibri"/>
                <a:ea typeface="Calibri"/>
                <a:cs typeface="Calibri"/>
                <a:sym typeface="Calibri"/>
              </a:rPr>
              <a:t>.</a:t>
            </a:r>
            <a:endParaRPr sz="2700">
              <a:solidFill>
                <a:schemeClr val="dk1"/>
              </a:solidFill>
              <a:latin typeface="Calibri"/>
              <a:ea typeface="Calibri"/>
              <a:cs typeface="Calibri"/>
              <a:sym typeface="Calibri"/>
            </a:endParaRPr>
          </a:p>
        </p:txBody>
      </p:sp>
      <p:pic>
        <p:nvPicPr>
          <p:cNvPr id="300" name="Google Shape;300;p48"/>
          <p:cNvPicPr preferRelativeResize="0"/>
          <p:nvPr/>
        </p:nvPicPr>
        <p:blipFill rotWithShape="1">
          <a:blip r:embed="rId3">
            <a:alphaModFix/>
          </a:blip>
          <a:srcRect b="0" l="0" r="0" t="0"/>
          <a:stretch/>
        </p:blipFill>
        <p:spPr>
          <a:xfrm>
            <a:off x="444627" y="2571750"/>
            <a:ext cx="3407283" cy="1300734"/>
          </a:xfrm>
          <a:prstGeom prst="rect">
            <a:avLst/>
          </a:prstGeom>
          <a:noFill/>
          <a:ln>
            <a:noFill/>
          </a:ln>
        </p:spPr>
      </p:pic>
      <p:pic>
        <p:nvPicPr>
          <p:cNvPr id="301" name="Google Shape;301;p48"/>
          <p:cNvPicPr preferRelativeResize="0"/>
          <p:nvPr/>
        </p:nvPicPr>
        <p:blipFill rotWithShape="1">
          <a:blip r:embed="rId4">
            <a:alphaModFix/>
          </a:blip>
          <a:srcRect b="0" l="0" r="0" t="0"/>
          <a:stretch/>
        </p:blipFill>
        <p:spPr>
          <a:xfrm>
            <a:off x="4982337" y="2571750"/>
            <a:ext cx="2543175" cy="176479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2067592" y="82581"/>
            <a:ext cx="5008816" cy="385286"/>
          </a:xfrm>
          <a:prstGeom prst="rect">
            <a:avLst/>
          </a:prstGeom>
          <a:noFill/>
          <a:ln>
            <a:noFill/>
          </a:ln>
        </p:spPr>
        <p:txBody>
          <a:bodyPr anchorCtr="0" anchor="t" bIns="0" lIns="0" spcFirstLastPara="1" rIns="0" wrap="square" tIns="9525">
            <a:spAutoFit/>
          </a:bodyPr>
          <a:lstStyle/>
          <a:p>
            <a:pPr indent="0" lvl="0" marL="38100" rtl="0" algn="l">
              <a:lnSpc>
                <a:spcPct val="100000"/>
              </a:lnSpc>
              <a:spcBef>
                <a:spcPts val="0"/>
              </a:spcBef>
              <a:spcAft>
                <a:spcPts val="0"/>
              </a:spcAft>
              <a:buNone/>
            </a:pPr>
            <a:r>
              <a:rPr lang="es"/>
              <a:t>¿Qué es un Lenguaje de Programación?</a:t>
            </a:r>
            <a:endParaRPr/>
          </a:p>
        </p:txBody>
      </p:sp>
      <p:sp>
        <p:nvSpPr>
          <p:cNvPr id="307" name="Google Shape;307;p49"/>
          <p:cNvSpPr txBox="1"/>
          <p:nvPr/>
        </p:nvSpPr>
        <p:spPr>
          <a:xfrm>
            <a:off x="233933" y="587311"/>
            <a:ext cx="8676799" cy="2938939"/>
          </a:xfrm>
          <a:prstGeom prst="rect">
            <a:avLst/>
          </a:prstGeom>
          <a:noFill/>
          <a:ln>
            <a:noFill/>
          </a:ln>
        </p:spPr>
        <p:txBody>
          <a:bodyPr anchorCtr="0" anchor="t" bIns="0" lIns="0" spcFirstLastPara="1" rIns="0" wrap="square" tIns="55700">
            <a:spAutoFit/>
          </a:bodyPr>
          <a:lstStyle/>
          <a:p>
            <a:pPr indent="-171450" lvl="0" marL="177800" marR="0" rtl="0" algn="l">
              <a:lnSpc>
                <a:spcPct val="108055"/>
              </a:lnSpc>
              <a:spcBef>
                <a:spcPts val="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Algunos lenguajes son </a:t>
            </a:r>
            <a:r>
              <a:rPr b="1" lang="es" sz="2700">
                <a:solidFill>
                  <a:srgbClr val="585858"/>
                </a:solidFill>
                <a:latin typeface="Calibri"/>
                <a:ea typeface="Calibri"/>
                <a:cs typeface="Calibri"/>
                <a:sym typeface="Calibri"/>
              </a:rPr>
              <a:t>compilados</a:t>
            </a:r>
            <a:r>
              <a:rPr lang="es" sz="2700">
                <a:solidFill>
                  <a:srgbClr val="585858"/>
                </a:solidFill>
                <a:latin typeface="Calibri"/>
                <a:ea typeface="Calibri"/>
                <a:cs typeface="Calibri"/>
                <a:sym typeface="Calibri"/>
              </a:rPr>
              <a:t>; necesito terminar todo el  programa y </a:t>
            </a:r>
            <a:r>
              <a:rPr i="1" lang="es" sz="2700">
                <a:solidFill>
                  <a:srgbClr val="585858"/>
                </a:solidFill>
                <a:latin typeface="Calibri"/>
                <a:ea typeface="Calibri"/>
                <a:cs typeface="Calibri"/>
                <a:sym typeface="Calibri"/>
              </a:rPr>
              <a:t>compilar</a:t>
            </a:r>
            <a:r>
              <a:rPr lang="es" sz="2700">
                <a:solidFill>
                  <a:srgbClr val="585858"/>
                </a:solidFill>
                <a:latin typeface="Calibri"/>
                <a:ea typeface="Calibri"/>
                <a:cs typeface="Calibri"/>
                <a:sym typeface="Calibri"/>
              </a:rPr>
              <a:t>, para poder ver los resultados.</a:t>
            </a:r>
            <a:endParaRPr sz="2700">
              <a:solidFill>
                <a:schemeClr val="dk1"/>
              </a:solidFill>
              <a:latin typeface="Calibri"/>
              <a:ea typeface="Calibri"/>
              <a:cs typeface="Calibri"/>
              <a:sym typeface="Calibri"/>
            </a:endParaRPr>
          </a:p>
          <a:p>
            <a:pPr indent="-171450" lvl="0" marL="177800" marR="1422400" rtl="0" algn="l">
              <a:lnSpc>
                <a:spcPct val="108055"/>
              </a:lnSpc>
              <a:spcBef>
                <a:spcPts val="7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Otros, son </a:t>
            </a:r>
            <a:r>
              <a:rPr b="1" lang="es" sz="2700">
                <a:solidFill>
                  <a:srgbClr val="585858"/>
                </a:solidFill>
                <a:latin typeface="Calibri"/>
                <a:ea typeface="Calibri"/>
                <a:cs typeface="Calibri"/>
                <a:sym typeface="Calibri"/>
              </a:rPr>
              <a:t>interpretados; </a:t>
            </a:r>
            <a:r>
              <a:rPr lang="es" sz="2700">
                <a:solidFill>
                  <a:srgbClr val="585858"/>
                </a:solidFill>
                <a:latin typeface="Calibri"/>
                <a:ea typeface="Calibri"/>
                <a:cs typeface="Calibri"/>
                <a:sym typeface="Calibri"/>
              </a:rPr>
              <a:t>puedo ir observando mis  resultados en cada paso.</a:t>
            </a:r>
            <a:endParaRPr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85858"/>
              </a:buClr>
              <a:buSzPts val="3600"/>
              <a:buFont typeface="Arial"/>
              <a:buNone/>
            </a:pPr>
            <a:r>
              <a:t/>
            </a:r>
            <a:endParaRPr sz="3600">
              <a:solidFill>
                <a:schemeClr val="dk1"/>
              </a:solidFill>
              <a:latin typeface="Calibri"/>
              <a:ea typeface="Calibri"/>
              <a:cs typeface="Calibri"/>
              <a:sym typeface="Calibri"/>
            </a:endParaRPr>
          </a:p>
          <a:p>
            <a:pPr indent="-171450" lvl="0" marL="177800" marR="1054100" rtl="0" algn="l">
              <a:lnSpc>
                <a:spcPct val="108055"/>
              </a:lnSpc>
              <a:spcBef>
                <a:spcPts val="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Por el tipo de tareas que realizaremos, ¿qué clases de  lenguajes creen que nos sirvan más?</a:t>
            </a:r>
            <a:endParaRPr sz="27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2717482" y="82581"/>
            <a:ext cx="3735705" cy="38528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a:t>¿Qué Lenguaje debo Ocupar?</a:t>
            </a:r>
            <a:endParaRPr/>
          </a:p>
        </p:txBody>
      </p:sp>
      <p:sp>
        <p:nvSpPr>
          <p:cNvPr id="313" name="Google Shape;313;p50"/>
          <p:cNvSpPr txBox="1"/>
          <p:nvPr/>
        </p:nvSpPr>
        <p:spPr>
          <a:xfrm>
            <a:off x="233933" y="587311"/>
            <a:ext cx="8685900" cy="3825600"/>
          </a:xfrm>
          <a:prstGeom prst="rect">
            <a:avLst/>
          </a:prstGeom>
          <a:noFill/>
          <a:ln>
            <a:noFill/>
          </a:ln>
        </p:spPr>
        <p:txBody>
          <a:bodyPr anchorCtr="0" anchor="t" bIns="0" lIns="0" spcFirstLastPara="1" rIns="0" wrap="square" tIns="55700">
            <a:spAutoFit/>
          </a:bodyPr>
          <a:lstStyle/>
          <a:p>
            <a:pPr indent="-171450" lvl="0" marL="177800" marR="114300" rtl="0" algn="l">
              <a:lnSpc>
                <a:spcPct val="108055"/>
              </a:lnSpc>
              <a:spcBef>
                <a:spcPts val="0"/>
              </a:spcBef>
              <a:spcAft>
                <a:spcPts val="0"/>
              </a:spcAft>
              <a:buClr>
                <a:srgbClr val="2B2F3B"/>
              </a:buClr>
              <a:buSzPts val="2700"/>
              <a:buFont typeface="Arial"/>
              <a:buChar char="•"/>
            </a:pPr>
            <a:r>
              <a:rPr lang="es" sz="2700">
                <a:solidFill>
                  <a:srgbClr val="2B2F3B"/>
                </a:solidFill>
                <a:latin typeface="Calibri"/>
                <a:ea typeface="Calibri"/>
                <a:cs typeface="Calibri"/>
                <a:sym typeface="Calibri"/>
              </a:rPr>
              <a:t>Para llevar a cabo las tareas de un Economista, necesito un  lenguaje fácil de entender. Por lo tanto, alguno de </a:t>
            </a:r>
            <a:r>
              <a:rPr b="1" lang="es" sz="2700">
                <a:solidFill>
                  <a:srgbClr val="2B2F3B"/>
                </a:solidFill>
                <a:latin typeface="Calibri"/>
                <a:ea typeface="Calibri"/>
                <a:cs typeface="Calibri"/>
                <a:sym typeface="Calibri"/>
              </a:rPr>
              <a:t>alto nivel</a:t>
            </a:r>
            <a:r>
              <a:rPr lang="es" sz="2700">
                <a:solidFill>
                  <a:srgbClr val="2B2F3B"/>
                </a:solidFill>
                <a:latin typeface="Calibri"/>
                <a:ea typeface="Calibri"/>
                <a:cs typeface="Calibri"/>
                <a:sym typeface="Calibri"/>
              </a:rPr>
              <a:t>.</a:t>
            </a:r>
            <a:endParaRPr sz="2700">
              <a:solidFill>
                <a:schemeClr val="dk1"/>
              </a:solidFill>
              <a:latin typeface="Calibri"/>
              <a:ea typeface="Calibri"/>
              <a:cs typeface="Calibri"/>
              <a:sym typeface="Calibri"/>
            </a:endParaRPr>
          </a:p>
          <a:p>
            <a:pPr indent="-171450" lvl="0" marL="177800" marR="0" rtl="0" algn="l">
              <a:lnSpc>
                <a:spcPct val="108055"/>
              </a:lnSpc>
              <a:spcBef>
                <a:spcPts val="700"/>
              </a:spcBef>
              <a:spcAft>
                <a:spcPts val="0"/>
              </a:spcAft>
              <a:buClr>
                <a:srgbClr val="2B2F3B"/>
              </a:buClr>
              <a:buSzPts val="2700"/>
              <a:buFont typeface="Arial"/>
              <a:buChar char="•"/>
            </a:pPr>
            <a:r>
              <a:rPr lang="es" sz="2700">
                <a:solidFill>
                  <a:srgbClr val="2B2F3B"/>
                </a:solidFill>
                <a:latin typeface="Calibri"/>
                <a:ea typeface="Calibri"/>
                <a:cs typeface="Calibri"/>
                <a:sym typeface="Calibri"/>
              </a:rPr>
              <a:t>Como estaré utilizando operaciones matemáticas, necesito  un lenguaje donde pueda estar viendo los resultados en cada  paso. Para ello, un lenguaje </a:t>
            </a:r>
            <a:r>
              <a:rPr b="1" lang="es" sz="2700">
                <a:solidFill>
                  <a:srgbClr val="2B2F3B"/>
                </a:solidFill>
                <a:latin typeface="Calibri"/>
                <a:ea typeface="Calibri"/>
                <a:cs typeface="Calibri"/>
                <a:sym typeface="Calibri"/>
              </a:rPr>
              <a:t>interpretado.</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2B2F3B"/>
              </a:buClr>
              <a:buSzPts val="2700"/>
              <a:buFont typeface="Arial"/>
              <a:buChar char="•"/>
            </a:pPr>
            <a:r>
              <a:rPr lang="es" sz="2700">
                <a:solidFill>
                  <a:srgbClr val="2B2F3B"/>
                </a:solidFill>
                <a:latin typeface="Calibri"/>
                <a:ea typeface="Calibri"/>
                <a:cs typeface="Calibri"/>
                <a:sym typeface="Calibri"/>
              </a:rPr>
              <a:t>La velocidad no es tan importante.</a:t>
            </a:r>
            <a:endParaRPr sz="2700">
              <a:solidFill>
                <a:schemeClr val="dk1"/>
              </a:solidFill>
              <a:latin typeface="Calibri"/>
              <a:ea typeface="Calibri"/>
              <a:cs typeface="Calibri"/>
              <a:sym typeface="Calibri"/>
            </a:endParaRPr>
          </a:p>
          <a:p>
            <a:pPr indent="-171450" lvl="0" marL="177800" marR="457200" rtl="0" algn="l">
              <a:lnSpc>
                <a:spcPct val="108055"/>
              </a:lnSpc>
              <a:spcBef>
                <a:spcPts val="800"/>
              </a:spcBef>
              <a:spcAft>
                <a:spcPts val="0"/>
              </a:spcAft>
              <a:buClr>
                <a:srgbClr val="2B2F3B"/>
              </a:buClr>
              <a:buSzPts val="2700"/>
              <a:buFont typeface="Arial"/>
              <a:buChar char="•"/>
            </a:pPr>
            <a:r>
              <a:rPr lang="es" sz="2700">
                <a:solidFill>
                  <a:srgbClr val="2B2F3B"/>
                </a:solidFill>
                <a:latin typeface="Calibri"/>
                <a:ea typeface="Calibri"/>
                <a:cs typeface="Calibri"/>
                <a:sym typeface="Calibri"/>
              </a:rPr>
              <a:t>De preferencia, que ya tenga mucho uso, para que me sea  más fácil conseguir ayuda y aplicar lo que sé.</a:t>
            </a:r>
            <a:endParaRPr sz="27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2717482" y="82581"/>
            <a:ext cx="3735705" cy="38528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a:t>¿Qué Lenguaje debo Ocupar?</a:t>
            </a:r>
            <a:endParaRPr/>
          </a:p>
        </p:txBody>
      </p:sp>
      <p:sp>
        <p:nvSpPr>
          <p:cNvPr id="319" name="Google Shape;319;p51"/>
          <p:cNvSpPr txBox="1"/>
          <p:nvPr/>
        </p:nvSpPr>
        <p:spPr>
          <a:xfrm>
            <a:off x="206959" y="1462659"/>
            <a:ext cx="4156710" cy="1373029"/>
          </a:xfrm>
          <a:prstGeom prst="rect">
            <a:avLst/>
          </a:prstGeom>
          <a:noFill/>
          <a:ln>
            <a:noFill/>
          </a:ln>
        </p:spPr>
        <p:txBody>
          <a:bodyPr anchorCtr="0" anchor="t" bIns="0" lIns="0" spcFirstLastPara="1" rIns="0" wrap="square" tIns="46175">
            <a:spAutoFit/>
          </a:bodyPr>
          <a:lstStyle/>
          <a:p>
            <a:pPr indent="-165100" lvl="0" marL="177800" marR="0" rtl="0" algn="l">
              <a:lnSpc>
                <a:spcPct val="90000"/>
              </a:lnSpc>
              <a:spcBef>
                <a:spcPts val="0"/>
              </a:spcBef>
              <a:spcAft>
                <a:spcPts val="0"/>
              </a:spcAft>
              <a:buClr>
                <a:srgbClr val="2B2F3B"/>
              </a:buClr>
              <a:buSzPts val="2400"/>
              <a:buFont typeface="Arial"/>
              <a:buChar char="•"/>
            </a:pPr>
            <a:r>
              <a:rPr lang="es" sz="2400">
                <a:solidFill>
                  <a:srgbClr val="2B2F3B"/>
                </a:solidFill>
                <a:latin typeface="Calibri"/>
                <a:ea typeface="Calibri"/>
                <a:cs typeface="Calibri"/>
                <a:sym typeface="Calibri"/>
              </a:rPr>
              <a:t>Con tantas herramientas en el  mercado, es bastante común  confundirse sobre cuál es la que  necesito utilizar.</a:t>
            </a:r>
            <a:endParaRPr sz="2400">
              <a:solidFill>
                <a:schemeClr val="dk1"/>
              </a:solidFill>
              <a:latin typeface="Calibri"/>
              <a:ea typeface="Calibri"/>
              <a:cs typeface="Calibri"/>
              <a:sym typeface="Calibri"/>
            </a:endParaRPr>
          </a:p>
        </p:txBody>
      </p:sp>
      <p:pic>
        <p:nvPicPr>
          <p:cNvPr id="320" name="Google Shape;320;p51"/>
          <p:cNvPicPr preferRelativeResize="0"/>
          <p:nvPr/>
        </p:nvPicPr>
        <p:blipFill rotWithShape="1">
          <a:blip r:embed="rId3">
            <a:alphaModFix/>
          </a:blip>
          <a:srcRect b="0" l="0" r="0" t="0"/>
          <a:stretch/>
        </p:blipFill>
        <p:spPr>
          <a:xfrm>
            <a:off x="4684014" y="1344167"/>
            <a:ext cx="4257675" cy="264375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nvSpPr>
        <p:spPr>
          <a:xfrm>
            <a:off x="233933" y="0"/>
            <a:ext cx="8588216" cy="4248150"/>
          </a:xfrm>
          <a:prstGeom prst="rect">
            <a:avLst/>
          </a:prstGeom>
          <a:noFill/>
          <a:ln>
            <a:noFill/>
          </a:ln>
        </p:spPr>
        <p:txBody>
          <a:bodyPr anchorCtr="0" anchor="t" bIns="0" lIns="0" spcFirstLastPara="1" rIns="0" wrap="square" tIns="155250">
            <a:spAutoFit/>
          </a:bodyPr>
          <a:lstStyle/>
          <a:p>
            <a:pPr indent="0" lvl="0" marL="114300" marR="0" rtl="0" algn="ctr">
              <a:lnSpc>
                <a:spcPct val="100000"/>
              </a:lnSpc>
              <a:spcBef>
                <a:spcPts val="0"/>
              </a:spcBef>
              <a:spcAft>
                <a:spcPts val="0"/>
              </a:spcAft>
              <a:buNone/>
            </a:pPr>
            <a:r>
              <a:rPr b="1" lang="es" sz="2400">
                <a:solidFill>
                  <a:srgbClr val="FF5800"/>
                </a:solidFill>
                <a:latin typeface="Calibri"/>
                <a:ea typeface="Calibri"/>
                <a:cs typeface="Calibri"/>
                <a:sym typeface="Calibri"/>
              </a:rPr>
              <a:t>¿Qué Lenguaje debo Ocupar?</a:t>
            </a:r>
            <a:endParaRPr sz="2400">
              <a:solidFill>
                <a:schemeClr val="dk1"/>
              </a:solidFill>
              <a:latin typeface="Calibri"/>
              <a:ea typeface="Calibri"/>
              <a:cs typeface="Calibri"/>
              <a:sym typeface="Calibri"/>
            </a:endParaRPr>
          </a:p>
          <a:p>
            <a:pPr indent="-165100" lvl="0" marL="177800" marR="0" rtl="0" algn="l">
              <a:lnSpc>
                <a:spcPct val="108124"/>
              </a:lnSpc>
              <a:spcBef>
                <a:spcPts val="1500"/>
              </a:spcBef>
              <a:spcAft>
                <a:spcPts val="0"/>
              </a:spcAft>
              <a:buClr>
                <a:srgbClr val="2B2F3B"/>
              </a:buClr>
              <a:buSzPts val="2400"/>
              <a:buFont typeface="Arial"/>
              <a:buChar char="•"/>
            </a:pPr>
            <a:r>
              <a:rPr lang="es" sz="2400">
                <a:solidFill>
                  <a:srgbClr val="2B2F3B"/>
                </a:solidFill>
                <a:latin typeface="Calibri"/>
                <a:ea typeface="Calibri"/>
                <a:cs typeface="Calibri"/>
                <a:sym typeface="Calibri"/>
              </a:rPr>
              <a:t>Un proceso típico es conseguir primero el Software, y después ver si  es útil llevar a cabo mi tarea.</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2B2F3B"/>
              </a:buClr>
              <a:buSzPts val="3100"/>
              <a:buFont typeface="Arial"/>
              <a:buNone/>
            </a:pPr>
            <a:r>
              <a:t/>
            </a:r>
            <a:endParaRPr sz="3100">
              <a:solidFill>
                <a:schemeClr val="dk1"/>
              </a:solidFill>
              <a:latin typeface="Calibri"/>
              <a:ea typeface="Calibri"/>
              <a:cs typeface="Calibri"/>
              <a:sym typeface="Calibri"/>
            </a:endParaRPr>
          </a:p>
          <a:p>
            <a:pPr indent="-165100" lvl="0" marL="177800" marR="0" rtl="0" algn="l">
              <a:lnSpc>
                <a:spcPct val="100000"/>
              </a:lnSpc>
              <a:spcBef>
                <a:spcPts val="0"/>
              </a:spcBef>
              <a:spcAft>
                <a:spcPts val="0"/>
              </a:spcAft>
              <a:buClr>
                <a:srgbClr val="2B2F3B"/>
              </a:buClr>
              <a:buSzPts val="2400"/>
              <a:buFont typeface="Arial"/>
              <a:buChar char="•"/>
            </a:pPr>
            <a:r>
              <a:rPr lang="es" sz="2400">
                <a:solidFill>
                  <a:srgbClr val="2B2F3B"/>
                </a:solidFill>
                <a:latin typeface="Calibri"/>
                <a:ea typeface="Calibri"/>
                <a:cs typeface="Calibri"/>
                <a:sym typeface="Calibri"/>
              </a:rPr>
              <a:t>¡Error!</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2B2F3B"/>
              </a:buClr>
              <a:buSzPts val="3400"/>
              <a:buFont typeface="Arial"/>
              <a:buNone/>
            </a:pPr>
            <a:r>
              <a:t/>
            </a:r>
            <a:endParaRPr sz="3400">
              <a:solidFill>
                <a:schemeClr val="dk1"/>
              </a:solidFill>
              <a:latin typeface="Calibri"/>
              <a:ea typeface="Calibri"/>
              <a:cs typeface="Calibri"/>
              <a:sym typeface="Calibri"/>
            </a:endParaRPr>
          </a:p>
          <a:p>
            <a:pPr indent="-165100" lvl="0" marL="177800" marR="1003300" rtl="0" algn="l">
              <a:lnSpc>
                <a:spcPct val="108124"/>
              </a:lnSpc>
              <a:spcBef>
                <a:spcPts val="0"/>
              </a:spcBef>
              <a:spcAft>
                <a:spcPts val="0"/>
              </a:spcAft>
              <a:buClr>
                <a:srgbClr val="2B2F3B"/>
              </a:buClr>
              <a:buSzPts val="2400"/>
              <a:buFont typeface="Arial"/>
              <a:buChar char="•"/>
            </a:pPr>
            <a:r>
              <a:rPr lang="es" sz="2400">
                <a:solidFill>
                  <a:srgbClr val="2B2F3B"/>
                </a:solidFill>
                <a:latin typeface="Calibri"/>
                <a:ea typeface="Calibri"/>
                <a:cs typeface="Calibri"/>
                <a:sym typeface="Calibri"/>
              </a:rPr>
              <a:t>Primero se deben identificar los problemas que se pretende  resolver, y sobre ello, ver qué programas pueden servirme.</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2B2F3B"/>
              </a:buClr>
              <a:buSzPts val="3100"/>
              <a:buFont typeface="Arial"/>
              <a:buNone/>
            </a:pPr>
            <a:r>
              <a:t/>
            </a:r>
            <a:endParaRPr sz="3100">
              <a:solidFill>
                <a:schemeClr val="dk1"/>
              </a:solidFill>
              <a:latin typeface="Calibri"/>
              <a:ea typeface="Calibri"/>
              <a:cs typeface="Calibri"/>
              <a:sym typeface="Calibri"/>
            </a:endParaRPr>
          </a:p>
          <a:p>
            <a:pPr indent="-165100" lvl="0" marL="177800" marR="0" rtl="0" algn="l">
              <a:lnSpc>
                <a:spcPct val="100000"/>
              </a:lnSpc>
              <a:spcBef>
                <a:spcPts val="0"/>
              </a:spcBef>
              <a:spcAft>
                <a:spcPts val="0"/>
              </a:spcAft>
              <a:buClr>
                <a:srgbClr val="2B2F3B"/>
              </a:buClr>
              <a:buSzPts val="2400"/>
              <a:buFont typeface="Arial"/>
              <a:buChar char="•"/>
            </a:pPr>
            <a:r>
              <a:rPr lang="es" sz="2400">
                <a:solidFill>
                  <a:srgbClr val="2B2F3B"/>
                </a:solidFill>
                <a:latin typeface="Calibri"/>
                <a:ea typeface="Calibri"/>
                <a:cs typeface="Calibri"/>
                <a:sym typeface="Calibri"/>
              </a:rPr>
              <a:t>El Programa se adapta al problema. No al revés.</a:t>
            </a:r>
            <a:endParaRPr sz="2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2717482" y="82581"/>
            <a:ext cx="3735705" cy="38528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a:t>¿Qué Lenguaje debo Ocupar?</a:t>
            </a:r>
            <a:endParaRPr/>
          </a:p>
        </p:txBody>
      </p:sp>
      <p:sp>
        <p:nvSpPr>
          <p:cNvPr id="331" name="Google Shape;331;p53"/>
          <p:cNvSpPr txBox="1"/>
          <p:nvPr/>
        </p:nvSpPr>
        <p:spPr>
          <a:xfrm>
            <a:off x="233933" y="533855"/>
            <a:ext cx="8289608" cy="4113848"/>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lang="es" sz="2700">
                <a:solidFill>
                  <a:srgbClr val="2B2F3B"/>
                </a:solidFill>
                <a:latin typeface="Calibri"/>
                <a:ea typeface="Calibri"/>
                <a:cs typeface="Calibri"/>
                <a:sym typeface="Calibri"/>
              </a:rPr>
              <a:t>Aspectos a considerar:</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2B2F3B"/>
              </a:buClr>
              <a:buSzPts val="2700"/>
              <a:buFont typeface="Arial"/>
              <a:buChar char="•"/>
            </a:pPr>
            <a:r>
              <a:rPr b="1" lang="es" sz="2700">
                <a:solidFill>
                  <a:srgbClr val="2B2F3B"/>
                </a:solidFill>
                <a:latin typeface="Calibri"/>
                <a:ea typeface="Calibri"/>
                <a:cs typeface="Calibri"/>
                <a:sym typeface="Calibri"/>
              </a:rPr>
              <a:t>Curva de Aprendizaje: </a:t>
            </a:r>
            <a:r>
              <a:rPr lang="es" sz="2700">
                <a:solidFill>
                  <a:srgbClr val="2B2F3B"/>
                </a:solidFill>
                <a:latin typeface="Calibri"/>
                <a:ea typeface="Calibri"/>
                <a:cs typeface="Calibri"/>
                <a:sym typeface="Calibri"/>
              </a:rPr>
              <a:t>¿Qué tan difícil es de aprender?</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2B2F3B"/>
              </a:buClr>
              <a:buSzPts val="2700"/>
              <a:buFont typeface="Arial"/>
              <a:buChar char="•"/>
            </a:pPr>
            <a:r>
              <a:rPr b="1" lang="es" sz="2700">
                <a:solidFill>
                  <a:srgbClr val="2B2F3B"/>
                </a:solidFill>
                <a:latin typeface="Calibri"/>
                <a:ea typeface="Calibri"/>
                <a:cs typeface="Calibri"/>
                <a:sym typeface="Calibri"/>
              </a:rPr>
              <a:t>Escalabilidad: </a:t>
            </a:r>
            <a:r>
              <a:rPr lang="es" sz="2700">
                <a:solidFill>
                  <a:srgbClr val="2B2F3B"/>
                </a:solidFill>
                <a:latin typeface="Calibri"/>
                <a:ea typeface="Calibri"/>
                <a:cs typeface="Calibri"/>
                <a:sym typeface="Calibri"/>
              </a:rPr>
              <a:t>¿Qué tan fácil será de crecer?</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2B2F3B"/>
              </a:buClr>
              <a:buSzPts val="2700"/>
              <a:buFont typeface="Arial"/>
              <a:buChar char="•"/>
            </a:pPr>
            <a:r>
              <a:rPr b="1" lang="es" sz="2700">
                <a:solidFill>
                  <a:srgbClr val="2B2F3B"/>
                </a:solidFill>
                <a:latin typeface="Calibri"/>
                <a:ea typeface="Calibri"/>
                <a:cs typeface="Calibri"/>
                <a:sym typeface="Calibri"/>
              </a:rPr>
              <a:t>Apoyo:</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2B2F3B"/>
              </a:buClr>
              <a:buSzPts val="2700"/>
              <a:buFont typeface="Arial"/>
              <a:buChar char="•"/>
            </a:pPr>
            <a:r>
              <a:rPr lang="es" sz="2700">
                <a:solidFill>
                  <a:srgbClr val="2B2F3B"/>
                </a:solidFill>
                <a:latin typeface="Calibri"/>
                <a:ea typeface="Calibri"/>
                <a:cs typeface="Calibri"/>
                <a:sym typeface="Calibri"/>
              </a:rPr>
              <a:t>Si es comprado, ¿me darán soporte?</a:t>
            </a:r>
            <a:endParaRPr sz="2700">
              <a:solidFill>
                <a:schemeClr val="dk1"/>
              </a:solidFill>
              <a:latin typeface="Calibri"/>
              <a:ea typeface="Calibri"/>
              <a:cs typeface="Calibri"/>
              <a:sym typeface="Calibri"/>
            </a:endParaRPr>
          </a:p>
          <a:p>
            <a:pPr indent="-171450" lvl="0" marL="177800" marR="444500" rtl="0" algn="l">
              <a:lnSpc>
                <a:spcPct val="108055"/>
              </a:lnSpc>
              <a:spcBef>
                <a:spcPts val="800"/>
              </a:spcBef>
              <a:spcAft>
                <a:spcPts val="0"/>
              </a:spcAft>
              <a:buClr>
                <a:srgbClr val="2B2F3B"/>
              </a:buClr>
              <a:buSzPts val="2700"/>
              <a:buFont typeface="Arial"/>
              <a:buChar char="•"/>
            </a:pPr>
            <a:r>
              <a:rPr lang="es" sz="2700">
                <a:solidFill>
                  <a:srgbClr val="2B2F3B"/>
                </a:solidFill>
                <a:latin typeface="Calibri"/>
                <a:ea typeface="Calibri"/>
                <a:cs typeface="Calibri"/>
                <a:sym typeface="Calibri"/>
              </a:rPr>
              <a:t>Si es libre, ¿hay una comunidad en línea que ayude con  dudas?</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2B2F3B"/>
              </a:buClr>
              <a:buSzPts val="2700"/>
              <a:buFont typeface="Arial"/>
              <a:buChar char="•"/>
            </a:pPr>
            <a:r>
              <a:rPr b="1" lang="es" sz="2700">
                <a:solidFill>
                  <a:srgbClr val="2B2F3B"/>
                </a:solidFill>
                <a:latin typeface="Calibri"/>
                <a:ea typeface="Calibri"/>
                <a:cs typeface="Calibri"/>
                <a:sym typeface="Calibri"/>
              </a:rPr>
              <a:t>Hardware requerido: </a:t>
            </a:r>
            <a:r>
              <a:rPr lang="es" sz="2700">
                <a:solidFill>
                  <a:srgbClr val="2B2F3B"/>
                </a:solidFill>
                <a:latin typeface="Calibri"/>
                <a:ea typeface="Calibri"/>
                <a:cs typeface="Calibri"/>
                <a:sym typeface="Calibri"/>
              </a:rPr>
              <a:t>¿Necesito algún equipo en especial?</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2B2F3B"/>
              </a:buClr>
              <a:buSzPts val="2700"/>
              <a:buFont typeface="Arial"/>
              <a:buChar char="•"/>
            </a:pPr>
            <a:r>
              <a:rPr b="1" lang="es" sz="2700">
                <a:solidFill>
                  <a:srgbClr val="2B2F3B"/>
                </a:solidFill>
                <a:latin typeface="Calibri"/>
                <a:ea typeface="Calibri"/>
                <a:cs typeface="Calibri"/>
                <a:sym typeface="Calibri"/>
              </a:rPr>
              <a:t>Velocidad</a:t>
            </a:r>
            <a:endParaRPr sz="27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2488597" y="183781"/>
            <a:ext cx="4166807" cy="37895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a:t>¿Qué Lenguaje debo Ocupar?</a:t>
            </a:r>
            <a:endParaRPr/>
          </a:p>
        </p:txBody>
      </p:sp>
      <p:sp>
        <p:nvSpPr>
          <p:cNvPr id="337" name="Google Shape;337;p54"/>
          <p:cNvSpPr txBox="1"/>
          <p:nvPr/>
        </p:nvSpPr>
        <p:spPr>
          <a:xfrm>
            <a:off x="233933" y="536606"/>
            <a:ext cx="8131492" cy="3284072"/>
          </a:xfrm>
          <a:prstGeom prst="rect">
            <a:avLst/>
          </a:prstGeom>
          <a:noFill/>
          <a:ln>
            <a:noFill/>
          </a:ln>
        </p:spPr>
        <p:txBody>
          <a:bodyPr anchorCtr="0" anchor="t" bIns="0" lIns="0" spcFirstLastPara="1" rIns="0" wrap="square" tIns="67150">
            <a:spAutoFit/>
          </a:bodyPr>
          <a:lstStyle/>
          <a:p>
            <a:pPr indent="0" lvl="0" marL="12700" marR="0" rtl="0" algn="l">
              <a:lnSpc>
                <a:spcPct val="100000"/>
              </a:lnSpc>
              <a:spcBef>
                <a:spcPts val="0"/>
              </a:spcBef>
              <a:spcAft>
                <a:spcPts val="0"/>
              </a:spcAft>
              <a:buNone/>
            </a:pPr>
            <a:r>
              <a:rPr lang="es" sz="2400">
                <a:solidFill>
                  <a:srgbClr val="585858"/>
                </a:solidFill>
                <a:latin typeface="Calibri"/>
                <a:ea typeface="Calibri"/>
                <a:cs typeface="Calibri"/>
                <a:sym typeface="Calibri"/>
              </a:rPr>
              <a:t>Ejercicio (15 minutos):</a:t>
            </a:r>
            <a:endParaRPr sz="2400">
              <a:solidFill>
                <a:schemeClr val="dk1"/>
              </a:solidFill>
              <a:latin typeface="Calibri"/>
              <a:ea typeface="Calibri"/>
              <a:cs typeface="Calibri"/>
              <a:sym typeface="Calibri"/>
            </a:endParaRPr>
          </a:p>
          <a:p>
            <a:pPr indent="-165100" lvl="0" marL="177800" marR="0" rtl="0" algn="l">
              <a:lnSpc>
                <a:spcPct val="108124"/>
              </a:lnSpc>
              <a:spcBef>
                <a:spcPts val="80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Investiguen qué lenguaje de programación es mejor para el análisis de Datos y Estadística. ¿Por qué?</a:t>
            </a:r>
            <a:endParaRPr sz="2400">
              <a:solidFill>
                <a:schemeClr val="dk1"/>
              </a:solidFill>
              <a:latin typeface="Calibri"/>
              <a:ea typeface="Calibri"/>
              <a:cs typeface="Calibri"/>
              <a:sym typeface="Calibri"/>
            </a:endParaRPr>
          </a:p>
          <a:p>
            <a:pPr indent="-292100" lvl="0" marL="304800" marR="0" rtl="0" algn="l">
              <a:lnSpc>
                <a:spcPct val="100000"/>
              </a:lnSpc>
              <a:spcBef>
                <a:spcPts val="4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¿R?</a:t>
            </a:r>
            <a:endParaRPr sz="1100"/>
          </a:p>
          <a:p>
            <a:pPr indent="-292100" lvl="0" marL="304800" marR="0" rtl="0" algn="l">
              <a:lnSpc>
                <a:spcPct val="100000"/>
              </a:lnSpc>
              <a:spcBef>
                <a:spcPts val="4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¿Python?</a:t>
            </a:r>
            <a:endParaRPr sz="1100"/>
          </a:p>
          <a:p>
            <a:pPr indent="-292100" lvl="0" marL="304800" marR="0" rtl="0" algn="l">
              <a:lnSpc>
                <a:spcPct val="100000"/>
              </a:lnSpc>
              <a:spcBef>
                <a:spcPts val="4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¿Algún otro?</a:t>
            </a:r>
            <a:endParaRPr sz="1100"/>
          </a:p>
          <a:p>
            <a:pPr indent="-292100" lvl="0" marL="304800" marR="0" rtl="0" algn="l">
              <a:lnSpc>
                <a:spcPct val="100000"/>
              </a:lnSpc>
              <a:spcBef>
                <a:spcPts val="4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Al finalizar, discutiremos sobre las ventajas y desventajas de cada uno.</a:t>
            </a:r>
            <a:endParaRPr sz="24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ph type="title"/>
          </p:nvPr>
        </p:nvSpPr>
        <p:spPr>
          <a:xfrm>
            <a:off x="2488597" y="183781"/>
            <a:ext cx="4166807" cy="37895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a:t>¿Qué Lenguaje debo Ocupar?</a:t>
            </a:r>
            <a:endParaRPr/>
          </a:p>
        </p:txBody>
      </p:sp>
      <p:sp>
        <p:nvSpPr>
          <p:cNvPr id="343" name="Google Shape;343;p55"/>
          <p:cNvSpPr txBox="1"/>
          <p:nvPr/>
        </p:nvSpPr>
        <p:spPr>
          <a:xfrm>
            <a:off x="233933" y="536606"/>
            <a:ext cx="8131492" cy="3661099"/>
          </a:xfrm>
          <a:prstGeom prst="rect">
            <a:avLst/>
          </a:prstGeom>
          <a:noFill/>
          <a:ln>
            <a:noFill/>
          </a:ln>
        </p:spPr>
        <p:txBody>
          <a:bodyPr anchorCtr="0" anchor="t" bIns="0" lIns="0" spcFirstLastPara="1" rIns="0" wrap="square" tIns="67150">
            <a:spAutoFit/>
          </a:bodyPr>
          <a:lstStyle/>
          <a:p>
            <a:pPr indent="0" lvl="0" marL="12700" marR="0" rtl="0" algn="l">
              <a:lnSpc>
                <a:spcPct val="100000"/>
              </a:lnSpc>
              <a:spcBef>
                <a:spcPts val="0"/>
              </a:spcBef>
              <a:spcAft>
                <a:spcPts val="0"/>
              </a:spcAft>
              <a:buNone/>
            </a:pPr>
            <a:r>
              <a:rPr lang="es" sz="2700">
                <a:solidFill>
                  <a:srgbClr val="585858"/>
                </a:solidFill>
                <a:latin typeface="Calibri"/>
                <a:ea typeface="Calibri"/>
                <a:cs typeface="Calibri"/>
                <a:sym typeface="Calibri"/>
              </a:rPr>
              <a:t>Para esta clase, daremos ejemplos en Python, ya  que es un lenguaje de programación más “estándar”, en el sentido de que se parece más a otros lenguajes.</a:t>
            </a:r>
            <a:endParaRPr sz="1100"/>
          </a:p>
          <a:p>
            <a:pPr indent="0" lvl="0" marL="12700" marR="0" rtl="0" algn="l">
              <a:lnSpc>
                <a:spcPct val="100000"/>
              </a:lnSpc>
              <a:spcBef>
                <a:spcPts val="500"/>
              </a:spcBef>
              <a:spcAft>
                <a:spcPts val="0"/>
              </a:spcAft>
              <a:buNone/>
            </a:pPr>
            <a:r>
              <a:t/>
            </a:r>
            <a:endParaRPr sz="2700">
              <a:solidFill>
                <a:srgbClr val="585858"/>
              </a:solidFill>
              <a:latin typeface="Calibri"/>
              <a:ea typeface="Calibri"/>
              <a:cs typeface="Calibri"/>
              <a:sym typeface="Calibri"/>
            </a:endParaRPr>
          </a:p>
          <a:p>
            <a:pPr indent="0" lvl="0" marL="12700" marR="0" rtl="0" algn="l">
              <a:lnSpc>
                <a:spcPct val="100000"/>
              </a:lnSpc>
              <a:spcBef>
                <a:spcPts val="500"/>
              </a:spcBef>
              <a:spcAft>
                <a:spcPts val="0"/>
              </a:spcAft>
              <a:buNone/>
            </a:pPr>
            <a:r>
              <a:rPr lang="es" sz="2700">
                <a:solidFill>
                  <a:srgbClr val="585858"/>
                </a:solidFill>
                <a:latin typeface="Calibri"/>
                <a:ea typeface="Calibri"/>
                <a:cs typeface="Calibri"/>
                <a:sym typeface="Calibri"/>
              </a:rPr>
              <a:t>De vez en cuando, también veremos los equivalentes en R o en algún otro.</a:t>
            </a:r>
            <a:endParaRPr sz="1100"/>
          </a:p>
          <a:p>
            <a:pPr indent="0" lvl="0" marL="12700" marR="0" rtl="0" algn="l">
              <a:lnSpc>
                <a:spcPct val="100000"/>
              </a:lnSpc>
              <a:spcBef>
                <a:spcPts val="500"/>
              </a:spcBef>
              <a:spcAft>
                <a:spcPts val="0"/>
              </a:spcAft>
              <a:buNone/>
            </a:pPr>
            <a:r>
              <a:t/>
            </a:r>
            <a:endParaRPr sz="2700">
              <a:solidFill>
                <a:srgbClr val="585858"/>
              </a:solidFill>
              <a:latin typeface="Calibri"/>
              <a:ea typeface="Calibri"/>
              <a:cs typeface="Calibri"/>
              <a:sym typeface="Calibri"/>
            </a:endParaRPr>
          </a:p>
          <a:p>
            <a:pPr indent="0" lvl="0" marL="12700" marR="0" rtl="0" algn="l">
              <a:lnSpc>
                <a:spcPct val="100000"/>
              </a:lnSpc>
              <a:spcBef>
                <a:spcPts val="500"/>
              </a:spcBef>
              <a:spcAft>
                <a:spcPts val="0"/>
              </a:spcAft>
              <a:buNone/>
            </a:pPr>
            <a:r>
              <a:rPr lang="es" sz="2700">
                <a:solidFill>
                  <a:srgbClr val="585858"/>
                </a:solidFill>
                <a:latin typeface="Calibri"/>
                <a:ea typeface="Calibri"/>
                <a:cs typeface="Calibri"/>
                <a:sym typeface="Calibri"/>
              </a:rPr>
              <a:t>Pero, de nuevo, ¡al final cualquiera nos puede servir! </a:t>
            </a:r>
            <a:endParaRPr sz="27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3938206" y="55150"/>
            <a:ext cx="1295400"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sz="2700"/>
              <a:t>El Futuro</a:t>
            </a:r>
            <a:endParaRPr sz="2700"/>
          </a:p>
        </p:txBody>
      </p:sp>
      <p:sp>
        <p:nvSpPr>
          <p:cNvPr id="349" name="Google Shape;349;p56"/>
          <p:cNvSpPr txBox="1"/>
          <p:nvPr/>
        </p:nvSpPr>
        <p:spPr>
          <a:xfrm>
            <a:off x="233933" y="526904"/>
            <a:ext cx="8368189" cy="3117533"/>
          </a:xfrm>
          <a:prstGeom prst="rect">
            <a:avLst/>
          </a:prstGeom>
          <a:noFill/>
          <a:ln>
            <a:noFill/>
          </a:ln>
        </p:spPr>
        <p:txBody>
          <a:bodyPr anchorCtr="0" anchor="t" bIns="0" lIns="0" spcFirstLastPara="1" rIns="0" wrap="square" tIns="55250">
            <a:spAutoFit/>
          </a:bodyPr>
          <a:lstStyle/>
          <a:p>
            <a:pPr indent="-209550" lvl="0" marL="177800" marR="0" rtl="0" algn="l">
              <a:lnSpc>
                <a:spcPct val="100000"/>
              </a:lnSpc>
              <a:spcBef>
                <a:spcPts val="0"/>
              </a:spcBef>
              <a:spcAft>
                <a:spcPts val="0"/>
              </a:spcAft>
              <a:buClr>
                <a:srgbClr val="585858"/>
              </a:buClr>
              <a:buSzPts val="3300"/>
              <a:buFont typeface="Arial"/>
              <a:buChar char="•"/>
            </a:pPr>
            <a:r>
              <a:rPr lang="es" sz="3300">
                <a:solidFill>
                  <a:srgbClr val="585858"/>
                </a:solidFill>
                <a:latin typeface="Calibri"/>
                <a:ea typeface="Calibri"/>
                <a:cs typeface="Calibri"/>
                <a:sym typeface="Calibri"/>
              </a:rPr>
              <a:t>¿Julia reemplazará a R y Python?</a:t>
            </a:r>
            <a:endParaRPr sz="3300">
              <a:solidFill>
                <a:schemeClr val="dk1"/>
              </a:solidFill>
              <a:latin typeface="Calibri"/>
              <a:ea typeface="Calibri"/>
              <a:cs typeface="Calibri"/>
              <a:sym typeface="Calibri"/>
            </a:endParaRPr>
          </a:p>
          <a:p>
            <a:pPr indent="-209550" lvl="0" marL="177800" marR="0" rtl="0" algn="l">
              <a:lnSpc>
                <a:spcPct val="100000"/>
              </a:lnSpc>
              <a:spcBef>
                <a:spcPts val="400"/>
              </a:spcBef>
              <a:spcAft>
                <a:spcPts val="0"/>
              </a:spcAft>
              <a:buClr>
                <a:srgbClr val="585858"/>
              </a:buClr>
              <a:buSzPts val="3300"/>
              <a:buFont typeface="Arial"/>
              <a:buChar char="•"/>
            </a:pPr>
            <a:r>
              <a:rPr lang="es" sz="3300">
                <a:solidFill>
                  <a:srgbClr val="585858"/>
                </a:solidFill>
                <a:latin typeface="Calibri"/>
                <a:ea typeface="Calibri"/>
                <a:cs typeface="Calibri"/>
                <a:sym typeface="Calibri"/>
              </a:rPr>
              <a:t>¿Llegará otro nuevo lenguaje?</a:t>
            </a:r>
            <a:endParaRPr sz="3300">
              <a:solidFill>
                <a:schemeClr val="dk1"/>
              </a:solidFill>
              <a:latin typeface="Calibri"/>
              <a:ea typeface="Calibri"/>
              <a:cs typeface="Calibri"/>
              <a:sym typeface="Calibri"/>
            </a:endParaRPr>
          </a:p>
          <a:p>
            <a:pPr indent="-209550" lvl="0" marL="177800" marR="0" rtl="0" algn="l">
              <a:lnSpc>
                <a:spcPct val="90000"/>
              </a:lnSpc>
              <a:spcBef>
                <a:spcPts val="700"/>
              </a:spcBef>
              <a:spcAft>
                <a:spcPts val="0"/>
              </a:spcAft>
              <a:buClr>
                <a:srgbClr val="585858"/>
              </a:buClr>
              <a:buSzPts val="3300"/>
              <a:buFont typeface="Arial"/>
              <a:buChar char="•"/>
            </a:pPr>
            <a:r>
              <a:rPr lang="es" sz="3300">
                <a:solidFill>
                  <a:srgbClr val="585858"/>
                </a:solidFill>
                <a:latin typeface="Calibri"/>
                <a:ea typeface="Calibri"/>
                <a:cs typeface="Calibri"/>
                <a:sym typeface="Calibri"/>
              </a:rPr>
              <a:t>Sin importar qué pase, el desarrollar la lógica de  programación es más importante que sólo  aprender código de memoria.</a:t>
            </a:r>
            <a:endParaRPr sz="3300">
              <a:solidFill>
                <a:schemeClr val="dk1"/>
              </a:solidFill>
              <a:latin typeface="Calibri"/>
              <a:ea typeface="Calibri"/>
              <a:cs typeface="Calibri"/>
              <a:sym typeface="Calibri"/>
            </a:endParaRPr>
          </a:p>
          <a:p>
            <a:pPr indent="-209550" lvl="0" marL="177800" marR="0" rtl="0" algn="l">
              <a:lnSpc>
                <a:spcPct val="100000"/>
              </a:lnSpc>
              <a:spcBef>
                <a:spcPts val="400"/>
              </a:spcBef>
              <a:spcAft>
                <a:spcPts val="0"/>
              </a:spcAft>
              <a:buClr>
                <a:srgbClr val="585858"/>
              </a:buClr>
              <a:buSzPts val="3300"/>
              <a:buFont typeface="Arial"/>
              <a:buChar char="•"/>
            </a:pPr>
            <a:r>
              <a:rPr lang="es" sz="3300">
                <a:solidFill>
                  <a:srgbClr val="585858"/>
                </a:solidFill>
                <a:latin typeface="Calibri"/>
                <a:ea typeface="Calibri"/>
                <a:cs typeface="Calibri"/>
                <a:sym typeface="Calibri"/>
              </a:rPr>
              <a:t>De esa forma, ¡nos podremos adaptar!</a:t>
            </a:r>
            <a:endParaRPr sz="3300">
              <a:solidFill>
                <a:schemeClr val="dk1"/>
              </a:solidFill>
              <a:latin typeface="Calibri"/>
              <a:ea typeface="Calibri"/>
              <a:cs typeface="Calibri"/>
              <a:sym typeface="Calibri"/>
            </a:endParaRPr>
          </a:p>
        </p:txBody>
      </p:sp>
      <p:pic>
        <p:nvPicPr>
          <p:cNvPr id="350" name="Google Shape;350;p56"/>
          <p:cNvPicPr preferRelativeResize="0"/>
          <p:nvPr/>
        </p:nvPicPr>
        <p:blipFill rotWithShape="1">
          <a:blip r:embed="rId3">
            <a:alphaModFix/>
          </a:blip>
          <a:srcRect b="0" l="0" r="0" t="0"/>
          <a:stretch/>
        </p:blipFill>
        <p:spPr>
          <a:xfrm>
            <a:off x="7303769" y="2892933"/>
            <a:ext cx="1840230" cy="18402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523172" y="55150"/>
            <a:ext cx="4123800" cy="4251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s" sz="2700"/>
              <a:t>Calendario</a:t>
            </a:r>
            <a:endParaRPr sz="2700"/>
          </a:p>
        </p:txBody>
      </p:sp>
      <p:graphicFrame>
        <p:nvGraphicFramePr>
          <p:cNvPr id="138" name="Google Shape;138;p22"/>
          <p:cNvGraphicFramePr/>
          <p:nvPr/>
        </p:nvGraphicFramePr>
        <p:xfrm>
          <a:off x="3075363" y="480250"/>
          <a:ext cx="3000000" cy="3000000"/>
        </p:xfrm>
        <a:graphic>
          <a:graphicData uri="http://schemas.openxmlformats.org/drawingml/2006/table">
            <a:tbl>
              <a:tblPr>
                <a:noFill/>
                <a:tableStyleId>{B75F4074-9F3F-429B-BB6F-A6155DDB30B9}</a:tableStyleId>
              </a:tblPr>
              <a:tblGrid>
                <a:gridCol w="952500"/>
                <a:gridCol w="952500"/>
                <a:gridCol w="1114425"/>
              </a:tblGrid>
              <a:tr h="200025">
                <a:tc>
                  <a:txBody>
                    <a:bodyPr/>
                    <a:lstStyle/>
                    <a:p>
                      <a:pPr indent="0" lvl="0" marL="0" rtl="0" algn="l">
                        <a:lnSpc>
                          <a:spcPct val="115000"/>
                        </a:lnSpc>
                        <a:spcBef>
                          <a:spcPts val="0"/>
                        </a:spcBef>
                        <a:spcAft>
                          <a:spcPts val="0"/>
                        </a:spcAft>
                        <a:buNone/>
                      </a:pPr>
                      <a:r>
                        <a:rPr b="1" lang="es" sz="1000"/>
                        <a:t>Martes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000"/>
                        <a:t>Jueves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000"/>
                        <a:t>Notas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9-ago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11-ago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16-ago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18-ago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23-ago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25-ago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30-ago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l">
                        <a:lnSpc>
                          <a:spcPct val="115000"/>
                        </a:lnSpc>
                        <a:spcBef>
                          <a:spcPts val="0"/>
                        </a:spcBef>
                        <a:spcAft>
                          <a:spcPts val="0"/>
                        </a:spcAft>
                        <a:buNone/>
                      </a:pPr>
                      <a:r>
                        <a:rPr lang="es" sz="1000"/>
                        <a:t>1-sept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l">
                        <a:lnSpc>
                          <a:spcPct val="115000"/>
                        </a:lnSpc>
                        <a:spcBef>
                          <a:spcPts val="0"/>
                        </a:spcBef>
                        <a:spcAft>
                          <a:spcPts val="0"/>
                        </a:spcAft>
                        <a:buNone/>
                      </a:pPr>
                      <a:r>
                        <a:rPr lang="es" sz="1000"/>
                        <a:t>1er Parcial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r>
              <a:tr h="200025">
                <a:tc>
                  <a:txBody>
                    <a:bodyPr/>
                    <a:lstStyle/>
                    <a:p>
                      <a:pPr indent="0" lvl="0" marL="0" rtl="0" algn="l">
                        <a:lnSpc>
                          <a:spcPct val="115000"/>
                        </a:lnSpc>
                        <a:spcBef>
                          <a:spcPts val="0"/>
                        </a:spcBef>
                        <a:spcAft>
                          <a:spcPts val="0"/>
                        </a:spcAft>
                        <a:buNone/>
                      </a:pPr>
                      <a:r>
                        <a:rPr lang="es" sz="1000"/>
                        <a:t>6-sept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8-sept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13-sept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15-sept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20-sept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22-sept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27-sept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l">
                        <a:lnSpc>
                          <a:spcPct val="115000"/>
                        </a:lnSpc>
                        <a:spcBef>
                          <a:spcPts val="0"/>
                        </a:spcBef>
                        <a:spcAft>
                          <a:spcPts val="0"/>
                        </a:spcAft>
                        <a:buNone/>
                      </a:pPr>
                      <a:r>
                        <a:rPr lang="es" sz="1000"/>
                        <a:t>29-sept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l">
                        <a:lnSpc>
                          <a:spcPct val="115000"/>
                        </a:lnSpc>
                        <a:spcBef>
                          <a:spcPts val="0"/>
                        </a:spcBef>
                        <a:spcAft>
                          <a:spcPts val="0"/>
                        </a:spcAft>
                        <a:buNone/>
                      </a:pPr>
                      <a:r>
                        <a:rPr lang="es" sz="1000"/>
                        <a:t>Medio Termino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r>
              <a:tr h="200025">
                <a:tc>
                  <a:txBody>
                    <a:bodyPr/>
                    <a:lstStyle/>
                    <a:p>
                      <a:pPr indent="0" lvl="0" marL="0" rtl="0" algn="l">
                        <a:lnSpc>
                          <a:spcPct val="115000"/>
                        </a:lnSpc>
                        <a:spcBef>
                          <a:spcPts val="0"/>
                        </a:spcBef>
                        <a:spcAft>
                          <a:spcPts val="0"/>
                        </a:spcAft>
                        <a:buNone/>
                      </a:pPr>
                      <a:r>
                        <a:rPr lang="es" sz="1000"/>
                        <a:t>4-oct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6-oct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11-oct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13-oct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18-oct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20-oct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25-oct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27-oct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1-nov</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l">
                        <a:lnSpc>
                          <a:spcPct val="115000"/>
                        </a:lnSpc>
                        <a:spcBef>
                          <a:spcPts val="0"/>
                        </a:spcBef>
                        <a:spcAft>
                          <a:spcPts val="0"/>
                        </a:spcAft>
                        <a:buNone/>
                      </a:pPr>
                      <a:r>
                        <a:rPr lang="es" sz="1000"/>
                        <a:t>3-nov</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l">
                        <a:lnSpc>
                          <a:spcPct val="115000"/>
                        </a:lnSpc>
                        <a:spcBef>
                          <a:spcPts val="0"/>
                        </a:spcBef>
                        <a:spcAft>
                          <a:spcPts val="0"/>
                        </a:spcAft>
                        <a:buNone/>
                      </a:pPr>
                      <a:r>
                        <a:rPr lang="es" sz="1000"/>
                        <a:t>Tercer Parcial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r>
              <a:tr h="200025">
                <a:tc>
                  <a:txBody>
                    <a:bodyPr/>
                    <a:lstStyle/>
                    <a:p>
                      <a:pPr indent="0" lvl="0" marL="0" rtl="0" algn="l">
                        <a:lnSpc>
                          <a:spcPct val="115000"/>
                        </a:lnSpc>
                        <a:spcBef>
                          <a:spcPts val="0"/>
                        </a:spcBef>
                        <a:spcAft>
                          <a:spcPts val="0"/>
                        </a:spcAft>
                        <a:buNone/>
                      </a:pPr>
                      <a:r>
                        <a:rPr lang="es" sz="1000">
                          <a:solidFill>
                            <a:srgbClr val="FFFFFF"/>
                          </a:solidFill>
                        </a:rPr>
                        <a:t>8-nov</a:t>
                      </a:r>
                      <a:endParaRPr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s" sz="1000"/>
                        <a:t>10-nov</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solidFill>
                            <a:srgbClr val="FFFFFF"/>
                          </a:solidFill>
                        </a:rPr>
                        <a:t>Acciona Negocios</a:t>
                      </a:r>
                      <a:endParaRPr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00025">
                <a:tc>
                  <a:txBody>
                    <a:bodyPr/>
                    <a:lstStyle/>
                    <a:p>
                      <a:pPr indent="0" lvl="0" marL="0" rtl="0" algn="l">
                        <a:lnSpc>
                          <a:spcPct val="115000"/>
                        </a:lnSpc>
                        <a:spcBef>
                          <a:spcPts val="0"/>
                        </a:spcBef>
                        <a:spcAft>
                          <a:spcPts val="0"/>
                        </a:spcAft>
                        <a:buNone/>
                      </a:pPr>
                      <a:r>
                        <a:rPr lang="es" sz="1000"/>
                        <a:t>15-nov</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17-nov</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22-nov</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 sz="1000"/>
                        <a:t>24-nov</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 sz="1000"/>
                        <a:t>29-nov</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l">
                        <a:lnSpc>
                          <a:spcPct val="115000"/>
                        </a:lnSpc>
                        <a:spcBef>
                          <a:spcPts val="0"/>
                        </a:spcBef>
                        <a:spcAft>
                          <a:spcPts val="0"/>
                        </a:spcAft>
                        <a:buNone/>
                      </a:pPr>
                      <a:r>
                        <a:rPr lang="es" sz="1000"/>
                        <a:t>1-dic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l">
                        <a:lnSpc>
                          <a:spcPct val="115000"/>
                        </a:lnSpc>
                        <a:spcBef>
                          <a:spcPts val="0"/>
                        </a:spcBef>
                        <a:spcAft>
                          <a:spcPts val="0"/>
                        </a:spcAft>
                        <a:buNone/>
                      </a:pPr>
                      <a:r>
                        <a:rPr lang="es" sz="1000"/>
                        <a:t>Examenes Finales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r>
              <a:tr h="200025">
                <a:tc>
                  <a:txBody>
                    <a:bodyPr/>
                    <a:lstStyle/>
                    <a:p>
                      <a:pPr indent="0" lvl="0" marL="0" rtl="0" algn="l">
                        <a:lnSpc>
                          <a:spcPct val="115000"/>
                        </a:lnSpc>
                        <a:spcBef>
                          <a:spcPts val="0"/>
                        </a:spcBef>
                        <a:spcAft>
                          <a:spcPts val="0"/>
                        </a:spcAft>
                        <a:buNone/>
                      </a:pPr>
                      <a:r>
                        <a:rPr lang="es" sz="1000"/>
                        <a:t>6-dic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l">
                        <a:lnSpc>
                          <a:spcPct val="115000"/>
                        </a:lnSpc>
                        <a:spcBef>
                          <a:spcPts val="0"/>
                        </a:spcBef>
                        <a:spcAft>
                          <a:spcPts val="0"/>
                        </a:spcAft>
                        <a:buNone/>
                      </a:pPr>
                      <a:r>
                        <a:rPr lang="es" sz="1000"/>
                        <a:t>8-dic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l">
                        <a:lnSpc>
                          <a:spcPct val="115000"/>
                        </a:lnSpc>
                        <a:spcBef>
                          <a:spcPts val="0"/>
                        </a:spcBef>
                        <a:spcAft>
                          <a:spcPts val="0"/>
                        </a:spcAft>
                        <a:buNone/>
                      </a:pPr>
                      <a:r>
                        <a:rPr lang="es" sz="1000"/>
                        <a:t>Examenes Finales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414985" y="0"/>
            <a:ext cx="8134500" cy="4381200"/>
          </a:xfrm>
          <a:prstGeom prst="rect">
            <a:avLst/>
          </a:prstGeom>
          <a:noFill/>
          <a:ln>
            <a:noFill/>
          </a:ln>
        </p:spPr>
        <p:txBody>
          <a:bodyPr anchorCtr="0" anchor="t" bIns="0" lIns="0" spcFirstLastPara="1" rIns="0" wrap="square" tIns="170000">
            <a:spAutoFit/>
          </a:bodyPr>
          <a:lstStyle/>
          <a:p>
            <a:pPr indent="0" lvl="0" marL="203200" marR="0" rtl="0" algn="ctr">
              <a:lnSpc>
                <a:spcPct val="100000"/>
              </a:lnSpc>
              <a:spcBef>
                <a:spcPts val="0"/>
              </a:spcBef>
              <a:spcAft>
                <a:spcPts val="0"/>
              </a:spcAft>
              <a:buNone/>
            </a:pPr>
            <a:r>
              <a:rPr b="1" lang="es" sz="2700">
                <a:solidFill>
                  <a:srgbClr val="FF5800"/>
                </a:solidFill>
                <a:latin typeface="Calibri"/>
                <a:ea typeface="Calibri"/>
                <a:cs typeface="Calibri"/>
                <a:sym typeface="Calibri"/>
              </a:rPr>
              <a:t>Temario</a:t>
            </a:r>
            <a:endParaRPr sz="2700">
              <a:solidFill>
                <a:schemeClr val="dk1"/>
              </a:solidFill>
              <a:latin typeface="Calibri"/>
              <a:ea typeface="Calibri"/>
              <a:cs typeface="Calibri"/>
              <a:sym typeface="Calibri"/>
            </a:endParaRPr>
          </a:p>
          <a:p>
            <a:pPr indent="-165100" lvl="0" marL="177800" marR="355600" rtl="0" algn="l">
              <a:lnSpc>
                <a:spcPct val="108055"/>
              </a:lnSpc>
              <a:spcBef>
                <a:spcPts val="1600"/>
              </a:spcBef>
              <a:spcAft>
                <a:spcPts val="0"/>
              </a:spcAft>
              <a:buClr>
                <a:srgbClr val="585858"/>
              </a:buClr>
              <a:buSzPts val="2600"/>
              <a:buFont typeface="Arial"/>
              <a:buChar char="•"/>
            </a:pPr>
            <a:r>
              <a:rPr lang="es" sz="2600">
                <a:solidFill>
                  <a:srgbClr val="585858"/>
                </a:solidFill>
                <a:latin typeface="Calibri"/>
                <a:ea typeface="Calibri"/>
                <a:cs typeface="Calibri"/>
                <a:sym typeface="Calibri"/>
              </a:rPr>
              <a:t>1. Introducción</a:t>
            </a:r>
            <a:endParaRPr sz="1000"/>
          </a:p>
          <a:p>
            <a:pPr indent="-165100" lvl="0" marL="177800" marR="355600" rtl="0" algn="l">
              <a:lnSpc>
                <a:spcPct val="108055"/>
              </a:lnSpc>
              <a:spcBef>
                <a:spcPts val="1600"/>
              </a:spcBef>
              <a:spcAft>
                <a:spcPts val="0"/>
              </a:spcAft>
              <a:buClr>
                <a:srgbClr val="585858"/>
              </a:buClr>
              <a:buSzPts val="2600"/>
              <a:buFont typeface="Arial"/>
              <a:buChar char="•"/>
            </a:pPr>
            <a:r>
              <a:rPr lang="es" sz="2600">
                <a:solidFill>
                  <a:srgbClr val="585858"/>
                </a:solidFill>
                <a:latin typeface="Calibri"/>
                <a:ea typeface="Calibri"/>
                <a:cs typeface="Calibri"/>
                <a:sym typeface="Calibri"/>
              </a:rPr>
              <a:t>2. Componentes del Lenguaje de Programacion Python</a:t>
            </a:r>
            <a:endParaRPr sz="1000"/>
          </a:p>
          <a:p>
            <a:pPr indent="-165100" lvl="0" marL="177800" marR="355600" rtl="0" algn="l">
              <a:lnSpc>
                <a:spcPct val="108055"/>
              </a:lnSpc>
              <a:spcBef>
                <a:spcPts val="1600"/>
              </a:spcBef>
              <a:spcAft>
                <a:spcPts val="0"/>
              </a:spcAft>
              <a:buClr>
                <a:srgbClr val="585858"/>
              </a:buClr>
              <a:buSzPts val="2600"/>
              <a:buFont typeface="Arial"/>
              <a:buChar char="•"/>
            </a:pPr>
            <a:r>
              <a:rPr lang="es" sz="2600">
                <a:solidFill>
                  <a:srgbClr val="585858"/>
                </a:solidFill>
                <a:latin typeface="Calibri"/>
                <a:ea typeface="Calibri"/>
                <a:cs typeface="Calibri"/>
                <a:sym typeface="Calibri"/>
              </a:rPr>
              <a:t>3. Construcción de Funciones en Python</a:t>
            </a:r>
            <a:endParaRPr sz="1000"/>
          </a:p>
          <a:p>
            <a:pPr indent="-165100" lvl="0" marL="177800" marR="355600" rtl="0" algn="l">
              <a:lnSpc>
                <a:spcPct val="108055"/>
              </a:lnSpc>
              <a:spcBef>
                <a:spcPts val="1600"/>
              </a:spcBef>
              <a:spcAft>
                <a:spcPts val="0"/>
              </a:spcAft>
              <a:buClr>
                <a:srgbClr val="585858"/>
              </a:buClr>
              <a:buSzPts val="2600"/>
              <a:buFont typeface="Arial"/>
              <a:buChar char="•"/>
            </a:pPr>
            <a:r>
              <a:rPr lang="es" sz="2600">
                <a:solidFill>
                  <a:srgbClr val="585858"/>
                </a:solidFill>
                <a:latin typeface="Calibri"/>
                <a:ea typeface="Calibri"/>
                <a:cs typeface="Calibri"/>
                <a:sym typeface="Calibri"/>
              </a:rPr>
              <a:t>4. Estructuras de Datos</a:t>
            </a:r>
            <a:endParaRPr sz="1000"/>
          </a:p>
          <a:p>
            <a:pPr indent="-165100" lvl="0" marL="177800" marR="355600" rtl="0" algn="l">
              <a:lnSpc>
                <a:spcPct val="108055"/>
              </a:lnSpc>
              <a:spcBef>
                <a:spcPts val="1600"/>
              </a:spcBef>
              <a:spcAft>
                <a:spcPts val="0"/>
              </a:spcAft>
              <a:buClr>
                <a:srgbClr val="585858"/>
              </a:buClr>
              <a:buSzPts val="2600"/>
              <a:buFont typeface="Arial"/>
              <a:buChar char="•"/>
            </a:pPr>
            <a:r>
              <a:rPr lang="es" sz="2600">
                <a:solidFill>
                  <a:srgbClr val="585858"/>
                </a:solidFill>
                <a:latin typeface="Calibri"/>
                <a:ea typeface="Calibri"/>
                <a:cs typeface="Calibri"/>
                <a:sym typeface="Calibri"/>
              </a:rPr>
              <a:t>5. Visualizacion de Datos</a:t>
            </a:r>
            <a:endParaRPr sz="2600">
              <a:solidFill>
                <a:srgbClr val="585858"/>
              </a:solidFill>
              <a:latin typeface="Calibri"/>
              <a:ea typeface="Calibri"/>
              <a:cs typeface="Calibri"/>
              <a:sym typeface="Calibri"/>
            </a:endParaRPr>
          </a:p>
          <a:p>
            <a:pPr indent="-165100" lvl="0" marL="177800" marR="355600" rtl="0" algn="l">
              <a:lnSpc>
                <a:spcPct val="108055"/>
              </a:lnSpc>
              <a:spcBef>
                <a:spcPts val="1600"/>
              </a:spcBef>
              <a:spcAft>
                <a:spcPts val="0"/>
              </a:spcAft>
              <a:buClr>
                <a:srgbClr val="585858"/>
              </a:buClr>
              <a:buSzPts val="2600"/>
              <a:buFont typeface="Calibri"/>
              <a:buChar char="•"/>
            </a:pPr>
            <a:r>
              <a:rPr lang="es" sz="2600">
                <a:solidFill>
                  <a:srgbClr val="585858"/>
                </a:solidFill>
                <a:latin typeface="Calibri"/>
                <a:ea typeface="Calibri"/>
                <a:cs typeface="Calibri"/>
                <a:sym typeface="Calibri"/>
              </a:rPr>
              <a:t>6. El Ambiente R</a:t>
            </a:r>
            <a:endParaRPr sz="2600">
              <a:solidFill>
                <a:srgbClr val="58585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414985" y="0"/>
            <a:ext cx="8134350" cy="2835116"/>
          </a:xfrm>
          <a:prstGeom prst="rect">
            <a:avLst/>
          </a:prstGeom>
          <a:noFill/>
          <a:ln>
            <a:noFill/>
          </a:ln>
        </p:spPr>
        <p:txBody>
          <a:bodyPr anchorCtr="0" anchor="t" bIns="0" lIns="0" spcFirstLastPara="1" rIns="0" wrap="square" tIns="170000">
            <a:spAutoFit/>
          </a:bodyPr>
          <a:lstStyle/>
          <a:p>
            <a:pPr indent="0" lvl="0" marL="203200" marR="0" rtl="0" algn="ctr">
              <a:lnSpc>
                <a:spcPct val="100000"/>
              </a:lnSpc>
              <a:spcBef>
                <a:spcPts val="0"/>
              </a:spcBef>
              <a:spcAft>
                <a:spcPts val="0"/>
              </a:spcAft>
              <a:buNone/>
            </a:pPr>
            <a:r>
              <a:rPr b="1" lang="es" sz="2700">
                <a:solidFill>
                  <a:srgbClr val="FF5800"/>
                </a:solidFill>
                <a:latin typeface="Calibri"/>
                <a:ea typeface="Calibri"/>
                <a:cs typeface="Calibri"/>
                <a:sym typeface="Calibri"/>
              </a:rPr>
              <a:t>Objetivos de esta sesión</a:t>
            </a:r>
            <a:endParaRPr sz="2700">
              <a:solidFill>
                <a:schemeClr val="dk1"/>
              </a:solidFill>
              <a:latin typeface="Calibri"/>
              <a:ea typeface="Calibri"/>
              <a:cs typeface="Calibri"/>
              <a:sym typeface="Calibri"/>
            </a:endParaRPr>
          </a:p>
          <a:p>
            <a:pPr indent="-171450" lvl="0" marL="177800" marR="355600" rtl="0" algn="l">
              <a:lnSpc>
                <a:spcPct val="108055"/>
              </a:lnSpc>
              <a:spcBef>
                <a:spcPts val="16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Entender cómo funciona y qué actores participan en el  ecosistema actual de programación de la información.</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Comprender la importancia de saber programar.</a:t>
            </a:r>
            <a:endParaRPr sz="2700">
              <a:solidFill>
                <a:schemeClr val="dk1"/>
              </a:solidFill>
              <a:latin typeface="Calibri"/>
              <a:ea typeface="Calibri"/>
              <a:cs typeface="Calibri"/>
              <a:sym typeface="Calibri"/>
            </a:endParaRPr>
          </a:p>
          <a:p>
            <a:pPr indent="-171450" lvl="0" marL="177800" marR="0" rtl="0" algn="l">
              <a:lnSpc>
                <a:spcPct val="108055"/>
              </a:lnSpc>
              <a:spcBef>
                <a:spcPts val="800"/>
              </a:spcBef>
              <a:spcAft>
                <a:spcPts val="0"/>
              </a:spcAft>
              <a:buClr>
                <a:srgbClr val="585858"/>
              </a:buClr>
              <a:buSzPts val="2700"/>
              <a:buFont typeface="Arial"/>
              <a:buChar char="•"/>
            </a:pPr>
            <a:r>
              <a:rPr lang="es" sz="2700">
                <a:solidFill>
                  <a:srgbClr val="585858"/>
                </a:solidFill>
                <a:latin typeface="Calibri"/>
                <a:ea typeface="Calibri"/>
                <a:cs typeface="Calibri"/>
                <a:sym typeface="Calibri"/>
              </a:rPr>
              <a:t>Conocer los lenguajes de programación más utilizados en  la actualidad para el análisis de datos.</a:t>
            </a:r>
            <a:endParaRPr sz="27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898371" y="0"/>
            <a:ext cx="2792400" cy="6408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s" sz="4100"/>
              <a:t>El Choro</a:t>
            </a:r>
            <a:endParaRPr sz="4100"/>
          </a:p>
        </p:txBody>
      </p:sp>
      <p:sp>
        <p:nvSpPr>
          <p:cNvPr id="154" name="Google Shape;154;p25"/>
          <p:cNvSpPr txBox="1"/>
          <p:nvPr/>
        </p:nvSpPr>
        <p:spPr>
          <a:xfrm>
            <a:off x="414985" y="627316"/>
            <a:ext cx="7759200" cy="2102100"/>
          </a:xfrm>
          <a:prstGeom prst="rect">
            <a:avLst/>
          </a:prstGeom>
          <a:noFill/>
          <a:ln>
            <a:noFill/>
          </a:ln>
        </p:spPr>
        <p:txBody>
          <a:bodyPr anchorCtr="0" anchor="t" bIns="0" lIns="0" spcFirstLastPara="1" rIns="0" wrap="square" tIns="55700">
            <a:spAutoFit/>
          </a:bodyPr>
          <a:lstStyle/>
          <a:p>
            <a:pPr indent="-171450" lvl="0" marL="177800" marR="12700" rtl="0" algn="l">
              <a:lnSpc>
                <a:spcPct val="108055"/>
              </a:lnSpc>
              <a:spcBef>
                <a:spcPts val="0"/>
              </a:spcBef>
              <a:spcAft>
                <a:spcPts val="0"/>
              </a:spcAft>
              <a:buClr>
                <a:srgbClr val="585858"/>
              </a:buClr>
              <a:buSzPts val="2700"/>
              <a:buFont typeface="Noto Sans Symbols"/>
              <a:buChar char="▪"/>
            </a:pPr>
            <a:r>
              <a:rPr lang="es" sz="2700">
                <a:solidFill>
                  <a:srgbClr val="585858"/>
                </a:solidFill>
                <a:latin typeface="Calibri"/>
                <a:ea typeface="Calibri"/>
                <a:cs typeface="Calibri"/>
                <a:sym typeface="Calibri"/>
              </a:rPr>
              <a:t>Hay más da</a:t>
            </a:r>
            <a:r>
              <a:rPr lang="es" sz="2700">
                <a:solidFill>
                  <a:srgbClr val="585858"/>
                </a:solidFill>
                <a:latin typeface="Calibri"/>
                <a:ea typeface="Calibri"/>
                <a:cs typeface="Calibri"/>
                <a:sym typeface="Calibri"/>
              </a:rPr>
              <a:t>tos que nunca</a:t>
            </a:r>
            <a:r>
              <a:rPr lang="es" sz="2700">
                <a:solidFill>
                  <a:srgbClr val="585858"/>
                </a:solidFill>
                <a:latin typeface="Calibri"/>
                <a:ea typeface="Calibri"/>
                <a:cs typeface="Calibri"/>
                <a:sym typeface="Calibri"/>
              </a:rPr>
              <a:t>: Se estima que el 90% de los  datos en el mundo se creados en los últimos dos años.</a:t>
            </a:r>
            <a:endParaRPr sz="2700">
              <a:solidFill>
                <a:schemeClr val="dk1"/>
              </a:solidFill>
              <a:latin typeface="Calibri"/>
              <a:ea typeface="Calibri"/>
              <a:cs typeface="Calibri"/>
              <a:sym typeface="Calibri"/>
            </a:endParaRPr>
          </a:p>
          <a:p>
            <a:pPr indent="-171450" lvl="0" marL="177800" marR="0" rtl="0" algn="l">
              <a:lnSpc>
                <a:spcPct val="100000"/>
              </a:lnSpc>
              <a:spcBef>
                <a:spcPts val="400"/>
              </a:spcBef>
              <a:spcAft>
                <a:spcPts val="0"/>
              </a:spcAft>
              <a:buClr>
                <a:srgbClr val="585858"/>
              </a:buClr>
              <a:buSzPts val="2700"/>
              <a:buFont typeface="Noto Sans Symbols"/>
              <a:buChar char="▪"/>
            </a:pPr>
            <a:r>
              <a:rPr lang="es" sz="2700">
                <a:solidFill>
                  <a:srgbClr val="585858"/>
                </a:solidFill>
                <a:latin typeface="Calibri"/>
                <a:ea typeface="Calibri"/>
                <a:cs typeface="Calibri"/>
                <a:sym typeface="Calibri"/>
              </a:rPr>
              <a:t>Ciencia de Datos: “Profesión más sexy del siglo XXI”.</a:t>
            </a:r>
            <a:endParaRPr sz="2700">
              <a:solidFill>
                <a:schemeClr val="dk1"/>
              </a:solidFill>
              <a:latin typeface="Calibri"/>
              <a:ea typeface="Calibri"/>
              <a:cs typeface="Calibri"/>
              <a:sym typeface="Calibri"/>
            </a:endParaRPr>
          </a:p>
          <a:p>
            <a:pPr indent="-171450" lvl="0" marL="177800" marR="0" rtl="0" algn="l">
              <a:lnSpc>
                <a:spcPct val="108055"/>
              </a:lnSpc>
              <a:spcBef>
                <a:spcPts val="800"/>
              </a:spcBef>
              <a:spcAft>
                <a:spcPts val="0"/>
              </a:spcAft>
              <a:buClr>
                <a:srgbClr val="585858"/>
              </a:buClr>
              <a:buSzPts val="2700"/>
              <a:buFont typeface="Noto Sans Symbols"/>
              <a:buChar char="▪"/>
            </a:pPr>
            <a:r>
              <a:rPr lang="es" sz="2700">
                <a:solidFill>
                  <a:srgbClr val="585858"/>
                </a:solidFill>
                <a:latin typeface="Calibri"/>
                <a:ea typeface="Calibri"/>
                <a:cs typeface="Calibri"/>
                <a:sym typeface="Calibri"/>
              </a:rPr>
              <a:t>Para 2022 habrán 700,000+ de vacantes para personas  con un rol en el análisis de datos.</a:t>
            </a:r>
            <a:endParaRPr sz="27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761041" y="55150"/>
            <a:ext cx="1646396"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sz="2700"/>
              <a:t>La Realidad</a:t>
            </a:r>
            <a:endParaRPr sz="2700"/>
          </a:p>
        </p:txBody>
      </p:sp>
      <p:sp>
        <p:nvSpPr>
          <p:cNvPr id="160" name="Google Shape;160;p26"/>
          <p:cNvSpPr txBox="1"/>
          <p:nvPr/>
        </p:nvSpPr>
        <p:spPr>
          <a:xfrm>
            <a:off x="233933" y="594170"/>
            <a:ext cx="8572976" cy="3597116"/>
          </a:xfrm>
          <a:prstGeom prst="rect">
            <a:avLst/>
          </a:prstGeom>
          <a:noFill/>
          <a:ln>
            <a:noFill/>
          </a:ln>
        </p:spPr>
        <p:txBody>
          <a:bodyPr anchorCtr="0" anchor="t" bIns="0" lIns="0" spcFirstLastPara="1" rIns="0" wrap="square" tIns="10000">
            <a:spAutoFit/>
          </a:bodyPr>
          <a:lstStyle/>
          <a:p>
            <a:pPr indent="-165100" lvl="0" marL="177800" marR="0" rtl="0" algn="l">
              <a:lnSpc>
                <a:spcPct val="114062"/>
              </a:lnSpc>
              <a:spcBef>
                <a:spcPts val="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Varias profesiones “tradicionales” están reemplazadas parcialmente</a:t>
            </a:r>
            <a:endParaRPr sz="2400">
              <a:solidFill>
                <a:schemeClr val="dk1"/>
              </a:solidFill>
              <a:latin typeface="Calibri"/>
              <a:ea typeface="Calibri"/>
              <a:cs typeface="Calibri"/>
              <a:sym typeface="Calibri"/>
            </a:endParaRPr>
          </a:p>
          <a:p>
            <a:pPr indent="0" lvl="0" marL="177800" marR="0" rtl="0" algn="l">
              <a:lnSpc>
                <a:spcPct val="114062"/>
              </a:lnSpc>
              <a:spcBef>
                <a:spcPts val="0"/>
              </a:spcBef>
              <a:spcAft>
                <a:spcPts val="0"/>
              </a:spcAft>
              <a:buNone/>
            </a:pPr>
            <a:r>
              <a:rPr lang="es" sz="2400">
                <a:solidFill>
                  <a:srgbClr val="585858"/>
                </a:solidFill>
                <a:latin typeface="Calibri"/>
                <a:ea typeface="Calibri"/>
                <a:cs typeface="Calibri"/>
                <a:sym typeface="Calibri"/>
              </a:rPr>
              <a:t>por Computadoras.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3100">
              <a:solidFill>
                <a:schemeClr val="dk1"/>
              </a:solidFill>
              <a:latin typeface="Calibri"/>
              <a:ea typeface="Calibri"/>
              <a:cs typeface="Calibri"/>
              <a:sym typeface="Calibri"/>
            </a:endParaRPr>
          </a:p>
          <a:p>
            <a:pPr indent="-165100" lvl="0" marL="177800" marR="0" rtl="0" algn="l">
              <a:lnSpc>
                <a:spcPct val="100000"/>
              </a:lnSpc>
              <a:spcBef>
                <a:spcPts val="0"/>
              </a:spcBef>
              <a:spcAft>
                <a:spcPts val="0"/>
              </a:spcAft>
              <a:buClr>
                <a:srgbClr val="585858"/>
              </a:buClr>
              <a:buSzPts val="2400"/>
              <a:buFont typeface="Arial"/>
              <a:buChar char="•"/>
            </a:pPr>
            <a:r>
              <a:rPr lang="es" sz="2400">
                <a:solidFill>
                  <a:srgbClr val="585858"/>
                </a:solidFill>
                <a:latin typeface="Calibri"/>
                <a:ea typeface="Calibri"/>
                <a:cs typeface="Calibri"/>
                <a:sym typeface="Calibri"/>
              </a:rPr>
              <a:t>¿Quiénes están a salvo?</a:t>
            </a:r>
            <a:endParaRPr sz="2400">
              <a:solidFill>
                <a:schemeClr val="dk1"/>
              </a:solidFill>
              <a:latin typeface="Calibri"/>
              <a:ea typeface="Calibri"/>
              <a:cs typeface="Calibri"/>
              <a:sym typeface="Calibri"/>
            </a:endParaRPr>
          </a:p>
          <a:p>
            <a:pPr indent="-381000" lvl="0" marL="393700" marR="0" rtl="0" algn="l">
              <a:lnSpc>
                <a:spcPct val="100000"/>
              </a:lnSpc>
              <a:spcBef>
                <a:spcPts val="5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Creativos</a:t>
            </a:r>
            <a:endParaRPr sz="2400">
              <a:solidFill>
                <a:schemeClr val="dk1"/>
              </a:solidFill>
              <a:latin typeface="Calibri"/>
              <a:ea typeface="Calibri"/>
              <a:cs typeface="Calibri"/>
              <a:sym typeface="Calibri"/>
            </a:endParaRPr>
          </a:p>
          <a:p>
            <a:pPr indent="-381000" lvl="0" marL="393700" marR="0" rtl="0" algn="l">
              <a:lnSpc>
                <a:spcPct val="100000"/>
              </a:lnSpc>
              <a:spcBef>
                <a:spcPts val="5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Profesiones que involucren Trato Humano</a:t>
            </a:r>
            <a:endParaRPr sz="2400">
              <a:solidFill>
                <a:schemeClr val="dk1"/>
              </a:solidFill>
              <a:latin typeface="Calibri"/>
              <a:ea typeface="Calibri"/>
              <a:cs typeface="Calibri"/>
              <a:sym typeface="Calibri"/>
            </a:endParaRPr>
          </a:p>
          <a:p>
            <a:pPr indent="-381000" lvl="0" marL="393700" marR="0" rtl="0" algn="l">
              <a:lnSpc>
                <a:spcPct val="100000"/>
              </a:lnSpc>
              <a:spcBef>
                <a:spcPts val="500"/>
              </a:spcBef>
              <a:spcAft>
                <a:spcPts val="0"/>
              </a:spcAft>
              <a:buClr>
                <a:srgbClr val="585858"/>
              </a:buClr>
              <a:buSzPts val="2400"/>
              <a:buFont typeface="Calibri"/>
              <a:buAutoNum type="arabicPeriod"/>
            </a:pPr>
            <a:r>
              <a:rPr lang="es" sz="2400">
                <a:solidFill>
                  <a:srgbClr val="585858"/>
                </a:solidFill>
                <a:latin typeface="Calibri"/>
                <a:ea typeface="Calibri"/>
                <a:cs typeface="Calibri"/>
                <a:sym typeface="Calibri"/>
              </a:rPr>
              <a:t>Quienes trabajen en conjunto con IA</a:t>
            </a:r>
            <a:endParaRPr sz="2400">
              <a:solidFill>
                <a:schemeClr val="dk1"/>
              </a:solidFill>
              <a:latin typeface="Calibri"/>
              <a:ea typeface="Calibri"/>
              <a:cs typeface="Calibri"/>
              <a:sym typeface="Calibri"/>
            </a:endParaRPr>
          </a:p>
          <a:p>
            <a:pPr indent="0" lvl="0" marL="355600" marR="0" rtl="0" algn="l">
              <a:lnSpc>
                <a:spcPct val="100000"/>
              </a:lnSpc>
              <a:spcBef>
                <a:spcPts val="100"/>
              </a:spcBef>
              <a:spcAft>
                <a:spcPts val="0"/>
              </a:spcAft>
              <a:buNone/>
            </a:pPr>
            <a:r>
              <a:rPr lang="es" sz="2100">
                <a:solidFill>
                  <a:srgbClr val="585858"/>
                </a:solidFill>
                <a:latin typeface="Calibri"/>
                <a:ea typeface="Calibri"/>
                <a:cs typeface="Calibri"/>
                <a:sym typeface="Calibri"/>
              </a:rPr>
              <a:t>(Humano + Computadora &gt; Computadora)</a:t>
            </a:r>
            <a:endParaRPr sz="2100">
              <a:solidFill>
                <a:schemeClr val="dk1"/>
              </a:solidFill>
              <a:latin typeface="Calibri"/>
              <a:ea typeface="Calibri"/>
              <a:cs typeface="Calibri"/>
              <a:sym typeface="Calibri"/>
            </a:endParaRPr>
          </a:p>
          <a:p>
            <a:pPr indent="-381000" lvl="0" marL="393700" marR="0" rtl="0" algn="l">
              <a:lnSpc>
                <a:spcPct val="100000"/>
              </a:lnSpc>
              <a:spcBef>
                <a:spcPts val="400"/>
              </a:spcBef>
              <a:spcAft>
                <a:spcPts val="0"/>
              </a:spcAft>
              <a:buClr>
                <a:srgbClr val="585858"/>
              </a:buClr>
              <a:buSzPts val="2400"/>
              <a:buFont typeface="Calibri"/>
              <a:buAutoNum type="arabicPeriod" startAt="4"/>
            </a:pPr>
            <a:r>
              <a:rPr lang="es" sz="2400">
                <a:solidFill>
                  <a:srgbClr val="585858"/>
                </a:solidFill>
                <a:latin typeface="Calibri"/>
                <a:ea typeface="Calibri"/>
                <a:cs typeface="Calibri"/>
                <a:sym typeface="Calibri"/>
              </a:rPr>
              <a:t>Quienes le enseñen a las máquinas.</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2397442" y="55150"/>
            <a:ext cx="4372451"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s" sz="2700"/>
              <a:t>¿Qué es la “Ciencia de Datos”?</a:t>
            </a:r>
            <a:endParaRPr sz="2700"/>
          </a:p>
        </p:txBody>
      </p:sp>
      <p:sp>
        <p:nvSpPr>
          <p:cNvPr id="166" name="Google Shape;166;p27"/>
          <p:cNvSpPr txBox="1"/>
          <p:nvPr/>
        </p:nvSpPr>
        <p:spPr>
          <a:xfrm>
            <a:off x="233933" y="1353407"/>
            <a:ext cx="8290500" cy="1878000"/>
          </a:xfrm>
          <a:prstGeom prst="rect">
            <a:avLst/>
          </a:prstGeom>
          <a:noFill/>
          <a:ln>
            <a:noFill/>
          </a:ln>
        </p:spPr>
        <p:txBody>
          <a:bodyPr anchorCtr="0" anchor="t" bIns="0" lIns="0" spcFirstLastPara="1" rIns="0" wrap="square" tIns="55700">
            <a:spAutoFit/>
          </a:bodyPr>
          <a:lstStyle/>
          <a:p>
            <a:pPr indent="0" lvl="0" marL="12700" marR="0" rtl="0" algn="l">
              <a:lnSpc>
                <a:spcPct val="108055"/>
              </a:lnSpc>
              <a:spcBef>
                <a:spcPts val="0"/>
              </a:spcBef>
              <a:spcAft>
                <a:spcPts val="0"/>
              </a:spcAft>
              <a:buNone/>
            </a:pPr>
            <a:r>
              <a:rPr lang="es" sz="2700">
                <a:solidFill>
                  <a:srgbClr val="2B2F3B"/>
                </a:solidFill>
                <a:latin typeface="Calibri"/>
                <a:ea typeface="Calibri"/>
                <a:cs typeface="Calibri"/>
                <a:sym typeface="Calibri"/>
              </a:rPr>
              <a:t>El uso de técnicas avanzadas de Matemáticas, Estadísticas y  de cómputo para obtener </a:t>
            </a:r>
            <a:r>
              <a:rPr b="1" lang="es" sz="2700">
                <a:solidFill>
                  <a:srgbClr val="2B2F3B"/>
                </a:solidFill>
                <a:latin typeface="Calibri"/>
                <a:ea typeface="Calibri"/>
                <a:cs typeface="Calibri"/>
                <a:sym typeface="Calibri"/>
              </a:rPr>
              <a:t>respuestas </a:t>
            </a:r>
            <a:r>
              <a:rPr lang="es" sz="2700">
                <a:solidFill>
                  <a:srgbClr val="2B2F3B"/>
                </a:solidFill>
                <a:latin typeface="Calibri"/>
                <a:ea typeface="Calibri"/>
                <a:cs typeface="Calibri"/>
                <a:sym typeface="Calibri"/>
              </a:rPr>
              <a:t>a problemas actuales.</a:t>
            </a:r>
            <a:endParaRPr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3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s" sz="2700">
                <a:solidFill>
                  <a:srgbClr val="2B2F3B"/>
                </a:solidFill>
                <a:latin typeface="Calibri"/>
                <a:ea typeface="Calibri"/>
                <a:cs typeface="Calibri"/>
                <a:sym typeface="Calibri"/>
              </a:rPr>
              <a:t>Parecido a lo que hace un Economista, ¿no?</a:t>
            </a:r>
            <a:endParaRPr sz="27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