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6" r:id="rId4"/>
    <p:sldId id="258" r:id="rId5"/>
    <p:sldId id="284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02B6-0D47-47D2-B207-1EE7A7FFDD8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780"/>
            <a:ext cx="3038475" cy="465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30780"/>
            <a:ext cx="3038475" cy="4656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B5249-4E14-4A1F-AAF8-DFA10F656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3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F1D10-8B55-4DB7-942A-6B85D40E34D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B5854-F8A9-4EDB-8665-5D293D59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2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2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1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7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54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1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53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38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3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23A0-CE2C-4FAB-9AA7-E1908F329CB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B95B-ADE9-4528-A6D3-E45E254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072-5BFF-4852-9E26-CC014010D8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F517-1A0A-419A-9F08-5C7379FE9F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ony brook university logo">
            <a:extLst>
              <a:ext uri="{FF2B5EF4-FFF2-40B4-BE49-F238E27FC236}">
                <a16:creationId xmlns:a16="http://schemas.microsoft.com/office/drawing/2014/main" id="{DC7B4ECF-C369-4848-A130-B5AA8741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" y="5415114"/>
            <a:ext cx="1685766" cy="13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ward hughes science education">
            <a:extLst>
              <a:ext uri="{FF2B5EF4-FFF2-40B4-BE49-F238E27FC236}">
                <a16:creationId xmlns:a16="http://schemas.microsoft.com/office/drawing/2014/main" id="{3769856F-6E11-407A-9DE3-35914FF2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18" y="5535386"/>
            <a:ext cx="2116182" cy="132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8FE36-25BC-4949-8F2A-4F3A022F101B}"/>
              </a:ext>
            </a:extLst>
          </p:cNvPr>
          <p:cNvSpPr txBox="1"/>
          <p:nvPr/>
        </p:nvSpPr>
        <p:spPr>
          <a:xfrm>
            <a:off x="457198" y="526752"/>
            <a:ext cx="82296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Impacts of Data Sources, Magnitudes, and Methods for Developing Biology 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Systems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2E609-D273-4053-9E3D-36696CD5E5EA}"/>
              </a:ext>
            </a:extLst>
          </p:cNvPr>
          <p:cNvSpPr txBox="1"/>
          <p:nvPr/>
        </p:nvSpPr>
        <p:spPr>
          <a:xfrm>
            <a:off x="2269669" y="3047877"/>
            <a:ext cx="4604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Roberto Bertolini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Yaqi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J. Finch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 H. Nehm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Stony Brook University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NARST 2020</a:t>
            </a:r>
          </a:p>
        </p:txBody>
      </p:sp>
      <p:pic>
        <p:nvPicPr>
          <p:cNvPr id="1032" name="Picture 8" descr="Image result for narst logo">
            <a:extLst>
              <a:ext uri="{FF2B5EF4-FFF2-40B4-BE49-F238E27FC236}">
                <a16:creationId xmlns:a16="http://schemas.microsoft.com/office/drawing/2014/main" id="{4CCD9D85-AE57-4A0A-B941-A6143516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15" y="5593675"/>
            <a:ext cx="1685766" cy="12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89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B302BF-E43E-47C4-ADC8-0C3ACCC1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32" y="942954"/>
            <a:ext cx="6557734" cy="45264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70817A-05F1-40F5-88C2-5D6403085A30}"/>
              </a:ext>
            </a:extLst>
          </p:cNvPr>
          <p:cNvSpPr/>
          <p:nvPr/>
        </p:nvSpPr>
        <p:spPr>
          <a:xfrm>
            <a:off x="341349" y="5518947"/>
            <a:ext cx="2551471" cy="107136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/>
              <a:t>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MICE (</a:t>
            </a:r>
            <a:r>
              <a:rPr lang="en-US" sz="1600" dirty="0" err="1"/>
              <a:t>Buuren</a:t>
            </a:r>
            <a:r>
              <a:rPr lang="en-US" sz="1600" dirty="0"/>
              <a:t> and </a:t>
            </a:r>
            <a:r>
              <a:rPr lang="en-US" sz="1600" dirty="0" err="1"/>
              <a:t>Groothuis-Oudshoorn</a:t>
            </a:r>
            <a:r>
              <a:rPr lang="en-US" sz="1600" dirty="0"/>
              <a:t> 2010) package in 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567E0-3A52-4822-A206-BDF1ED0622C9}"/>
              </a:ext>
            </a:extLst>
          </p:cNvPr>
          <p:cNvSpPr/>
          <p:nvPr/>
        </p:nvSpPr>
        <p:spPr>
          <a:xfrm>
            <a:off x="3296264" y="5515169"/>
            <a:ext cx="2551471" cy="107514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400" dirty="0"/>
          </a:p>
          <a:p>
            <a:pPr algn="ctr"/>
            <a:r>
              <a:rPr lang="en-US" sz="1600" dirty="0"/>
              <a:t>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Balance the data classes in the training data (Chawla et al. 2002)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FEDAC-255E-425B-8B43-D0D109473821}"/>
              </a:ext>
            </a:extLst>
          </p:cNvPr>
          <p:cNvSpPr/>
          <p:nvPr/>
        </p:nvSpPr>
        <p:spPr>
          <a:xfrm>
            <a:off x="6253800" y="5499126"/>
            <a:ext cx="2551471" cy="107136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Tune the parameters for each data mining model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BA698-6FFD-4541-A253-E8FDD2567A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71" y="1200030"/>
            <a:ext cx="6359258" cy="510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25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DA13B-F562-4BA7-8502-88890D4639BB}"/>
              </a:ext>
            </a:extLst>
          </p:cNvPr>
          <p:cNvSpPr txBox="1"/>
          <p:nvPr/>
        </p:nvSpPr>
        <p:spPr>
          <a:xfrm>
            <a:off x="221225" y="1147039"/>
            <a:ext cx="88047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vs Spring Testing Semester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mean AUC for a spring testing semester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1.5% significantly higher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 fall semester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Training Semesters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additional training semesters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significantly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AUC results (for 5 semesters: the mean AUC was 2.2% lower compared to two semesters)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Corpus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university and course corpora yielded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2.6% increase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mean AUC compared to solely using university data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Methods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GLMNET outperformed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DMMs (4.5% and 23.8% higher than Random Forest and Logistic Regression, respectively)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Time Frame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Compared to pre-course models, the mean AUC was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16%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at week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Discussion/Remarks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DA13B-F562-4BA7-8502-88890D4639BB}"/>
              </a:ext>
            </a:extLst>
          </p:cNvPr>
          <p:cNvSpPr txBox="1"/>
          <p:nvPr/>
        </p:nvSpPr>
        <p:spPr>
          <a:xfrm>
            <a:off x="169606" y="1304968"/>
            <a:ext cx="88047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course data would have a greater effect on predictive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semesters of data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improved predictions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of student engagement and retention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 in evolutionary aptitude of the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Underpowered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week 9 models being the most accurate,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earliest time point when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beneficial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weeks 3,6, &amp; 9, AUC improvement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university corpus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attributed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Blackboard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mining pipeline has the potential to make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institutional decisions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bolster student success</a:t>
            </a:r>
          </a:p>
        </p:txBody>
      </p:sp>
    </p:spTree>
    <p:extLst>
      <p:ext uri="{BB962C8B-B14F-4D97-AF65-F5344CB8AC3E}">
        <p14:creationId xmlns:p14="http://schemas.microsoft.com/office/powerpoint/2010/main" val="15556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DA13B-F562-4BA7-8502-88890D4639BB}"/>
              </a:ext>
            </a:extLst>
          </p:cNvPr>
          <p:cNvSpPr txBox="1"/>
          <p:nvPr/>
        </p:nvSpPr>
        <p:spPr>
          <a:xfrm>
            <a:off x="169606" y="1613208"/>
            <a:ext cx="8804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additional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course-specific predictors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attendance and clicker scores)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as a pre-processing step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study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variability in the AUC results examining different corpora properties: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of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Training 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DA13B-F562-4BA7-8502-88890D4639BB}"/>
              </a:ext>
            </a:extLst>
          </p:cNvPr>
          <p:cNvSpPr txBox="1"/>
          <p:nvPr/>
        </p:nvSpPr>
        <p:spPr>
          <a:xfrm>
            <a:off x="169606" y="1706125"/>
            <a:ext cx="88047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 Hughes Medical Institute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Association for Research in Science Teaching (NARST)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Dr. Nora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Galambos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821FCB-C6F2-4461-9DD0-9FEE7641F0F7}"/>
              </a:ext>
            </a:extLst>
          </p:cNvPr>
          <p:cNvGrpSpPr/>
          <p:nvPr/>
        </p:nvGrpSpPr>
        <p:grpSpPr>
          <a:xfrm>
            <a:off x="280218" y="3922116"/>
            <a:ext cx="8583562" cy="1975921"/>
            <a:chOff x="221225" y="3892801"/>
            <a:chExt cx="8583562" cy="1975921"/>
          </a:xfrm>
        </p:grpSpPr>
        <p:pic>
          <p:nvPicPr>
            <p:cNvPr id="9" name="Picture 4" descr="Image result for stony brook university logo">
              <a:extLst>
                <a:ext uri="{FF2B5EF4-FFF2-40B4-BE49-F238E27FC236}">
                  <a16:creationId xmlns:a16="http://schemas.microsoft.com/office/drawing/2014/main" id="{42B9E0EE-97FC-4DD3-9CCE-772D5FE80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665" y="3940195"/>
              <a:ext cx="2143122" cy="1770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Image result for narst logo">
              <a:extLst>
                <a:ext uri="{FF2B5EF4-FFF2-40B4-BE49-F238E27FC236}">
                  <a16:creationId xmlns:a16="http://schemas.microsoft.com/office/drawing/2014/main" id="{9F66CC71-03D3-401A-89B2-25FB06791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626" y="3892801"/>
              <a:ext cx="2654025" cy="1975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 result for howard hughes science education">
              <a:extLst>
                <a:ext uri="{FF2B5EF4-FFF2-40B4-BE49-F238E27FC236}">
                  <a16:creationId xmlns:a16="http://schemas.microsoft.com/office/drawing/2014/main" id="{7607EFD4-0963-466E-9A4D-3C6B29004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25" y="3995378"/>
              <a:ext cx="2997350" cy="18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099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7897833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963174"/>
            <a:ext cx="7886700" cy="29316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Learning Analytics &amp; Early Warning Systems (EWS)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Biology Course Overview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Pipeline &amp; Methods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38455"/>
            <a:ext cx="9144000" cy="5195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52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-130628" y="123060"/>
            <a:ext cx="8315983" cy="822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Predictive Learning Analytics?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62057"/>
            <a:ext cx="9144000" cy="195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D1815-EDB8-4EE1-942A-E0B60CE51EA0}"/>
              </a:ext>
            </a:extLst>
          </p:cNvPr>
          <p:cNvSpPr/>
          <p:nvPr/>
        </p:nvSpPr>
        <p:spPr>
          <a:xfrm>
            <a:off x="634181" y="1068342"/>
            <a:ext cx="7642072" cy="14136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statistical analysis of historical and current data…to create models that allow for the predictions to improve the learning environment within which it occurs”</a:t>
            </a:r>
            <a:r>
              <a:rPr lang="en-US" sz="2400" baseline="30000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AA1AF-52E8-4726-88EE-D726E3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2139" y="6445644"/>
            <a:ext cx="8202155" cy="191480"/>
          </a:xfrm>
        </p:spPr>
        <p:txBody>
          <a:bodyPr/>
          <a:lstStyle/>
          <a:p>
            <a:r>
              <a:rPr lang="en-US" sz="800" baseline="30000" dirty="0">
                <a:solidFill>
                  <a:schemeClr val="tx1"/>
                </a:solidFill>
              </a:rPr>
              <a:t>1 </a:t>
            </a:r>
            <a:r>
              <a:rPr lang="en-US" sz="800" dirty="0">
                <a:solidFill>
                  <a:schemeClr val="tx1"/>
                </a:solidFill>
              </a:rPr>
              <a:t>ECAR-ANALYTICS Working Group. The Predictive Learning Analytics Revolution: Leveraging Learning Data for Student Success. ECAR working group paper. Louisville, CO: ECAR, October 7, 201</a:t>
            </a:r>
            <a:r>
              <a:rPr lang="en-US" sz="800" dirty="0"/>
              <a:t>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E5AD27-F8DE-4F77-AFE6-5F31368EF72A}"/>
              </a:ext>
            </a:extLst>
          </p:cNvPr>
          <p:cNvGrpSpPr/>
          <p:nvPr/>
        </p:nvGrpSpPr>
        <p:grpSpPr>
          <a:xfrm>
            <a:off x="308511" y="2616404"/>
            <a:ext cx="8526975" cy="1755058"/>
            <a:chOff x="191729" y="3898203"/>
            <a:chExt cx="8526975" cy="17550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615590-0FC1-46AF-98A8-DD4AEB901746}"/>
                </a:ext>
              </a:extLst>
            </p:cNvPr>
            <p:cNvSpPr/>
            <p:nvPr/>
          </p:nvSpPr>
          <p:spPr>
            <a:xfrm>
              <a:off x="191729" y="3898203"/>
              <a:ext cx="2271251" cy="17550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Predictive Learning Analytics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BFAB62-02C0-423D-AC13-2F24EA2D4919}"/>
                </a:ext>
              </a:extLst>
            </p:cNvPr>
            <p:cNvSpPr/>
            <p:nvPr/>
          </p:nvSpPr>
          <p:spPr>
            <a:xfrm>
              <a:off x="3319591" y="3898203"/>
              <a:ext cx="2271251" cy="17550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Educational Actions &amp;</a:t>
              </a:r>
            </a:p>
            <a:p>
              <a:pPr algn="ctr"/>
              <a:r>
                <a:rPr lang="en-US" sz="2000" dirty="0"/>
                <a:t>Interventions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5BB59-6794-498F-B75C-4D299BAAE984}"/>
                </a:ext>
              </a:extLst>
            </p:cNvPr>
            <p:cNvSpPr/>
            <p:nvPr/>
          </p:nvSpPr>
          <p:spPr>
            <a:xfrm>
              <a:off x="6447453" y="3898203"/>
              <a:ext cx="2271251" cy="17550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Successful Student Outcomes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FB6BB0-4996-41BF-8335-BE0453EEB92C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2462980" y="4775732"/>
              <a:ext cx="856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790E42-C627-4748-9D97-BAE89EF3F2C1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5590842" y="4775732"/>
              <a:ext cx="856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60B6DC-009E-41C2-AC07-3775B612AA93}"/>
              </a:ext>
            </a:extLst>
          </p:cNvPr>
          <p:cNvCxnSpPr>
            <a:cxnSpLocks/>
            <a:stCxn id="11" idx="4"/>
            <a:endCxn id="25" idx="0"/>
          </p:cNvCxnSpPr>
          <p:nvPr/>
        </p:nvCxnSpPr>
        <p:spPr>
          <a:xfrm>
            <a:off x="4571999" y="4371462"/>
            <a:ext cx="1" cy="12378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22B634-34DA-48F8-9458-318B2E7670D9}"/>
              </a:ext>
            </a:extLst>
          </p:cNvPr>
          <p:cNvSpPr txBox="1"/>
          <p:nvPr/>
        </p:nvSpPr>
        <p:spPr>
          <a:xfrm>
            <a:off x="5701011" y="4614154"/>
            <a:ext cx="1343602" cy="923330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Diversified Educational Pathways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00FC1-FEB1-4927-88FA-C0DA2DFF7562}"/>
              </a:ext>
            </a:extLst>
          </p:cNvPr>
          <p:cNvSpPr txBox="1"/>
          <p:nvPr/>
        </p:nvSpPr>
        <p:spPr>
          <a:xfrm>
            <a:off x="1716537" y="4752653"/>
            <a:ext cx="1726451" cy="646331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Supplemental</a:t>
            </a:r>
          </a:p>
          <a:p>
            <a:pPr algn="ctr"/>
            <a:r>
              <a:rPr lang="en-US" dirty="0"/>
              <a:t>Instruction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524106-DF9C-4985-BA21-8870683F0069}"/>
              </a:ext>
            </a:extLst>
          </p:cNvPr>
          <p:cNvSpPr txBox="1"/>
          <p:nvPr/>
        </p:nvSpPr>
        <p:spPr>
          <a:xfrm>
            <a:off x="3825557" y="5609294"/>
            <a:ext cx="1492885" cy="646331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Early Warning Systems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2F8CEA-E47E-4838-9278-E70AF2845AA8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 flipH="1">
            <a:off x="2579763" y="4114440"/>
            <a:ext cx="1189227" cy="63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292FC5-CE4D-4DF7-93EB-8E1CDCB310B6}"/>
              </a:ext>
            </a:extLst>
          </p:cNvPr>
          <p:cNvCxnSpPr>
            <a:stCxn id="11" idx="5"/>
            <a:endCxn id="23" idx="0"/>
          </p:cNvCxnSpPr>
          <p:nvPr/>
        </p:nvCxnSpPr>
        <p:spPr>
          <a:xfrm>
            <a:off x="5375007" y="4114440"/>
            <a:ext cx="997805" cy="49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7BB3148-3063-42ED-A3C1-9325DDCABAC2}"/>
              </a:ext>
            </a:extLst>
          </p:cNvPr>
          <p:cNvSpPr/>
          <p:nvPr/>
        </p:nvSpPr>
        <p:spPr>
          <a:xfrm>
            <a:off x="3442989" y="5373159"/>
            <a:ext cx="2264636" cy="1046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-99054" y="111517"/>
            <a:ext cx="8315983" cy="822365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Early Warning Systems?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62057"/>
            <a:ext cx="9144000" cy="195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AA1AF-52E8-4726-88EE-D726E35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74" y="6388751"/>
            <a:ext cx="8202155" cy="191480"/>
          </a:xfrm>
        </p:spPr>
        <p:txBody>
          <a:bodyPr/>
          <a:lstStyle/>
          <a:p>
            <a:r>
              <a:rPr lang="en-US" sz="800" baseline="30000" dirty="0">
                <a:solidFill>
                  <a:schemeClr val="tx1"/>
                </a:solidFill>
              </a:rPr>
              <a:t>2 </a:t>
            </a:r>
            <a:r>
              <a:rPr lang="en-US" sz="800" dirty="0" err="1">
                <a:solidFill>
                  <a:schemeClr val="tx1"/>
                </a:solidFill>
              </a:rPr>
              <a:t>Frazelle</a:t>
            </a:r>
            <a:r>
              <a:rPr lang="en-US" sz="800" dirty="0">
                <a:solidFill>
                  <a:schemeClr val="tx1"/>
                </a:solidFill>
              </a:rPr>
              <a:t>, S. &amp; Nagel, A. (2015). A practitioner’s guide to implementing early warning systems (REL 2015–056). Washington, DC: U.S. Department of Education, Institute of Education Sciences, National Center for Education Evaluation and Regional Assistance, Regional Educational Laboratory Northwest. Retrieved from http://ies.ed.gov/ncee/edlabs.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4E2F9E8-BDE2-406B-9D85-AE909E97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2" y="958816"/>
            <a:ext cx="7635834" cy="2960042"/>
          </a:xfrm>
        </p:spPr>
        <p:txBody>
          <a:bodyPr>
            <a:noAutofit/>
          </a:bodyPr>
          <a:lstStyle/>
          <a:p>
            <a:pPr marL="0" indent="0" eaLnBrk="0" hangingPunct="0">
              <a:spcBef>
                <a:spcPct val="20000"/>
              </a:spcBef>
              <a:buSzPct val="105000"/>
              <a:buNone/>
              <a:defRPr/>
            </a:pPr>
            <a:r>
              <a:rPr lang="en-US" sz="2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systems to track and report student performance to faculty and university stakeholders</a:t>
            </a:r>
            <a:r>
              <a:rPr lang="en-US" sz="2600" kern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eaLnBrk="0" hangingPunct="0">
              <a:spcBef>
                <a:spcPct val="20000"/>
              </a:spcBef>
              <a:buSzPct val="105000"/>
              <a:buNone/>
              <a:defRPr/>
            </a:pPr>
            <a:endParaRPr lang="en-US" sz="1200" u="sng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SzPct val="105000"/>
              <a:buFont typeface="+mj-lt"/>
              <a:buAutoNum type="arabicPeriod"/>
              <a:defRPr/>
            </a:pPr>
            <a:r>
              <a:rPr lang="en-US" sz="2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students to appropriate educational pathways</a:t>
            </a:r>
          </a:p>
          <a:p>
            <a:pPr marL="514350" indent="-514350" eaLnBrk="0" hangingPunct="0">
              <a:spcBef>
                <a:spcPct val="20000"/>
              </a:spcBef>
              <a:buSzPct val="105000"/>
              <a:buFont typeface="+mj-lt"/>
              <a:buAutoNum type="arabicPeriod"/>
              <a:defRPr/>
            </a:pPr>
            <a:r>
              <a:rPr lang="en-US" sz="2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and address on-track patterns to regularly monitor students</a:t>
            </a:r>
          </a:p>
          <a:p>
            <a:pPr marL="514350" indent="-514350" eaLnBrk="0" hangingPunct="0">
              <a:spcBef>
                <a:spcPct val="20000"/>
              </a:spcBef>
              <a:buSzPct val="105000"/>
              <a:buFont typeface="+mj-lt"/>
              <a:buAutoNum type="arabicPeriod"/>
              <a:defRPr/>
            </a:pPr>
            <a:r>
              <a:rPr lang="en-US" sz="2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struggling students early in their academic career</a:t>
            </a:r>
          </a:p>
          <a:p>
            <a:pPr marL="0" indent="0" algn="ctr">
              <a:spcBef>
                <a:spcPct val="50000"/>
              </a:spcBef>
              <a:buNone/>
              <a:defRPr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E5D31-662A-4565-BBAA-E01B2640E36C}"/>
              </a:ext>
            </a:extLst>
          </p:cNvPr>
          <p:cNvSpPr/>
          <p:nvPr/>
        </p:nvSpPr>
        <p:spPr>
          <a:xfrm>
            <a:off x="1048871" y="4018936"/>
            <a:ext cx="2905433" cy="22335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University Warehouse</a:t>
            </a:r>
          </a:p>
          <a:p>
            <a:pPr algn="ctr"/>
            <a:r>
              <a:rPr lang="en-US" b="1" i="1" dirty="0"/>
              <a:t>Prior Academic Records</a:t>
            </a:r>
          </a:p>
          <a:p>
            <a:pPr algn="ctr"/>
            <a:endParaRPr lang="en-US" b="1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Demographics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High School GPA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Past Course Records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5116E-E33D-457C-BF66-E838A8925236}"/>
              </a:ext>
            </a:extLst>
          </p:cNvPr>
          <p:cNvSpPr/>
          <p:nvPr/>
        </p:nvSpPr>
        <p:spPr>
          <a:xfrm>
            <a:off x="4676633" y="4018936"/>
            <a:ext cx="2905432" cy="22335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Classroom Instruction</a:t>
            </a:r>
          </a:p>
          <a:p>
            <a:pPr algn="ctr"/>
            <a:r>
              <a:rPr lang="en-US" b="1" i="1" dirty="0"/>
              <a:t>Current Academic Experience</a:t>
            </a:r>
          </a:p>
          <a:p>
            <a:pPr algn="ctr"/>
            <a:endParaRPr lang="en-US" b="1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Pre-course diagnostics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Examination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2F1B4-3552-44FC-ADAC-759E98462527}"/>
              </a:ext>
            </a:extLst>
          </p:cNvPr>
          <p:cNvSpPr txBox="1"/>
          <p:nvPr/>
        </p:nvSpPr>
        <p:spPr>
          <a:xfrm>
            <a:off x="4058937" y="4627892"/>
            <a:ext cx="51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73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4008" y="135109"/>
            <a:ext cx="8315983" cy="822365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62057"/>
            <a:ext cx="9144000" cy="195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6333E-14A0-4410-B377-C530D82A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" y="1688329"/>
            <a:ext cx="227379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evolutionary biology course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(3,225 students)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course-and university-specific predictors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Pass: C- or better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Fail: D+ or below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70768C-7DA2-47D6-AF3A-B4D5D10E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74" y="1685281"/>
            <a:ext cx="6898326" cy="43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0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09219" y="50845"/>
            <a:ext cx="4300563" cy="822365"/>
          </a:xfr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 algn="ctr"/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62057"/>
            <a:ext cx="9144000" cy="195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78CDA-F339-4239-BD4A-5DFE2ED6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701" y="2059793"/>
            <a:ext cx="7162598" cy="460187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387B5F-3904-4ADE-AFC8-F440B88E3D54}"/>
              </a:ext>
            </a:extLst>
          </p:cNvPr>
          <p:cNvSpPr/>
          <p:nvPr/>
        </p:nvSpPr>
        <p:spPr>
          <a:xfrm>
            <a:off x="0" y="216216"/>
            <a:ext cx="2241755" cy="58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718428-FD84-4A92-BA8C-64D6DF9D2261}"/>
              </a:ext>
            </a:extLst>
          </p:cNvPr>
          <p:cNvSpPr/>
          <p:nvPr/>
        </p:nvSpPr>
        <p:spPr>
          <a:xfrm>
            <a:off x="534380" y="852668"/>
            <a:ext cx="2241755" cy="58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College Attributes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8B4C24-1083-4772-95D6-95598F924B7A}"/>
              </a:ext>
            </a:extLst>
          </p:cNvPr>
          <p:cNvSpPr/>
          <p:nvPr/>
        </p:nvSpPr>
        <p:spPr>
          <a:xfrm>
            <a:off x="1945706" y="1429604"/>
            <a:ext cx="2241755" cy="58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Pre-College Attributes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5F39E8-E2C8-43A0-975A-E47736ECF868}"/>
              </a:ext>
            </a:extLst>
          </p:cNvPr>
          <p:cNvSpPr/>
          <p:nvPr/>
        </p:nvSpPr>
        <p:spPr>
          <a:xfrm>
            <a:off x="6077417" y="880477"/>
            <a:ext cx="2241755" cy="58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Aid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94DC05-600A-4A44-902E-D8DC0B611A30}"/>
              </a:ext>
            </a:extLst>
          </p:cNvPr>
          <p:cNvSpPr/>
          <p:nvPr/>
        </p:nvSpPr>
        <p:spPr>
          <a:xfrm>
            <a:off x="4375918" y="1435825"/>
            <a:ext cx="2241755" cy="58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Blackboard Logins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D4AE1C-B38F-4379-BCA8-DD0F62736F51}"/>
              </a:ext>
            </a:extLst>
          </p:cNvPr>
          <p:cNvSpPr/>
          <p:nvPr/>
        </p:nvSpPr>
        <p:spPr>
          <a:xfrm>
            <a:off x="6998834" y="226660"/>
            <a:ext cx="2055637" cy="582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Course-Specific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38A849-895F-4241-8872-11CB554F4F73}"/>
              </a:ext>
            </a:extLst>
          </p:cNvPr>
          <p:cNvCxnSpPr/>
          <p:nvPr/>
        </p:nvCxnSpPr>
        <p:spPr>
          <a:xfrm flipH="1">
            <a:off x="2241755" y="462027"/>
            <a:ext cx="71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862CD1-FEC2-42A2-9478-9F0EF258A48A}"/>
              </a:ext>
            </a:extLst>
          </p:cNvPr>
          <p:cNvCxnSpPr>
            <a:cxnSpLocks/>
          </p:cNvCxnSpPr>
          <p:nvPr/>
        </p:nvCxnSpPr>
        <p:spPr>
          <a:xfrm flipH="1">
            <a:off x="2784471" y="624411"/>
            <a:ext cx="564224" cy="44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4232B67-9504-41C3-8AAB-27B501250969}"/>
              </a:ext>
            </a:extLst>
          </p:cNvPr>
          <p:cNvCxnSpPr>
            <a:cxnSpLocks/>
          </p:cNvCxnSpPr>
          <p:nvPr/>
        </p:nvCxnSpPr>
        <p:spPr>
          <a:xfrm flipH="1">
            <a:off x="3778899" y="624411"/>
            <a:ext cx="501025" cy="8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EC2E66-FD1C-4DFC-916E-FF59AFB09EE2}"/>
              </a:ext>
            </a:extLst>
          </p:cNvPr>
          <p:cNvCxnSpPr>
            <a:cxnSpLocks/>
          </p:cNvCxnSpPr>
          <p:nvPr/>
        </p:nvCxnSpPr>
        <p:spPr>
          <a:xfrm>
            <a:off x="5104057" y="624411"/>
            <a:ext cx="392738" cy="73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3BE102-857D-4D3C-B9B0-2C13C4D2EAD0}"/>
              </a:ext>
            </a:extLst>
          </p:cNvPr>
          <p:cNvCxnSpPr>
            <a:cxnSpLocks/>
          </p:cNvCxnSpPr>
          <p:nvPr/>
        </p:nvCxnSpPr>
        <p:spPr>
          <a:xfrm>
            <a:off x="5945558" y="588149"/>
            <a:ext cx="415461" cy="34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35D17B-74C8-4374-BD59-2627401CBC3B}"/>
              </a:ext>
            </a:extLst>
          </p:cNvPr>
          <p:cNvCxnSpPr/>
          <p:nvPr/>
        </p:nvCxnSpPr>
        <p:spPr>
          <a:xfrm>
            <a:off x="6361019" y="462027"/>
            <a:ext cx="637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5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8" grpId="0" animBg="1"/>
      <p:bldP spid="29" grpId="0" animBg="1"/>
      <p:bldP spid="30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Inventory (CI) Assessments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1430113"/>
            <a:ext cx="7886700" cy="53369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 used to measure a student’s understanding &amp; misconceptions of a subject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physics, statistics, genetics, and chemistry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evolution: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ACORNS (Nehm et al. 2012)</a:t>
            </a: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Expository examination</a:t>
            </a: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Graded on inclusion of key concepts and penalized for naïve ideas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CINS (Anderson et al. 2002)</a:t>
            </a: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examination examining 10 concepts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77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961F6C-FEF8-486F-ABDE-C3983D1BBC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2949"/>
            <a:ext cx="9144000" cy="47281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48D78F-EC0A-4D12-AEA5-2E4789664EE0}"/>
              </a:ext>
            </a:extLst>
          </p:cNvPr>
          <p:cNvSpPr/>
          <p:nvPr/>
        </p:nvSpPr>
        <p:spPr>
          <a:xfrm>
            <a:off x="1652154" y="1184778"/>
            <a:ext cx="5839691" cy="498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90902"/>
            <a:ext cx="8804787" cy="822365"/>
          </a:xfrm>
        </p:spPr>
        <p:txBody>
          <a:bodyPr>
            <a:normAutofit fontScale="90000"/>
          </a:bodyPr>
          <a:lstStyle/>
          <a:p>
            <a:r>
              <a:rPr lang="en-US" sz="36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 &amp; Evaluation Metric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651527"/>
            <a:ext cx="9144000" cy="206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852055"/>
            <a:ext cx="91440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44"/>
            <a:ext cx="9144000" cy="151970"/>
          </a:xfrm>
          <a:prstGeom prst="rect">
            <a:avLst/>
          </a:prstGeom>
          <a:solidFill>
            <a:srgbClr val="C00000"/>
          </a:solidFill>
          <a:ln w="6350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B33C6E3-9244-4696-B647-52E5B4BA96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23" y="2077378"/>
            <a:ext cx="4778477" cy="334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DD987-6500-4E92-B6A7-83A4E7DBC851}"/>
              </a:ext>
            </a:extLst>
          </p:cNvPr>
          <p:cNvSpPr txBox="1"/>
          <p:nvPr/>
        </p:nvSpPr>
        <p:spPr>
          <a:xfrm>
            <a:off x="6253315" y="1090332"/>
            <a:ext cx="190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AUC Metric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4BF6B-7CC0-4851-A291-61F08911A399}"/>
              </a:ext>
            </a:extLst>
          </p:cNvPr>
          <p:cNvSpPr txBox="1"/>
          <p:nvPr/>
        </p:nvSpPr>
        <p:spPr>
          <a:xfrm>
            <a:off x="1165122" y="975484"/>
            <a:ext cx="1902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Mining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6859F2-B91B-41D0-8B0A-1539860DEC24}"/>
              </a:ext>
            </a:extLst>
          </p:cNvPr>
          <p:cNvCxnSpPr/>
          <p:nvPr/>
        </p:nvCxnSpPr>
        <p:spPr>
          <a:xfrm>
            <a:off x="4365523" y="1090332"/>
            <a:ext cx="0" cy="491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52B005-5416-4AEA-B201-B74F092F60A8}"/>
              </a:ext>
            </a:extLst>
          </p:cNvPr>
          <p:cNvSpPr txBox="1"/>
          <p:nvPr/>
        </p:nvSpPr>
        <p:spPr>
          <a:xfrm>
            <a:off x="383459" y="2270865"/>
            <a:ext cx="3465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(LR)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Net Regression (GLMNET)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Boosting (GBM)</a:t>
            </a:r>
          </a:p>
        </p:txBody>
      </p:sp>
    </p:spTree>
    <p:extLst>
      <p:ext uri="{BB962C8B-B14F-4D97-AF65-F5344CB8AC3E}">
        <p14:creationId xmlns:p14="http://schemas.microsoft.com/office/powerpoint/2010/main" val="2969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16690</TotalTime>
  <Words>771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Overview</vt:lpstr>
      <vt:lpstr>What is Predictive Learning Analytics?</vt:lpstr>
      <vt:lpstr>What are Early Warning Systems?</vt:lpstr>
      <vt:lpstr>Course Overview</vt:lpstr>
      <vt:lpstr>Independent Variables</vt:lpstr>
      <vt:lpstr>Concept Inventory (CI) Assessments</vt:lpstr>
      <vt:lpstr>Prediction Design</vt:lpstr>
      <vt:lpstr>Prediction Models &amp; Evaluation Metric</vt:lpstr>
      <vt:lpstr>Data Mining Pipeline</vt:lpstr>
      <vt:lpstr>Results</vt:lpstr>
      <vt:lpstr>Results</vt:lpstr>
      <vt:lpstr>Discussion/Remarks</vt:lpstr>
      <vt:lpstr>Future Research Directions</vt:lpstr>
      <vt:lpstr>Acknowledgements</vt:lpstr>
    </vt:vector>
  </TitlesOfParts>
  <Company>Stony Brook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Jeanine Maniscalco</dc:creator>
  <cp:lastModifiedBy>Roberto Bertolini</cp:lastModifiedBy>
  <cp:revision>112</cp:revision>
  <cp:lastPrinted>2019-05-08T13:35:16Z</cp:lastPrinted>
  <dcterms:created xsi:type="dcterms:W3CDTF">2014-10-13T14:52:10Z</dcterms:created>
  <dcterms:modified xsi:type="dcterms:W3CDTF">2020-03-16T15:43:37Z</dcterms:modified>
</cp:coreProperties>
</file>