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33"/>
  </p:notesMasterIdLst>
  <p:handoutMasterIdLst>
    <p:handoutMasterId r:id="rId34"/>
  </p:handoutMasterIdLst>
  <p:sldIdLst>
    <p:sldId id="771" r:id="rId5"/>
    <p:sldId id="760" r:id="rId6"/>
    <p:sldId id="1101" r:id="rId7"/>
    <p:sldId id="1119" r:id="rId8"/>
    <p:sldId id="1116" r:id="rId9"/>
    <p:sldId id="1102" r:id="rId10"/>
    <p:sldId id="1103" r:id="rId11"/>
    <p:sldId id="1104" r:id="rId12"/>
    <p:sldId id="1105" r:id="rId13"/>
    <p:sldId id="1106" r:id="rId14"/>
    <p:sldId id="1107" r:id="rId15"/>
    <p:sldId id="1108" r:id="rId16"/>
    <p:sldId id="1109" r:id="rId17"/>
    <p:sldId id="1110" r:id="rId18"/>
    <p:sldId id="638" r:id="rId19"/>
    <p:sldId id="1111" r:id="rId20"/>
    <p:sldId id="1112" r:id="rId21"/>
    <p:sldId id="1113" r:id="rId22"/>
    <p:sldId id="1118" r:id="rId23"/>
    <p:sldId id="1120" r:id="rId24"/>
    <p:sldId id="1121" r:id="rId25"/>
    <p:sldId id="1122" r:id="rId26"/>
    <p:sldId id="1123" r:id="rId27"/>
    <p:sldId id="1124" r:id="rId28"/>
    <p:sldId id="1125" r:id="rId29"/>
    <p:sldId id="1126" r:id="rId30"/>
    <p:sldId id="1127" r:id="rId31"/>
    <p:sldId id="778" r:id="rId32"/>
  </p:sldIdLst>
  <p:sldSz cx="12188825"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2021" autoAdjust="0"/>
  </p:normalViewPr>
  <p:slideViewPr>
    <p:cSldViewPr snapToGrid="0">
      <p:cViewPr varScale="1">
        <p:scale>
          <a:sx n="114" d="100"/>
          <a:sy n="114" d="100"/>
        </p:scale>
        <p:origin x="468" y="102"/>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9/30/2022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28</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rk - Divi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Internal/Restricted/Highly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‹N›</a:t>
            </a:fld>
            <a:endParaRPr lang="en-US" dirty="0"/>
          </a:p>
        </p:txBody>
      </p:sp>
      <p:sp>
        <p:nvSpPr>
          <p:cNvPr id="7" name="Rectangle 6">
            <a:extLst>
              <a:ext uri="{FF2B5EF4-FFF2-40B4-BE49-F238E27FC236}">
                <a16:creationId xmlns:a16="http://schemas.microsoft.com/office/drawing/2014/main" id="{C543FCF3-AE26-4DE7-A6C3-3940B3E78E3F}"/>
              </a:ext>
            </a:extLst>
          </p:cNvPr>
          <p:cNvSpPr/>
          <p:nvPr userDrawn="1"/>
        </p:nvSpPr>
        <p:spPr>
          <a:xfrm>
            <a:off x="783674" y="3804905"/>
            <a:ext cx="3016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671" y="2337132"/>
            <a:ext cx="10156338" cy="1280160"/>
          </a:xfrm>
          <a:noFill/>
        </p:spPr>
        <p:txBody>
          <a:bodyPr vert="horz" wrap="square" lIns="0" tIns="0" rIns="0" bIns="0" rtlCol="0" anchor="b">
            <a:noAutofit/>
          </a:bodyPr>
          <a:lstStyle>
            <a:lvl1pPr>
              <a:lnSpc>
                <a:spcPct val="95000"/>
              </a:lnSpc>
              <a:defRPr lang="en-US" sz="3999"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487" y="4135194"/>
            <a:ext cx="10156338" cy="681251"/>
          </a:xfrm>
          <a:prstGeom prst="rect">
            <a:avLst/>
          </a:prstGeom>
          <a:noFill/>
        </p:spPr>
        <p:txBody>
          <a:bodyPr>
            <a:noAutofit/>
          </a:bodyPr>
          <a:lstStyle>
            <a:lvl1pPr marL="0" marR="0" indent="0" algn="l" defTabSz="914126" rtl="0" eaLnBrk="1" fontAlgn="auto" latinLnBrk="0" hangingPunct="1">
              <a:lnSpc>
                <a:spcPct val="95000"/>
              </a:lnSpc>
              <a:spcBef>
                <a:spcPts val="600"/>
              </a:spcBef>
              <a:spcAft>
                <a:spcPts val="0"/>
              </a:spcAft>
              <a:buClrTx/>
              <a:buSzTx/>
              <a:buFont typeface="Arial" panose="020B0604020202020204" pitchFamily="34" charset="0"/>
              <a:buNone/>
              <a:tabLst/>
              <a:defRPr sz="17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1412898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7.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743484" y="1083281"/>
            <a:ext cx="3926170" cy="1846350"/>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PROGETTO,</a:t>
            </a:r>
          </a:p>
          <a:p>
            <a:pPr>
              <a:lnSpc>
                <a:spcPct val="90000"/>
              </a:lnSpc>
            </a:pPr>
            <a:r>
              <a:rPr lang="it-IT" b="1" dirty="0">
                <a:latin typeface="Courier New" panose="02070309020205020404" pitchFamily="49" charset="0"/>
                <a:cs typeface="Courier New" panose="02070309020205020404" pitchFamily="49" charset="0"/>
              </a:rPr>
              <a:t>       ATTIVITA,</a:t>
            </a:r>
          </a:p>
          <a:p>
            <a:pPr>
              <a:lnSpc>
                <a:spcPct val="90000"/>
              </a:lnSpc>
            </a:pPr>
            <a:r>
              <a:rPr lang="it-IT" b="1" dirty="0">
                <a:latin typeface="Courier New" panose="02070309020205020404" pitchFamily="49" charset="0"/>
                <a:cs typeface="Courier New" panose="02070309020205020404" pitchFamily="49" charset="0"/>
              </a:rPr>
              <a:t>       DATA_INIZIO,</a:t>
            </a:r>
          </a:p>
          <a:p>
            <a:pPr>
              <a:lnSpc>
                <a:spcPct val="90000"/>
              </a:lnSpc>
            </a:pPr>
            <a:r>
              <a:rPr lang="it-IT" b="1" dirty="0">
                <a:latin typeface="Courier New" panose="02070309020205020404" pitchFamily="49" charset="0"/>
                <a:cs typeface="Courier New" panose="02070309020205020404" pitchFamily="49" charset="0"/>
              </a:rPr>
              <a:t>       DATA_FINE,</a:t>
            </a:r>
          </a:p>
          <a:p>
            <a:pPr>
              <a:lnSpc>
                <a:spcPct val="90000"/>
              </a:lnSpc>
            </a:pPr>
            <a:r>
              <a:rPr lang="it-IT" b="1" dirty="0">
                <a:latin typeface="Courier New" panose="02070309020205020404" pitchFamily="49" charset="0"/>
                <a:cs typeface="Courier New" panose="02070309020205020404" pitchFamily="49" charset="0"/>
              </a:rPr>
              <a:t>       DATA_FINE – DATA_INIZIO </a:t>
            </a:r>
            <a:r>
              <a:rPr lang="it-IT" b="1" dirty="0" err="1">
                <a:solidFill>
                  <a:schemeClr val="accent1"/>
                </a:solidFill>
                <a:latin typeface="Courier New" panose="02070309020205020404" pitchFamily="49" charset="0"/>
                <a:cs typeface="Courier New" panose="02070309020205020404" pitchFamily="49" charset="0"/>
              </a:rPr>
              <a:t>as</a:t>
            </a:r>
            <a:r>
              <a:rPr lang="it-IT" b="1" dirty="0">
                <a:latin typeface="Courier New" panose="02070309020205020404" pitchFamily="49" charset="0"/>
                <a:cs typeface="Courier New" panose="02070309020205020404" pitchFamily="49" charset="0"/>
              </a:rPr>
              <a:t> GIORNI</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p:txBody>
      </p:sp>
      <p:sp>
        <p:nvSpPr>
          <p:cNvPr id="3" name="Rettangolo 2">
            <a:extLst>
              <a:ext uri="{FF2B5EF4-FFF2-40B4-BE49-F238E27FC236}">
                <a16:creationId xmlns:a16="http://schemas.microsoft.com/office/drawing/2014/main" id="{ADAFD211-AD1E-4D8A-B34B-61349A74DF2E}"/>
              </a:ext>
            </a:extLst>
          </p:cNvPr>
          <p:cNvSpPr/>
          <p:nvPr/>
        </p:nvSpPr>
        <p:spPr>
          <a:xfrm>
            <a:off x="5987881" y="824195"/>
            <a:ext cx="2765504"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ALIAS  DI COLONNA</a:t>
            </a:r>
          </a:p>
          <a:p>
            <a:pPr algn="ctr">
              <a:lnSpc>
                <a:spcPct val="90000"/>
              </a:lnSpc>
            </a:pPr>
            <a:r>
              <a:rPr lang="it-IT" sz="1400" dirty="0"/>
              <a:t>(la parola «AS» è opzionale)</a:t>
            </a:r>
          </a:p>
        </p:txBody>
      </p:sp>
      <p:sp>
        <p:nvSpPr>
          <p:cNvPr id="4" name="Freccia in giù 3">
            <a:extLst>
              <a:ext uri="{FF2B5EF4-FFF2-40B4-BE49-F238E27FC236}">
                <a16:creationId xmlns:a16="http://schemas.microsoft.com/office/drawing/2014/main" id="{E954784A-6762-42A5-BC30-05DACA2B9E8C}"/>
              </a:ext>
            </a:extLst>
          </p:cNvPr>
          <p:cNvSpPr/>
          <p:nvPr/>
        </p:nvSpPr>
        <p:spPr>
          <a:xfrm rot="2246978">
            <a:off x="5501546" y="1500260"/>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pic>
        <p:nvPicPr>
          <p:cNvPr id="8" name="Immagine 7">
            <a:extLst>
              <a:ext uri="{FF2B5EF4-FFF2-40B4-BE49-F238E27FC236}">
                <a16:creationId xmlns:a16="http://schemas.microsoft.com/office/drawing/2014/main" id="{3B66F98B-102D-49C4-808A-C59A18C2FB2E}"/>
              </a:ext>
            </a:extLst>
          </p:cNvPr>
          <p:cNvPicPr>
            <a:picLocks noChangeAspect="1"/>
          </p:cNvPicPr>
          <p:nvPr/>
        </p:nvPicPr>
        <p:blipFill>
          <a:blip r:embed="rId2"/>
          <a:stretch>
            <a:fillRect/>
          </a:stretch>
        </p:blipFill>
        <p:spPr>
          <a:xfrm>
            <a:off x="4669654" y="2675936"/>
            <a:ext cx="7013143" cy="3328082"/>
          </a:xfrm>
          <a:prstGeom prst="rect">
            <a:avLst/>
          </a:prstGeom>
        </p:spPr>
      </p:pic>
      <p:sp>
        <p:nvSpPr>
          <p:cNvPr id="9" name="Rettangolo 8">
            <a:extLst>
              <a:ext uri="{FF2B5EF4-FFF2-40B4-BE49-F238E27FC236}">
                <a16:creationId xmlns:a16="http://schemas.microsoft.com/office/drawing/2014/main" id="{8E429B07-D5B6-4D16-9D67-2E44629BE828}"/>
              </a:ext>
            </a:extLst>
          </p:cNvPr>
          <p:cNvSpPr/>
          <p:nvPr/>
        </p:nvSpPr>
        <p:spPr>
          <a:xfrm>
            <a:off x="1692568" y="3337866"/>
            <a:ext cx="2275750"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ALIAS DI TABELLA</a:t>
            </a:r>
          </a:p>
          <a:p>
            <a:pPr algn="ctr">
              <a:lnSpc>
                <a:spcPct val="90000"/>
              </a:lnSpc>
            </a:pPr>
            <a:r>
              <a:rPr lang="it-IT" sz="1200" dirty="0"/>
              <a:t>(la parola «AS»  non va messa)</a:t>
            </a:r>
          </a:p>
          <a:p>
            <a:pPr algn="ctr">
              <a:lnSpc>
                <a:spcPct val="90000"/>
              </a:lnSpc>
            </a:pPr>
            <a:endParaRPr lang="it-IT" dirty="0"/>
          </a:p>
        </p:txBody>
      </p:sp>
      <p:sp>
        <p:nvSpPr>
          <p:cNvPr id="10" name="Freccia in giù 9">
            <a:extLst>
              <a:ext uri="{FF2B5EF4-FFF2-40B4-BE49-F238E27FC236}">
                <a16:creationId xmlns:a16="http://schemas.microsoft.com/office/drawing/2014/main" id="{B52B64D1-CABA-4231-A0B3-01B46A8F4DE1}"/>
              </a:ext>
            </a:extLst>
          </p:cNvPr>
          <p:cNvSpPr/>
          <p:nvPr/>
        </p:nvSpPr>
        <p:spPr>
          <a:xfrm rot="12967876">
            <a:off x="3130179" y="2603535"/>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3243057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60824"/>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708206" y="1641719"/>
            <a:ext cx="508914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PROGETTO = 'Sito Web </a:t>
            </a:r>
            <a:r>
              <a:rPr lang="it-IT" b="1" dirty="0" err="1">
                <a:latin typeface="Courier New" panose="02070309020205020404" pitchFamily="49" charset="0"/>
                <a:cs typeface="Courier New" panose="02070309020205020404" pitchFamily="49" charset="0"/>
              </a:rPr>
              <a:t>pubblico'</a:t>
            </a:r>
            <a:endParaRPr lang="it-IT" b="1" dirty="0">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B77605EC-0592-41E8-AAF0-A03197B0453F}"/>
              </a:ext>
            </a:extLst>
          </p:cNvPr>
          <p:cNvPicPr>
            <a:picLocks noChangeAspect="1"/>
          </p:cNvPicPr>
          <p:nvPr/>
        </p:nvPicPr>
        <p:blipFill>
          <a:blip r:embed="rId2"/>
          <a:stretch>
            <a:fillRect/>
          </a:stretch>
        </p:blipFill>
        <p:spPr>
          <a:xfrm>
            <a:off x="2474751" y="2581431"/>
            <a:ext cx="7772823" cy="3316134"/>
          </a:xfrm>
          <a:prstGeom prst="rect">
            <a:avLst/>
          </a:prstGeom>
        </p:spPr>
      </p:pic>
      <p:sp>
        <p:nvSpPr>
          <p:cNvPr id="7" name="Rettangolo 6">
            <a:extLst>
              <a:ext uri="{FF2B5EF4-FFF2-40B4-BE49-F238E27FC236}">
                <a16:creationId xmlns:a16="http://schemas.microsoft.com/office/drawing/2014/main" id="{D72A903B-5490-46FA-9D51-1377015A9059}"/>
              </a:ext>
            </a:extLst>
          </p:cNvPr>
          <p:cNvSpPr/>
          <p:nvPr/>
        </p:nvSpPr>
        <p:spPr>
          <a:xfrm>
            <a:off x="4783465" y="927696"/>
            <a:ext cx="2765504"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Distingue Minuscole da Maiuscole</a:t>
            </a:r>
          </a:p>
        </p:txBody>
      </p:sp>
      <p:sp>
        <p:nvSpPr>
          <p:cNvPr id="8" name="Freccia in giù 7">
            <a:extLst>
              <a:ext uri="{FF2B5EF4-FFF2-40B4-BE49-F238E27FC236}">
                <a16:creationId xmlns:a16="http://schemas.microsoft.com/office/drawing/2014/main" id="{AFC3FA6D-F1CC-4146-9BDA-05583CD9B342}"/>
              </a:ext>
            </a:extLst>
          </p:cNvPr>
          <p:cNvSpPr/>
          <p:nvPr/>
        </p:nvSpPr>
        <p:spPr>
          <a:xfrm rot="2246978">
            <a:off x="4400146" y="1616051"/>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9" name="Rettangolo 8">
            <a:extLst>
              <a:ext uri="{FF2B5EF4-FFF2-40B4-BE49-F238E27FC236}">
                <a16:creationId xmlns:a16="http://schemas.microsoft.com/office/drawing/2014/main" id="{34418A5E-2B8C-4234-AF4F-A1F1613AA7E6}"/>
              </a:ext>
            </a:extLst>
          </p:cNvPr>
          <p:cNvSpPr/>
          <p:nvPr/>
        </p:nvSpPr>
        <p:spPr>
          <a:xfrm>
            <a:off x="6813601" y="1713715"/>
            <a:ext cx="354397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Apice Singolo non Doppio Apice</a:t>
            </a:r>
          </a:p>
        </p:txBody>
      </p:sp>
      <p:sp>
        <p:nvSpPr>
          <p:cNvPr id="10" name="Freccia in giù 9">
            <a:extLst>
              <a:ext uri="{FF2B5EF4-FFF2-40B4-BE49-F238E27FC236}">
                <a16:creationId xmlns:a16="http://schemas.microsoft.com/office/drawing/2014/main" id="{ED1BA02A-4E19-4914-8E1D-D077BF2BAB0B}"/>
              </a:ext>
            </a:extLst>
          </p:cNvPr>
          <p:cNvSpPr/>
          <p:nvPr/>
        </p:nvSpPr>
        <p:spPr>
          <a:xfrm rot="5400000">
            <a:off x="5920541" y="1973275"/>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2890657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810496" y="340837"/>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1680984" y="1785207"/>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ATTIVITA </a:t>
            </a:r>
            <a:r>
              <a:rPr lang="it-IT" b="1" dirty="0">
                <a:solidFill>
                  <a:schemeClr val="accent1"/>
                </a:solidFill>
                <a:latin typeface="Courier New" panose="02070309020205020404" pitchFamily="49" charset="0"/>
                <a:cs typeface="Courier New" panose="02070309020205020404" pitchFamily="49" charset="0"/>
              </a:rPr>
              <a:t>like</a:t>
            </a:r>
            <a:r>
              <a:rPr lang="it-IT" b="1" dirty="0">
                <a:latin typeface="Courier New" panose="02070309020205020404" pitchFamily="49" charset="0"/>
                <a:cs typeface="Courier New" panose="02070309020205020404" pitchFamily="49" charset="0"/>
              </a:rPr>
              <a:t> ‘Co%'</a:t>
            </a:r>
          </a:p>
        </p:txBody>
      </p:sp>
      <p:sp>
        <p:nvSpPr>
          <p:cNvPr id="9" name="Rettangolo 8">
            <a:extLst>
              <a:ext uri="{FF2B5EF4-FFF2-40B4-BE49-F238E27FC236}">
                <a16:creationId xmlns:a16="http://schemas.microsoft.com/office/drawing/2014/main" id="{34418A5E-2B8C-4234-AF4F-A1F1613AA7E6}"/>
              </a:ext>
            </a:extLst>
          </p:cNvPr>
          <p:cNvSpPr/>
          <p:nvPr/>
        </p:nvSpPr>
        <p:spPr>
          <a:xfrm>
            <a:off x="6666915" y="1794880"/>
            <a:ext cx="354397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INIZIA PER Co  (si usa % non *)</a:t>
            </a:r>
          </a:p>
        </p:txBody>
      </p:sp>
      <p:sp>
        <p:nvSpPr>
          <p:cNvPr id="10" name="Freccia in giù 9">
            <a:extLst>
              <a:ext uri="{FF2B5EF4-FFF2-40B4-BE49-F238E27FC236}">
                <a16:creationId xmlns:a16="http://schemas.microsoft.com/office/drawing/2014/main" id="{ED1BA02A-4E19-4914-8E1D-D077BF2BAB0B}"/>
              </a:ext>
            </a:extLst>
          </p:cNvPr>
          <p:cNvSpPr/>
          <p:nvPr/>
        </p:nvSpPr>
        <p:spPr>
          <a:xfrm rot="5400000">
            <a:off x="5936860" y="2086614"/>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1" name="CasellaDiTesto 10">
            <a:extLst>
              <a:ext uri="{FF2B5EF4-FFF2-40B4-BE49-F238E27FC236}">
                <a16:creationId xmlns:a16="http://schemas.microsoft.com/office/drawing/2014/main" id="{1F449B2D-B33C-4F73-9A72-0D5FFD2CA67F}"/>
              </a:ext>
            </a:extLst>
          </p:cNvPr>
          <p:cNvSpPr txBox="1"/>
          <p:nvPr/>
        </p:nvSpPr>
        <p:spPr>
          <a:xfrm>
            <a:off x="1788996" y="2938247"/>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ATTIVITA </a:t>
            </a:r>
            <a:r>
              <a:rPr lang="it-IT" b="1" dirty="0">
                <a:solidFill>
                  <a:schemeClr val="accent1"/>
                </a:solidFill>
                <a:latin typeface="Courier New" panose="02070309020205020404" pitchFamily="49" charset="0"/>
                <a:cs typeface="Courier New" panose="02070309020205020404" pitchFamily="49" charset="0"/>
              </a:rPr>
              <a:t>like</a:t>
            </a:r>
            <a:r>
              <a:rPr lang="it-IT" b="1" dirty="0">
                <a:latin typeface="Courier New" panose="02070309020205020404" pitchFamily="49" charset="0"/>
                <a:cs typeface="Courier New" panose="02070309020205020404" pitchFamily="49" charset="0"/>
              </a:rPr>
              <a:t> ‘%to'</a:t>
            </a:r>
          </a:p>
        </p:txBody>
      </p:sp>
      <p:sp>
        <p:nvSpPr>
          <p:cNvPr id="12" name="Rettangolo 11">
            <a:extLst>
              <a:ext uri="{FF2B5EF4-FFF2-40B4-BE49-F238E27FC236}">
                <a16:creationId xmlns:a16="http://schemas.microsoft.com/office/drawing/2014/main" id="{D4DD6CE5-1753-4DEE-A3AA-D506D29AE69A}"/>
              </a:ext>
            </a:extLst>
          </p:cNvPr>
          <p:cNvSpPr/>
          <p:nvPr/>
        </p:nvSpPr>
        <p:spPr>
          <a:xfrm>
            <a:off x="6666915" y="2947919"/>
            <a:ext cx="354397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TERMINA PER to  (si usa % non *)</a:t>
            </a:r>
          </a:p>
        </p:txBody>
      </p:sp>
      <p:sp>
        <p:nvSpPr>
          <p:cNvPr id="13" name="Freccia in giù 12">
            <a:extLst>
              <a:ext uri="{FF2B5EF4-FFF2-40B4-BE49-F238E27FC236}">
                <a16:creationId xmlns:a16="http://schemas.microsoft.com/office/drawing/2014/main" id="{39160CDF-DD14-42CF-A600-2ACFCA1867B6}"/>
              </a:ext>
            </a:extLst>
          </p:cNvPr>
          <p:cNvSpPr/>
          <p:nvPr/>
        </p:nvSpPr>
        <p:spPr>
          <a:xfrm rot="5400000">
            <a:off x="5936860" y="3239652"/>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4" name="Rettangolo 13">
            <a:extLst>
              <a:ext uri="{FF2B5EF4-FFF2-40B4-BE49-F238E27FC236}">
                <a16:creationId xmlns:a16="http://schemas.microsoft.com/office/drawing/2014/main" id="{484CC40A-A69D-44C9-9E38-E6B9D1AC7512}"/>
              </a:ext>
            </a:extLst>
          </p:cNvPr>
          <p:cNvSpPr/>
          <p:nvPr/>
        </p:nvSpPr>
        <p:spPr>
          <a:xfrm>
            <a:off x="6666914" y="4258106"/>
            <a:ext cx="354397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CONTIENE </a:t>
            </a:r>
            <a:r>
              <a:rPr lang="it-IT" dirty="0" err="1"/>
              <a:t>comp</a:t>
            </a:r>
            <a:r>
              <a:rPr lang="it-IT" dirty="0"/>
              <a:t>  (si usa % non *)</a:t>
            </a:r>
          </a:p>
        </p:txBody>
      </p:sp>
      <p:sp>
        <p:nvSpPr>
          <p:cNvPr id="15" name="Freccia in giù 14">
            <a:extLst>
              <a:ext uri="{FF2B5EF4-FFF2-40B4-BE49-F238E27FC236}">
                <a16:creationId xmlns:a16="http://schemas.microsoft.com/office/drawing/2014/main" id="{7189E91C-34DA-4705-959E-58C00887102E}"/>
              </a:ext>
            </a:extLst>
          </p:cNvPr>
          <p:cNvSpPr/>
          <p:nvPr/>
        </p:nvSpPr>
        <p:spPr>
          <a:xfrm rot="5400000">
            <a:off x="5936859" y="4557274"/>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6" name="CasellaDiTesto 15">
            <a:extLst>
              <a:ext uri="{FF2B5EF4-FFF2-40B4-BE49-F238E27FC236}">
                <a16:creationId xmlns:a16="http://schemas.microsoft.com/office/drawing/2014/main" id="{FFE3CCF3-D818-42E1-BC79-6714BB450C13}"/>
              </a:ext>
            </a:extLst>
          </p:cNvPr>
          <p:cNvSpPr txBox="1"/>
          <p:nvPr/>
        </p:nvSpPr>
        <p:spPr>
          <a:xfrm>
            <a:off x="1788995" y="4118367"/>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ATTIVITA </a:t>
            </a:r>
            <a:r>
              <a:rPr lang="it-IT" b="1" dirty="0">
                <a:solidFill>
                  <a:schemeClr val="accent1"/>
                </a:solidFill>
                <a:latin typeface="Courier New" panose="02070309020205020404" pitchFamily="49" charset="0"/>
                <a:cs typeface="Courier New" panose="02070309020205020404" pitchFamily="49" charset="0"/>
              </a:rPr>
              <a:t>like</a:t>
            </a:r>
            <a:r>
              <a:rPr lang="it-IT" b="1" dirty="0">
                <a:latin typeface="Courier New" panose="02070309020205020404" pitchFamily="49" charset="0"/>
                <a:cs typeface="Courier New" panose="02070309020205020404" pitchFamily="49" charset="0"/>
              </a:rPr>
              <a:t> ‘%</a:t>
            </a:r>
            <a:r>
              <a:rPr lang="it-IT" b="1" dirty="0" err="1">
                <a:latin typeface="Courier New" panose="02070309020205020404" pitchFamily="49" charset="0"/>
                <a:cs typeface="Courier New" panose="02070309020205020404" pitchFamily="49" charset="0"/>
              </a:rPr>
              <a:t>comp</a:t>
            </a:r>
            <a:r>
              <a:rPr lang="it-IT"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3990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810496" y="340837"/>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739951" y="1237644"/>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COSTO &gt; BUDGET</a:t>
            </a:r>
          </a:p>
        </p:txBody>
      </p:sp>
      <p:sp>
        <p:nvSpPr>
          <p:cNvPr id="11" name="CasellaDiTesto 10">
            <a:extLst>
              <a:ext uri="{FF2B5EF4-FFF2-40B4-BE49-F238E27FC236}">
                <a16:creationId xmlns:a16="http://schemas.microsoft.com/office/drawing/2014/main" id="{1F449B2D-B33C-4F73-9A72-0D5FFD2CA67F}"/>
              </a:ext>
            </a:extLst>
          </p:cNvPr>
          <p:cNvSpPr txBox="1"/>
          <p:nvPr/>
        </p:nvSpPr>
        <p:spPr>
          <a:xfrm>
            <a:off x="810496" y="3800176"/>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COSTO </a:t>
            </a:r>
            <a:r>
              <a:rPr lang="it-IT" b="1" dirty="0" err="1">
                <a:solidFill>
                  <a:schemeClr val="accent1"/>
                </a:solidFill>
                <a:latin typeface="Courier New" panose="02070309020205020404" pitchFamily="49" charset="0"/>
                <a:cs typeface="Courier New" panose="02070309020205020404" pitchFamily="49" charset="0"/>
              </a:rPr>
              <a:t>between</a:t>
            </a:r>
            <a:r>
              <a:rPr lang="it-IT" b="1" dirty="0">
                <a:latin typeface="Courier New" panose="02070309020205020404" pitchFamily="49" charset="0"/>
                <a:cs typeface="Courier New" panose="02070309020205020404" pitchFamily="49" charset="0"/>
              </a:rPr>
              <a:t> 2000</a:t>
            </a:r>
            <a:r>
              <a:rPr lang="it-IT" b="1" dirty="0">
                <a:solidFill>
                  <a:schemeClr val="accent1"/>
                </a:solidFill>
                <a:latin typeface="Courier New" panose="02070309020205020404" pitchFamily="49" charset="0"/>
                <a:cs typeface="Courier New" panose="02070309020205020404" pitchFamily="49" charset="0"/>
              </a:rPr>
              <a:t> and </a:t>
            </a:r>
            <a:r>
              <a:rPr lang="it-IT" b="1" dirty="0">
                <a:latin typeface="Courier New" panose="02070309020205020404" pitchFamily="49" charset="0"/>
                <a:cs typeface="Courier New" panose="02070309020205020404" pitchFamily="49" charset="0"/>
              </a:rPr>
              <a:t>3500</a:t>
            </a:r>
          </a:p>
        </p:txBody>
      </p:sp>
      <p:sp>
        <p:nvSpPr>
          <p:cNvPr id="12" name="Rettangolo 11">
            <a:extLst>
              <a:ext uri="{FF2B5EF4-FFF2-40B4-BE49-F238E27FC236}">
                <a16:creationId xmlns:a16="http://schemas.microsoft.com/office/drawing/2014/main" id="{D4DD6CE5-1753-4DEE-A3AA-D506D29AE69A}"/>
              </a:ext>
            </a:extLst>
          </p:cNvPr>
          <p:cNvSpPr/>
          <p:nvPr/>
        </p:nvSpPr>
        <p:spPr>
          <a:xfrm>
            <a:off x="6700469" y="3800175"/>
            <a:ext cx="354397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GLI ESTREMI SONO COMPRESI</a:t>
            </a:r>
          </a:p>
        </p:txBody>
      </p:sp>
      <p:sp>
        <p:nvSpPr>
          <p:cNvPr id="13" name="Freccia in giù 12">
            <a:extLst>
              <a:ext uri="{FF2B5EF4-FFF2-40B4-BE49-F238E27FC236}">
                <a16:creationId xmlns:a16="http://schemas.microsoft.com/office/drawing/2014/main" id="{39160CDF-DD14-42CF-A600-2ACFCA1867B6}"/>
              </a:ext>
            </a:extLst>
          </p:cNvPr>
          <p:cNvSpPr/>
          <p:nvPr/>
        </p:nvSpPr>
        <p:spPr>
          <a:xfrm rot="5400000">
            <a:off x="5970414" y="4091908"/>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4" name="Rettangolo 13">
            <a:extLst>
              <a:ext uri="{FF2B5EF4-FFF2-40B4-BE49-F238E27FC236}">
                <a16:creationId xmlns:a16="http://schemas.microsoft.com/office/drawing/2014/main" id="{484CC40A-A69D-44C9-9E38-E6B9D1AC7512}"/>
              </a:ext>
            </a:extLst>
          </p:cNvPr>
          <p:cNvSpPr/>
          <p:nvPr/>
        </p:nvSpPr>
        <p:spPr>
          <a:xfrm>
            <a:off x="6700469" y="2543195"/>
            <a:ext cx="354397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&lt;&gt; o != SIGNIFICA DIVERSO DA</a:t>
            </a:r>
          </a:p>
        </p:txBody>
      </p:sp>
      <p:sp>
        <p:nvSpPr>
          <p:cNvPr id="15" name="Freccia in giù 14">
            <a:extLst>
              <a:ext uri="{FF2B5EF4-FFF2-40B4-BE49-F238E27FC236}">
                <a16:creationId xmlns:a16="http://schemas.microsoft.com/office/drawing/2014/main" id="{7189E91C-34DA-4705-959E-58C00887102E}"/>
              </a:ext>
            </a:extLst>
          </p:cNvPr>
          <p:cNvSpPr/>
          <p:nvPr/>
        </p:nvSpPr>
        <p:spPr>
          <a:xfrm rot="5400000">
            <a:off x="5970414" y="2831819"/>
            <a:ext cx="372862" cy="499611"/>
          </a:xfrm>
          <a:prstGeom prst="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7" name="CasellaDiTesto 16">
            <a:extLst>
              <a:ext uri="{FF2B5EF4-FFF2-40B4-BE49-F238E27FC236}">
                <a16:creationId xmlns:a16="http://schemas.microsoft.com/office/drawing/2014/main" id="{C94FF3AF-63BB-4230-A411-05B8FB45B277}"/>
              </a:ext>
            </a:extLst>
          </p:cNvPr>
          <p:cNvSpPr txBox="1"/>
          <p:nvPr/>
        </p:nvSpPr>
        <p:spPr>
          <a:xfrm>
            <a:off x="810495" y="2518910"/>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COSTO &lt;&gt; BUDGET</a:t>
            </a:r>
          </a:p>
        </p:txBody>
      </p:sp>
    </p:spTree>
    <p:extLst>
      <p:ext uri="{BB962C8B-B14F-4D97-AF65-F5344CB8AC3E}">
        <p14:creationId xmlns:p14="http://schemas.microsoft.com/office/powerpoint/2010/main" val="2896576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810496" y="340837"/>
            <a:ext cx="11125200" cy="499611"/>
          </a:xfrm>
        </p:spPr>
        <p:txBody>
          <a:bodyPr/>
          <a:lstStyle/>
          <a:p>
            <a:r>
              <a:rPr lang="it-IT" dirty="0"/>
              <a:t>SQL Workshop – Comandi SQL  </a:t>
            </a:r>
          </a:p>
        </p:txBody>
      </p:sp>
      <p:sp>
        <p:nvSpPr>
          <p:cNvPr id="16" name="CasellaDiTesto 15">
            <a:extLst>
              <a:ext uri="{FF2B5EF4-FFF2-40B4-BE49-F238E27FC236}">
                <a16:creationId xmlns:a16="http://schemas.microsoft.com/office/drawing/2014/main" id="{FFE3CCF3-D818-42E1-BC79-6714BB450C13}"/>
              </a:ext>
            </a:extLst>
          </p:cNvPr>
          <p:cNvSpPr txBox="1"/>
          <p:nvPr/>
        </p:nvSpPr>
        <p:spPr>
          <a:xfrm>
            <a:off x="943660" y="2556692"/>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BUDGET </a:t>
            </a:r>
            <a:r>
              <a:rPr lang="it-IT" b="1" dirty="0" err="1">
                <a:solidFill>
                  <a:schemeClr val="accent1"/>
                </a:solidFill>
                <a:latin typeface="Courier New" panose="02070309020205020404" pitchFamily="49" charset="0"/>
                <a:cs typeface="Courier New" panose="02070309020205020404" pitchFamily="49" charset="0"/>
              </a:rPr>
              <a:t>is</a:t>
            </a:r>
            <a:r>
              <a:rPr lang="it-IT" b="1" dirty="0">
                <a:solidFill>
                  <a:schemeClr val="accent1"/>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not</a:t>
            </a:r>
            <a:r>
              <a:rPr lang="it-IT" b="1" dirty="0">
                <a:solidFill>
                  <a:schemeClr val="accent1"/>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null</a:t>
            </a:r>
            <a:endParaRPr lang="it-IT" b="1" dirty="0">
              <a:latin typeface="Courier New" panose="02070309020205020404" pitchFamily="49" charset="0"/>
              <a:cs typeface="Courier New" panose="02070309020205020404" pitchFamily="49" charset="0"/>
            </a:endParaRPr>
          </a:p>
        </p:txBody>
      </p:sp>
      <p:sp>
        <p:nvSpPr>
          <p:cNvPr id="22" name="CasellaDiTesto 21">
            <a:extLst>
              <a:ext uri="{FF2B5EF4-FFF2-40B4-BE49-F238E27FC236}">
                <a16:creationId xmlns:a16="http://schemas.microsoft.com/office/drawing/2014/main" id="{ED83A043-B739-4D95-B2F0-748F3F8D79A6}"/>
              </a:ext>
            </a:extLst>
          </p:cNvPr>
          <p:cNvSpPr txBox="1"/>
          <p:nvPr/>
        </p:nvSpPr>
        <p:spPr>
          <a:xfrm>
            <a:off x="873115" y="1413912"/>
            <a:ext cx="3721985" cy="985216"/>
          </a:xfrm>
          <a:prstGeom prst="rect">
            <a:avLst/>
          </a:prstGeom>
          <a:noFill/>
        </p:spPr>
        <p:txBody>
          <a:bodyPr wrap="none" lIns="0" tIns="0" rIns="0" bIns="0" rtlCol="0">
            <a:noAutofit/>
          </a:bodyPr>
          <a:lstStyle/>
          <a:p>
            <a:pPr>
              <a:lnSpc>
                <a:spcPct val="90000"/>
              </a:lnSpc>
            </a:pPr>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 A</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BUDGET </a:t>
            </a:r>
            <a:r>
              <a:rPr lang="it-IT" b="1" dirty="0" err="1">
                <a:solidFill>
                  <a:schemeClr val="accent1"/>
                </a:solidFill>
                <a:latin typeface="Courier New" panose="02070309020205020404" pitchFamily="49" charset="0"/>
                <a:cs typeface="Courier New" panose="02070309020205020404" pitchFamily="49" charset="0"/>
              </a:rPr>
              <a:t>is</a:t>
            </a:r>
            <a:r>
              <a:rPr lang="it-IT" b="1" dirty="0">
                <a:solidFill>
                  <a:schemeClr val="accent1"/>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null</a:t>
            </a:r>
            <a:endParaRPr lang="it-IT"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7528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15</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Basi Dati Relazionali</a:t>
            </a:r>
            <a:endParaRPr lang="x-none" dirty="0">
              <a:latin typeface="Georgia" panose="02040502050405020303" pitchFamily="18" charset="0"/>
            </a:endParaRPr>
          </a:p>
        </p:txBody>
      </p:sp>
    </p:spTree>
    <p:extLst>
      <p:ext uri="{BB962C8B-B14F-4D97-AF65-F5344CB8AC3E}">
        <p14:creationId xmlns:p14="http://schemas.microsoft.com/office/powerpoint/2010/main" val="424207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Modello Dati Relazionale</a:t>
            </a:r>
          </a:p>
        </p:txBody>
      </p:sp>
      <p:pic>
        <p:nvPicPr>
          <p:cNvPr id="7" name="Immagine 6">
            <a:extLst>
              <a:ext uri="{FF2B5EF4-FFF2-40B4-BE49-F238E27FC236}">
                <a16:creationId xmlns:a16="http://schemas.microsoft.com/office/drawing/2014/main" id="{6F157B35-7146-43DE-951A-655B5AD43539}"/>
              </a:ext>
            </a:extLst>
          </p:cNvPr>
          <p:cNvPicPr>
            <a:picLocks noChangeAspect="1"/>
          </p:cNvPicPr>
          <p:nvPr/>
        </p:nvPicPr>
        <p:blipFill>
          <a:blip r:embed="rId2"/>
          <a:stretch>
            <a:fillRect/>
          </a:stretch>
        </p:blipFill>
        <p:spPr>
          <a:xfrm>
            <a:off x="1530205" y="3098621"/>
            <a:ext cx="8354591" cy="2476846"/>
          </a:xfrm>
          <a:prstGeom prst="rect">
            <a:avLst/>
          </a:prstGeom>
        </p:spPr>
      </p:pic>
      <p:sp>
        <p:nvSpPr>
          <p:cNvPr id="8" name="CasellaDiTesto 7">
            <a:extLst>
              <a:ext uri="{FF2B5EF4-FFF2-40B4-BE49-F238E27FC236}">
                <a16:creationId xmlns:a16="http://schemas.microsoft.com/office/drawing/2014/main" id="{112F1FA9-F4E6-41AC-BE7E-A0A77C48904E}"/>
              </a:ext>
            </a:extLst>
          </p:cNvPr>
          <p:cNvSpPr txBox="1"/>
          <p:nvPr/>
        </p:nvSpPr>
        <p:spPr>
          <a:xfrm>
            <a:off x="824408" y="1392245"/>
            <a:ext cx="2921721" cy="163022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2800" dirty="0"/>
              <a:t>RELAZIONE</a:t>
            </a:r>
          </a:p>
          <a:p>
            <a:pPr marL="285750" indent="-285750">
              <a:lnSpc>
                <a:spcPct val="90000"/>
              </a:lnSpc>
              <a:buFont typeface="Arial" panose="020B0604020202020204" pitchFamily="34" charset="0"/>
              <a:buChar char="•"/>
            </a:pPr>
            <a:r>
              <a:rPr lang="it-IT" sz="2800" dirty="0"/>
              <a:t>ATTRIBUTO</a:t>
            </a:r>
          </a:p>
          <a:p>
            <a:pPr marL="285750" indent="-285750">
              <a:lnSpc>
                <a:spcPct val="90000"/>
              </a:lnSpc>
              <a:buFont typeface="Arial" panose="020B0604020202020204" pitchFamily="34" charset="0"/>
              <a:buChar char="•"/>
            </a:pPr>
            <a:r>
              <a:rPr lang="it-IT" sz="2800" dirty="0"/>
              <a:t>TUPLA</a:t>
            </a:r>
          </a:p>
          <a:p>
            <a:pPr marL="285750" indent="-285750">
              <a:lnSpc>
                <a:spcPct val="90000"/>
              </a:lnSpc>
              <a:buFont typeface="Arial" panose="020B0604020202020204" pitchFamily="34" charset="0"/>
              <a:buChar char="•"/>
            </a:pPr>
            <a:r>
              <a:rPr lang="it-IT" sz="2800" dirty="0"/>
              <a:t>DOMINIO</a:t>
            </a:r>
          </a:p>
        </p:txBody>
      </p:sp>
      <p:sp>
        <p:nvSpPr>
          <p:cNvPr id="10" name="CasellaDiTesto 9">
            <a:extLst>
              <a:ext uri="{FF2B5EF4-FFF2-40B4-BE49-F238E27FC236}">
                <a16:creationId xmlns:a16="http://schemas.microsoft.com/office/drawing/2014/main" id="{04F05864-548C-4CB6-A32A-E9808EC46F09}"/>
              </a:ext>
            </a:extLst>
          </p:cNvPr>
          <p:cNvSpPr txBox="1"/>
          <p:nvPr/>
        </p:nvSpPr>
        <p:spPr>
          <a:xfrm>
            <a:off x="5031774" y="1392245"/>
            <a:ext cx="6503087" cy="163022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2800" dirty="0"/>
              <a:t>TABELLA o </a:t>
            </a:r>
            <a:r>
              <a:rPr lang="it-IT" sz="2800" dirty="0">
                <a:solidFill>
                  <a:schemeClr val="accent1"/>
                </a:solidFill>
              </a:rPr>
              <a:t>INSIEME DI ENTITA’*</a:t>
            </a:r>
          </a:p>
          <a:p>
            <a:pPr marL="285750" indent="-285750">
              <a:lnSpc>
                <a:spcPct val="90000"/>
              </a:lnSpc>
              <a:buFont typeface="Arial" panose="020B0604020202020204" pitchFamily="34" charset="0"/>
              <a:buChar char="•"/>
            </a:pPr>
            <a:r>
              <a:rPr lang="it-IT" sz="2800" dirty="0"/>
              <a:t>CAMPO o COLONNA</a:t>
            </a:r>
          </a:p>
          <a:p>
            <a:pPr marL="285750" indent="-285750">
              <a:lnSpc>
                <a:spcPct val="90000"/>
              </a:lnSpc>
              <a:buFont typeface="Arial" panose="020B0604020202020204" pitchFamily="34" charset="0"/>
              <a:buChar char="•"/>
            </a:pPr>
            <a:r>
              <a:rPr lang="it-IT" sz="2800" dirty="0"/>
              <a:t>RECORD o RIGA o </a:t>
            </a:r>
            <a:r>
              <a:rPr lang="it-IT" sz="2800" dirty="0">
                <a:solidFill>
                  <a:schemeClr val="accent1"/>
                </a:solidFill>
              </a:rPr>
              <a:t>SINGOLA ENTITA’*</a:t>
            </a:r>
          </a:p>
          <a:p>
            <a:pPr marL="285750" indent="-285750">
              <a:lnSpc>
                <a:spcPct val="90000"/>
              </a:lnSpc>
              <a:buFont typeface="Arial" panose="020B0604020202020204" pitchFamily="34" charset="0"/>
              <a:buChar char="•"/>
            </a:pPr>
            <a:r>
              <a:rPr lang="it-IT" sz="2800" dirty="0"/>
              <a:t>VALORI PERMESSI</a:t>
            </a:r>
            <a:endParaRPr lang="it-IT" sz="2800" dirty="0">
              <a:solidFill>
                <a:srgbClr val="00B0F0"/>
              </a:solidFill>
            </a:endParaRPr>
          </a:p>
        </p:txBody>
      </p:sp>
      <p:sp>
        <p:nvSpPr>
          <p:cNvPr id="12" name="Freccia bidirezionale orizzontale 11">
            <a:extLst>
              <a:ext uri="{FF2B5EF4-FFF2-40B4-BE49-F238E27FC236}">
                <a16:creationId xmlns:a16="http://schemas.microsoft.com/office/drawing/2014/main" id="{50235597-6F82-465E-B5AC-8EE0E5438077}"/>
              </a:ext>
            </a:extLst>
          </p:cNvPr>
          <p:cNvSpPr/>
          <p:nvPr/>
        </p:nvSpPr>
        <p:spPr>
          <a:xfrm>
            <a:off x="3050573" y="1485179"/>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3" name="Freccia bidirezionale orizzontale 12">
            <a:extLst>
              <a:ext uri="{FF2B5EF4-FFF2-40B4-BE49-F238E27FC236}">
                <a16:creationId xmlns:a16="http://schemas.microsoft.com/office/drawing/2014/main" id="{25204483-D350-4C7A-B120-500B232216FB}"/>
              </a:ext>
            </a:extLst>
          </p:cNvPr>
          <p:cNvSpPr/>
          <p:nvPr/>
        </p:nvSpPr>
        <p:spPr>
          <a:xfrm>
            <a:off x="3050572" y="1845284"/>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dirty="0"/>
          </a:p>
        </p:txBody>
      </p:sp>
      <p:sp>
        <p:nvSpPr>
          <p:cNvPr id="14" name="Freccia bidirezionale orizzontale 13">
            <a:extLst>
              <a:ext uri="{FF2B5EF4-FFF2-40B4-BE49-F238E27FC236}">
                <a16:creationId xmlns:a16="http://schemas.microsoft.com/office/drawing/2014/main" id="{1FFD9E3D-3EF3-4053-BCBA-BDB87A7EE14A}"/>
              </a:ext>
            </a:extLst>
          </p:cNvPr>
          <p:cNvSpPr/>
          <p:nvPr/>
        </p:nvSpPr>
        <p:spPr>
          <a:xfrm>
            <a:off x="3038434" y="2237044"/>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5" name="Freccia bidirezionale orizzontale 14">
            <a:extLst>
              <a:ext uri="{FF2B5EF4-FFF2-40B4-BE49-F238E27FC236}">
                <a16:creationId xmlns:a16="http://schemas.microsoft.com/office/drawing/2014/main" id="{F67EA551-D4B4-497B-907D-F6BF1C40282B}"/>
              </a:ext>
            </a:extLst>
          </p:cNvPr>
          <p:cNvSpPr/>
          <p:nvPr/>
        </p:nvSpPr>
        <p:spPr>
          <a:xfrm>
            <a:off x="3025686" y="2619820"/>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3" name="CasellaDiTesto 2">
            <a:extLst>
              <a:ext uri="{FF2B5EF4-FFF2-40B4-BE49-F238E27FC236}">
                <a16:creationId xmlns:a16="http://schemas.microsoft.com/office/drawing/2014/main" id="{88AC5728-1DF4-43C7-A797-42C083D1A45B}"/>
              </a:ext>
            </a:extLst>
          </p:cNvPr>
          <p:cNvSpPr txBox="1"/>
          <p:nvPr/>
        </p:nvSpPr>
        <p:spPr>
          <a:xfrm>
            <a:off x="998290" y="5742884"/>
            <a:ext cx="10024844" cy="355912"/>
          </a:xfrm>
          <a:prstGeom prst="rect">
            <a:avLst/>
          </a:prstGeom>
          <a:noFill/>
        </p:spPr>
        <p:txBody>
          <a:bodyPr wrap="none" lIns="0" tIns="0" rIns="0" bIns="0" rtlCol="0">
            <a:noAutofit/>
          </a:bodyPr>
          <a:lstStyle/>
          <a:p>
            <a:pPr>
              <a:lnSpc>
                <a:spcPct val="90000"/>
              </a:lnSpc>
            </a:pPr>
            <a:r>
              <a:rPr lang="it-IT" sz="1600" dirty="0">
                <a:solidFill>
                  <a:schemeClr val="accent1"/>
                </a:solidFill>
              </a:rPr>
              <a:t>* Spesso sia l’Insieme di Entità che la singola Entità vengono chiamate solo Entità e la differenza la si capisce dal contesto</a:t>
            </a:r>
          </a:p>
        </p:txBody>
      </p:sp>
    </p:spTree>
    <p:extLst>
      <p:ext uri="{BB962C8B-B14F-4D97-AF65-F5344CB8AC3E}">
        <p14:creationId xmlns:p14="http://schemas.microsoft.com/office/powerpoint/2010/main" val="48322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Modello Dati Relazionale</a:t>
            </a:r>
          </a:p>
        </p:txBody>
      </p:sp>
      <p:sp>
        <p:nvSpPr>
          <p:cNvPr id="17" name="CasellaDiTesto 16">
            <a:extLst>
              <a:ext uri="{FF2B5EF4-FFF2-40B4-BE49-F238E27FC236}">
                <a16:creationId xmlns:a16="http://schemas.microsoft.com/office/drawing/2014/main" id="{FEBBBCFF-FA09-4D8D-A272-C953F87D5361}"/>
              </a:ext>
            </a:extLst>
          </p:cNvPr>
          <p:cNvSpPr txBox="1"/>
          <p:nvPr/>
        </p:nvSpPr>
        <p:spPr>
          <a:xfrm>
            <a:off x="1383961" y="1837188"/>
            <a:ext cx="8816830" cy="1451296"/>
          </a:xfrm>
          <a:prstGeom prst="rect">
            <a:avLst/>
          </a:prstGeom>
          <a:noFill/>
        </p:spPr>
        <p:txBody>
          <a:bodyPr wrap="none" lIns="0" tIns="0" rIns="0" bIns="0" rtlCol="0">
            <a:noAutofit/>
          </a:bodyPr>
          <a:lstStyle/>
          <a:p>
            <a:pPr marL="457200" indent="-457200">
              <a:lnSpc>
                <a:spcPct val="90000"/>
              </a:lnSpc>
              <a:buFont typeface="+mj-lt"/>
              <a:buAutoNum type="arabicPeriod"/>
            </a:pPr>
            <a:r>
              <a:rPr lang="it-IT" sz="2400" dirty="0"/>
              <a:t>Non ha Righe nulle</a:t>
            </a:r>
          </a:p>
          <a:p>
            <a:pPr marL="457200" indent="-457200">
              <a:lnSpc>
                <a:spcPct val="90000"/>
              </a:lnSpc>
              <a:buFont typeface="+mj-lt"/>
              <a:buAutoNum type="arabicPeriod"/>
            </a:pPr>
            <a:r>
              <a:rPr lang="it-IT" sz="2400" dirty="0"/>
              <a:t>Non ha Righe duplicate</a:t>
            </a:r>
          </a:p>
          <a:p>
            <a:pPr marL="457200" indent="-457200">
              <a:lnSpc>
                <a:spcPct val="90000"/>
              </a:lnSpc>
              <a:buFont typeface="+mj-lt"/>
              <a:buAutoNum type="arabicPeriod"/>
            </a:pPr>
            <a:r>
              <a:rPr lang="it-IT" sz="2400" dirty="0"/>
              <a:t>Non ha Colonne con dati NON Omogenei</a:t>
            </a:r>
          </a:p>
          <a:p>
            <a:pPr marL="285750" indent="-285750">
              <a:lnSpc>
                <a:spcPct val="90000"/>
              </a:lnSpc>
              <a:buFont typeface="Arial" panose="020B0604020202020204" pitchFamily="34" charset="0"/>
              <a:buChar char="•"/>
            </a:pPr>
            <a:endParaRPr lang="it-IT" dirty="0"/>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1295" y="1307009"/>
            <a:ext cx="4035105" cy="318782"/>
          </a:xfrm>
          <a:prstGeom prst="rect">
            <a:avLst/>
          </a:prstGeom>
          <a:noFill/>
        </p:spPr>
        <p:txBody>
          <a:bodyPr wrap="none" lIns="0" tIns="0" rIns="0" bIns="0" rtlCol="0">
            <a:noAutofit/>
          </a:bodyPr>
          <a:lstStyle/>
          <a:p>
            <a:pPr>
              <a:lnSpc>
                <a:spcPct val="90000"/>
              </a:lnSpc>
            </a:pPr>
            <a:r>
              <a:rPr lang="it-IT" sz="2400" dirty="0"/>
              <a:t>Una Tabella è una Relazione SE:</a:t>
            </a:r>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2172527" y="3359792"/>
            <a:ext cx="6166131" cy="419450"/>
          </a:xfrm>
          <a:prstGeom prst="rect">
            <a:avLst/>
          </a:prstGeom>
          <a:noFill/>
        </p:spPr>
        <p:txBody>
          <a:bodyPr wrap="none" lIns="0" tIns="0" rIns="0" bIns="0" rtlCol="0">
            <a:noAutofit/>
          </a:bodyPr>
          <a:lstStyle/>
          <a:p>
            <a:pPr>
              <a:lnSpc>
                <a:spcPct val="90000"/>
              </a:lnSpc>
            </a:pPr>
            <a:r>
              <a:rPr lang="it-IT" dirty="0">
                <a:solidFill>
                  <a:schemeClr val="accent1"/>
                </a:solidFill>
              </a:rPr>
              <a:t>I Dati presenti in una Relazione sono definiti DATI STRUTTURATI</a:t>
            </a:r>
          </a:p>
        </p:txBody>
      </p:sp>
      <p:sp>
        <p:nvSpPr>
          <p:cNvPr id="22" name="CasellaDiTesto 21">
            <a:extLst>
              <a:ext uri="{FF2B5EF4-FFF2-40B4-BE49-F238E27FC236}">
                <a16:creationId xmlns:a16="http://schemas.microsoft.com/office/drawing/2014/main" id="{E446834E-9D45-44C0-B958-C39D3CC2E80C}"/>
              </a:ext>
            </a:extLst>
          </p:cNvPr>
          <p:cNvSpPr txBox="1"/>
          <p:nvPr/>
        </p:nvSpPr>
        <p:spPr>
          <a:xfrm>
            <a:off x="1965071" y="4112276"/>
            <a:ext cx="8258682" cy="1139232"/>
          </a:xfrm>
          <a:prstGeom prst="rect">
            <a:avLst/>
          </a:prstGeom>
          <a:noFill/>
        </p:spPr>
        <p:txBody>
          <a:bodyPr wrap="none" lIns="0" tIns="0" rIns="0" bIns="0" rtlCol="0">
            <a:noAutofit/>
          </a:bodyPr>
          <a:lstStyle/>
          <a:p>
            <a:pPr>
              <a:lnSpc>
                <a:spcPct val="90000"/>
              </a:lnSpc>
            </a:pPr>
            <a:r>
              <a:rPr lang="it-IT" dirty="0"/>
              <a:t>Dati Strutturati e Relazione sono sinonimi mentre Tabella ha un significato più generico.</a:t>
            </a:r>
          </a:p>
          <a:p>
            <a:pPr>
              <a:lnSpc>
                <a:spcPct val="90000"/>
              </a:lnSpc>
            </a:pPr>
            <a:endParaRPr lang="it-IT" dirty="0"/>
          </a:p>
          <a:p>
            <a:pPr>
              <a:lnSpc>
                <a:spcPct val="90000"/>
              </a:lnSpc>
            </a:pPr>
            <a:r>
              <a:rPr lang="it-IT" dirty="0"/>
              <a:t>Tuttavia d’ora in avanti parleremo solo di Tabelle che sono anche Relazioni e quindi </a:t>
            </a:r>
          </a:p>
          <a:p>
            <a:pPr>
              <a:lnSpc>
                <a:spcPct val="90000"/>
              </a:lnSpc>
            </a:pPr>
            <a:r>
              <a:rPr lang="it-IT" dirty="0"/>
              <a:t>Tabella Relazione e Dato Strutturato saranno sinonimi</a:t>
            </a:r>
          </a:p>
        </p:txBody>
      </p:sp>
    </p:spTree>
    <p:extLst>
      <p:ext uri="{BB962C8B-B14F-4D97-AF65-F5344CB8AC3E}">
        <p14:creationId xmlns:p14="http://schemas.microsoft.com/office/powerpoint/2010/main" val="19782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2506" y="1307562"/>
            <a:ext cx="4034054" cy="318699"/>
          </a:xfrm>
          <a:prstGeom prst="rect">
            <a:avLst/>
          </a:prstGeom>
          <a:noFill/>
        </p:spPr>
        <p:txBody>
          <a:bodyPr wrap="none" lIns="0" tIns="0" rIns="0" bIns="0" rtlCol="0">
            <a:noAutofit/>
          </a:bodyPr>
          <a:lstStyle/>
          <a:p>
            <a:pPr>
              <a:lnSpc>
                <a:spcPct val="90000"/>
              </a:lnSpc>
            </a:pPr>
            <a:r>
              <a:rPr lang="it-IT" sz="2399" dirty="0"/>
              <a:t>CHIAVE PRIMARIA:</a:t>
            </a:r>
          </a:p>
        </p:txBody>
      </p:sp>
      <p:sp>
        <p:nvSpPr>
          <p:cNvPr id="20" name="CasellaDiTesto 19">
            <a:extLst>
              <a:ext uri="{FF2B5EF4-FFF2-40B4-BE49-F238E27FC236}">
                <a16:creationId xmlns:a16="http://schemas.microsoft.com/office/drawing/2014/main" id="{ED68B09D-7B24-45EA-AB22-BB99F865E8FB}"/>
              </a:ext>
            </a:extLst>
          </p:cNvPr>
          <p:cNvSpPr txBox="1"/>
          <p:nvPr/>
        </p:nvSpPr>
        <p:spPr>
          <a:xfrm>
            <a:off x="1485830" y="1816088"/>
            <a:ext cx="8613251" cy="613907"/>
          </a:xfrm>
          <a:prstGeom prst="rect">
            <a:avLst/>
          </a:prstGeom>
          <a:noFill/>
        </p:spPr>
        <p:txBody>
          <a:bodyPr wrap="none" lIns="0" tIns="0" rIns="0" bIns="0" rtlCol="0">
            <a:noAutofit/>
          </a:bodyPr>
          <a:lstStyle/>
          <a:p>
            <a:pPr>
              <a:lnSpc>
                <a:spcPct val="90000"/>
              </a:lnSpc>
            </a:pPr>
            <a:r>
              <a:rPr lang="it-IT" sz="1799" dirty="0"/>
              <a:t>Una Relazione può essere individuata da un numero minimo di colonne</a:t>
            </a:r>
          </a:p>
          <a:p>
            <a:pPr>
              <a:lnSpc>
                <a:spcPct val="90000"/>
              </a:lnSpc>
            </a:pPr>
            <a:r>
              <a:rPr lang="it-IT" sz="1799" dirty="0"/>
              <a:t>Tra tutte le combinazioni minime possibili una combinazione viene scelta come </a:t>
            </a:r>
            <a:r>
              <a:rPr lang="it-IT" sz="1799" dirty="0">
                <a:solidFill>
                  <a:schemeClr val="accent1"/>
                </a:solidFill>
              </a:rPr>
              <a:t>CHIAVE PRIMARIA</a:t>
            </a:r>
          </a:p>
          <a:p>
            <a:pPr>
              <a:lnSpc>
                <a:spcPct val="90000"/>
              </a:lnSpc>
            </a:pPr>
            <a:endParaRPr lang="it-IT" sz="1799" dirty="0"/>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1858481" y="5433491"/>
            <a:ext cx="7116650" cy="419341"/>
          </a:xfrm>
          <a:prstGeom prst="rect">
            <a:avLst/>
          </a:prstGeom>
          <a:noFill/>
        </p:spPr>
        <p:txBody>
          <a:bodyPr wrap="none" lIns="0" tIns="0" rIns="0" bIns="0" rtlCol="0">
            <a:noAutofit/>
          </a:bodyPr>
          <a:lstStyle/>
          <a:p>
            <a:pPr>
              <a:lnSpc>
                <a:spcPct val="90000"/>
              </a:lnSpc>
            </a:pPr>
            <a:r>
              <a:rPr lang="it-IT" sz="1799" dirty="0">
                <a:solidFill>
                  <a:schemeClr val="accent1"/>
                </a:solidFill>
              </a:rPr>
              <a:t>In una Relazione si può sempre definire una CHIAVE PRIMARIA!</a:t>
            </a:r>
          </a:p>
        </p:txBody>
      </p:sp>
      <p:pic>
        <p:nvPicPr>
          <p:cNvPr id="4" name="Immagine 3">
            <a:extLst>
              <a:ext uri="{FF2B5EF4-FFF2-40B4-BE49-F238E27FC236}">
                <a16:creationId xmlns:a16="http://schemas.microsoft.com/office/drawing/2014/main" id="{65A44892-2615-4935-8640-9F3FAD3957B4}"/>
              </a:ext>
            </a:extLst>
          </p:cNvPr>
          <p:cNvPicPr>
            <a:picLocks noChangeAspect="1"/>
          </p:cNvPicPr>
          <p:nvPr/>
        </p:nvPicPr>
        <p:blipFill>
          <a:blip r:embed="rId2"/>
          <a:stretch>
            <a:fillRect/>
          </a:stretch>
        </p:blipFill>
        <p:spPr>
          <a:xfrm>
            <a:off x="821589" y="2533525"/>
            <a:ext cx="10545647" cy="1790950"/>
          </a:xfrm>
          <a:prstGeom prst="rect">
            <a:avLst/>
          </a:prstGeom>
        </p:spPr>
      </p:pic>
    </p:spTree>
    <p:extLst>
      <p:ext uri="{BB962C8B-B14F-4D97-AF65-F5344CB8AC3E}">
        <p14:creationId xmlns:p14="http://schemas.microsoft.com/office/powerpoint/2010/main" val="46579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2506" y="1307562"/>
            <a:ext cx="4034054" cy="318699"/>
          </a:xfrm>
          <a:prstGeom prst="rect">
            <a:avLst/>
          </a:prstGeom>
          <a:noFill/>
        </p:spPr>
        <p:txBody>
          <a:bodyPr wrap="none" lIns="0" tIns="0" rIns="0" bIns="0" rtlCol="0">
            <a:noAutofit/>
          </a:bodyPr>
          <a:lstStyle/>
          <a:p>
            <a:pPr>
              <a:lnSpc>
                <a:spcPct val="90000"/>
              </a:lnSpc>
            </a:pPr>
            <a:r>
              <a:rPr lang="it-IT" sz="2399" dirty="0"/>
              <a:t>CHIAVE PRIMARIA MULTIPLA:</a:t>
            </a:r>
          </a:p>
        </p:txBody>
      </p:sp>
      <p:sp>
        <p:nvSpPr>
          <p:cNvPr id="20" name="CasellaDiTesto 19">
            <a:extLst>
              <a:ext uri="{FF2B5EF4-FFF2-40B4-BE49-F238E27FC236}">
                <a16:creationId xmlns:a16="http://schemas.microsoft.com/office/drawing/2014/main" id="{ED68B09D-7B24-45EA-AB22-BB99F865E8FB}"/>
              </a:ext>
            </a:extLst>
          </p:cNvPr>
          <p:cNvSpPr txBox="1"/>
          <p:nvPr/>
        </p:nvSpPr>
        <p:spPr>
          <a:xfrm>
            <a:off x="1485830" y="1816088"/>
            <a:ext cx="8613251" cy="613907"/>
          </a:xfrm>
          <a:prstGeom prst="rect">
            <a:avLst/>
          </a:prstGeom>
          <a:noFill/>
        </p:spPr>
        <p:txBody>
          <a:bodyPr wrap="none" lIns="0" tIns="0" rIns="0" bIns="0" rtlCol="0">
            <a:noAutofit/>
          </a:bodyPr>
          <a:lstStyle/>
          <a:p>
            <a:pPr>
              <a:lnSpc>
                <a:spcPct val="90000"/>
              </a:lnSpc>
            </a:pPr>
            <a:r>
              <a:rPr lang="it-IT" sz="1799" dirty="0"/>
              <a:t>La CHIAVE PRIMARIA può essere composta anche da più colonne:</a:t>
            </a:r>
            <a:endParaRPr lang="it-IT" sz="1799" dirty="0">
              <a:solidFill>
                <a:schemeClr val="accent1"/>
              </a:solidFill>
            </a:endParaRPr>
          </a:p>
          <a:p>
            <a:pPr>
              <a:lnSpc>
                <a:spcPct val="90000"/>
              </a:lnSpc>
            </a:pPr>
            <a:endParaRPr lang="it-IT" sz="1799" dirty="0"/>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1636808" y="4218335"/>
            <a:ext cx="7116650" cy="419341"/>
          </a:xfrm>
          <a:prstGeom prst="rect">
            <a:avLst/>
          </a:prstGeom>
          <a:noFill/>
        </p:spPr>
        <p:txBody>
          <a:bodyPr wrap="none" lIns="0" tIns="0" rIns="0" bIns="0" rtlCol="0">
            <a:noAutofit/>
          </a:bodyPr>
          <a:lstStyle/>
          <a:p>
            <a:pPr>
              <a:lnSpc>
                <a:spcPct val="90000"/>
              </a:lnSpc>
            </a:pPr>
            <a:r>
              <a:rPr lang="it-IT" sz="1799" dirty="0">
                <a:solidFill>
                  <a:schemeClr val="accent1"/>
                </a:solidFill>
              </a:rPr>
              <a:t>In una Relazione si può sempre definire una CHIAVE PRIMARIA!</a:t>
            </a:r>
          </a:p>
        </p:txBody>
      </p:sp>
      <p:pic>
        <p:nvPicPr>
          <p:cNvPr id="5" name="Immagine 4">
            <a:extLst>
              <a:ext uri="{FF2B5EF4-FFF2-40B4-BE49-F238E27FC236}">
                <a16:creationId xmlns:a16="http://schemas.microsoft.com/office/drawing/2014/main" id="{8069CB11-5F79-4CED-95E6-25BD877FFD8D}"/>
              </a:ext>
            </a:extLst>
          </p:cNvPr>
          <p:cNvPicPr>
            <a:picLocks noChangeAspect="1"/>
          </p:cNvPicPr>
          <p:nvPr/>
        </p:nvPicPr>
        <p:blipFill>
          <a:blip r:embed="rId2"/>
          <a:stretch>
            <a:fillRect/>
          </a:stretch>
        </p:blipFill>
        <p:spPr>
          <a:xfrm>
            <a:off x="1858481" y="2428323"/>
            <a:ext cx="4963218" cy="1686160"/>
          </a:xfrm>
          <a:prstGeom prst="rect">
            <a:avLst/>
          </a:prstGeom>
        </p:spPr>
      </p:pic>
    </p:spTree>
    <p:extLst>
      <p:ext uri="{BB962C8B-B14F-4D97-AF65-F5344CB8AC3E}">
        <p14:creationId xmlns:p14="http://schemas.microsoft.com/office/powerpoint/2010/main" val="185164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30 Settembre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4" name="Immagine 3">
            <a:extLst>
              <a:ext uri="{FF2B5EF4-FFF2-40B4-BE49-F238E27FC236}">
                <a16:creationId xmlns:a16="http://schemas.microsoft.com/office/drawing/2014/main" id="{0CA7B822-9488-4FE8-A3CE-608FFE15734F}"/>
              </a:ext>
            </a:extLst>
          </p:cNvPr>
          <p:cNvPicPr>
            <a:picLocks noChangeAspect="1"/>
          </p:cNvPicPr>
          <p:nvPr/>
        </p:nvPicPr>
        <p:blipFill>
          <a:blip r:embed="rId2"/>
          <a:stretch>
            <a:fillRect/>
          </a:stretch>
        </p:blipFill>
        <p:spPr>
          <a:xfrm>
            <a:off x="380042" y="2650921"/>
            <a:ext cx="8201894" cy="3657601"/>
          </a:xfrm>
          <a:prstGeom prst="rect">
            <a:avLst/>
          </a:prstGeom>
        </p:spPr>
      </p:pic>
      <p:sp>
        <p:nvSpPr>
          <p:cNvPr id="6" name="CasellaDiTesto 5">
            <a:extLst>
              <a:ext uri="{FF2B5EF4-FFF2-40B4-BE49-F238E27FC236}">
                <a16:creationId xmlns:a16="http://schemas.microsoft.com/office/drawing/2014/main" id="{14285A44-C985-4833-9958-328CBE98329F}"/>
              </a:ext>
            </a:extLst>
          </p:cNvPr>
          <p:cNvSpPr txBox="1"/>
          <p:nvPr/>
        </p:nvSpPr>
        <p:spPr>
          <a:xfrm>
            <a:off x="8581936" y="1702964"/>
            <a:ext cx="3204596" cy="2172750"/>
          </a:xfrm>
          <a:prstGeom prst="rect">
            <a:avLst/>
          </a:prstGeom>
          <a:noFill/>
        </p:spPr>
        <p:txBody>
          <a:bodyPr wrap="none" lIns="0" tIns="0" rIns="0" bIns="0" rtlCol="0">
            <a:noAutofit/>
          </a:bodyPr>
          <a:lstStyle/>
          <a:p>
            <a:pPr>
              <a:lnSpc>
                <a:spcPct val="90000"/>
              </a:lnSpc>
            </a:pPr>
            <a:r>
              <a:rPr lang="it-IT" dirty="0"/>
              <a:t>PROGETTO</a:t>
            </a:r>
          </a:p>
          <a:p>
            <a:pPr>
              <a:lnSpc>
                <a:spcPct val="90000"/>
              </a:lnSpc>
            </a:pPr>
            <a:r>
              <a:rPr lang="it-IT" dirty="0"/>
              <a:t>STATO</a:t>
            </a:r>
          </a:p>
          <a:p>
            <a:pPr>
              <a:lnSpc>
                <a:spcPct val="90000"/>
              </a:lnSpc>
            </a:pPr>
            <a:r>
              <a:rPr lang="it-IT" dirty="0"/>
              <a:t>ASSEGNATO A</a:t>
            </a:r>
          </a:p>
          <a:p>
            <a:pPr>
              <a:lnSpc>
                <a:spcPct val="90000"/>
              </a:lnSpc>
            </a:pPr>
            <a:endParaRPr lang="it-IT" dirty="0"/>
          </a:p>
          <a:p>
            <a:pPr>
              <a:lnSpc>
                <a:spcPct val="90000"/>
              </a:lnSpc>
            </a:pPr>
            <a:r>
              <a:rPr lang="it-IT" dirty="0"/>
              <a:t>HANNO VALORI CHE SI RIPETONO</a:t>
            </a:r>
          </a:p>
          <a:p>
            <a:pPr>
              <a:lnSpc>
                <a:spcPct val="90000"/>
              </a:lnSpc>
            </a:pPr>
            <a:r>
              <a:rPr lang="it-IT" dirty="0"/>
              <a:t>PERCHE’</a:t>
            </a:r>
          </a:p>
          <a:p>
            <a:pPr>
              <a:lnSpc>
                <a:spcPct val="90000"/>
              </a:lnSpc>
            </a:pPr>
            <a:endParaRPr lang="it-IT" dirty="0"/>
          </a:p>
          <a:p>
            <a:pPr>
              <a:lnSpc>
                <a:spcPct val="90000"/>
              </a:lnSpc>
            </a:pPr>
            <a:r>
              <a:rPr lang="it-IT" dirty="0">
                <a:solidFill>
                  <a:srgbClr val="FF0000"/>
                </a:solidFill>
              </a:rPr>
              <a:t>SONO INDIPENDENTI </a:t>
            </a:r>
            <a:r>
              <a:rPr lang="it-IT" dirty="0"/>
              <a:t>DALLA</a:t>
            </a:r>
          </a:p>
          <a:p>
            <a:pPr>
              <a:lnSpc>
                <a:spcPct val="90000"/>
              </a:lnSpc>
            </a:pPr>
            <a:r>
              <a:rPr lang="it-IT" dirty="0"/>
              <a:t>TABELLA ATTIVITA</a:t>
            </a:r>
          </a:p>
        </p:txBody>
      </p:sp>
      <p:sp>
        <p:nvSpPr>
          <p:cNvPr id="10" name="Rettangolo 9">
            <a:extLst>
              <a:ext uri="{FF2B5EF4-FFF2-40B4-BE49-F238E27FC236}">
                <a16:creationId xmlns:a16="http://schemas.microsoft.com/office/drawing/2014/main" id="{BBDDFF1E-72D3-4A3B-B1D4-907914BB5CFA}"/>
              </a:ext>
            </a:extLst>
          </p:cNvPr>
          <p:cNvSpPr/>
          <p:nvPr/>
        </p:nvSpPr>
        <p:spPr>
          <a:xfrm>
            <a:off x="380042" y="1263830"/>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PROGETTO</a:t>
            </a:r>
          </a:p>
        </p:txBody>
      </p:sp>
      <p:sp>
        <p:nvSpPr>
          <p:cNvPr id="7" name="Freccia a destra 6">
            <a:extLst>
              <a:ext uri="{FF2B5EF4-FFF2-40B4-BE49-F238E27FC236}">
                <a16:creationId xmlns:a16="http://schemas.microsoft.com/office/drawing/2014/main" id="{6ED1AF55-DE9D-48EB-B582-7CC5E6FDAB40}"/>
              </a:ext>
            </a:extLst>
          </p:cNvPr>
          <p:cNvSpPr/>
          <p:nvPr/>
        </p:nvSpPr>
        <p:spPr>
          <a:xfrm rot="16200000">
            <a:off x="1084906" y="2092011"/>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2" name="Rettangolo 11">
            <a:extLst>
              <a:ext uri="{FF2B5EF4-FFF2-40B4-BE49-F238E27FC236}">
                <a16:creationId xmlns:a16="http://schemas.microsoft.com/office/drawing/2014/main" id="{E9BFC6CB-A4D3-435D-8D25-E143CCF2BD71}"/>
              </a:ext>
            </a:extLst>
          </p:cNvPr>
          <p:cNvSpPr/>
          <p:nvPr/>
        </p:nvSpPr>
        <p:spPr>
          <a:xfrm>
            <a:off x="5873671" y="1190325"/>
            <a:ext cx="922908"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STATO</a:t>
            </a:r>
          </a:p>
        </p:txBody>
      </p:sp>
      <p:sp>
        <p:nvSpPr>
          <p:cNvPr id="13" name="Freccia a destra 12">
            <a:extLst>
              <a:ext uri="{FF2B5EF4-FFF2-40B4-BE49-F238E27FC236}">
                <a16:creationId xmlns:a16="http://schemas.microsoft.com/office/drawing/2014/main" id="{8A842F46-C8AE-4CF1-B780-BFF5D6F264E3}"/>
              </a:ext>
            </a:extLst>
          </p:cNvPr>
          <p:cNvSpPr/>
          <p:nvPr/>
        </p:nvSpPr>
        <p:spPr>
          <a:xfrm rot="16200000">
            <a:off x="6206199" y="2084655"/>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4" name="Rettangolo 13">
            <a:extLst>
              <a:ext uri="{FF2B5EF4-FFF2-40B4-BE49-F238E27FC236}">
                <a16:creationId xmlns:a16="http://schemas.microsoft.com/office/drawing/2014/main" id="{7FA3DB7D-D236-452E-9760-A7FC91912E9F}"/>
              </a:ext>
            </a:extLst>
          </p:cNvPr>
          <p:cNvSpPr/>
          <p:nvPr/>
        </p:nvSpPr>
        <p:spPr>
          <a:xfrm>
            <a:off x="6919871" y="1190781"/>
            <a:ext cx="1511066"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ASSEGNATO A</a:t>
            </a:r>
          </a:p>
        </p:txBody>
      </p:sp>
      <p:sp>
        <p:nvSpPr>
          <p:cNvPr id="15" name="Freccia a destra 14">
            <a:extLst>
              <a:ext uri="{FF2B5EF4-FFF2-40B4-BE49-F238E27FC236}">
                <a16:creationId xmlns:a16="http://schemas.microsoft.com/office/drawing/2014/main" id="{7D7DA0A0-0349-4B64-8B90-03F948E1C238}"/>
              </a:ext>
            </a:extLst>
          </p:cNvPr>
          <p:cNvSpPr/>
          <p:nvPr/>
        </p:nvSpPr>
        <p:spPr>
          <a:xfrm rot="16200000">
            <a:off x="7057143" y="2084655"/>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6" name="Rettangolo 15">
            <a:extLst>
              <a:ext uri="{FF2B5EF4-FFF2-40B4-BE49-F238E27FC236}">
                <a16:creationId xmlns:a16="http://schemas.microsoft.com/office/drawing/2014/main" id="{5502F9F5-0BE0-4E1C-838C-8ED4AA9D7EAD}"/>
              </a:ext>
            </a:extLst>
          </p:cNvPr>
          <p:cNvSpPr/>
          <p:nvPr/>
        </p:nvSpPr>
        <p:spPr>
          <a:xfrm>
            <a:off x="3123786" y="3278586"/>
            <a:ext cx="1971791" cy="71021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ATTIVITA</a:t>
            </a:r>
          </a:p>
        </p:txBody>
      </p:sp>
    </p:spTree>
    <p:extLst>
      <p:ext uri="{BB962C8B-B14F-4D97-AF65-F5344CB8AC3E}">
        <p14:creationId xmlns:p14="http://schemas.microsoft.com/office/powerpoint/2010/main" val="2964502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5" name="Immagine 4">
            <a:extLst>
              <a:ext uri="{FF2B5EF4-FFF2-40B4-BE49-F238E27FC236}">
                <a16:creationId xmlns:a16="http://schemas.microsoft.com/office/drawing/2014/main" id="{40180720-A14F-4CB2-93A0-99574877CBCC}"/>
              </a:ext>
            </a:extLst>
          </p:cNvPr>
          <p:cNvPicPr>
            <a:picLocks noChangeAspect="1"/>
          </p:cNvPicPr>
          <p:nvPr/>
        </p:nvPicPr>
        <p:blipFill>
          <a:blip r:embed="rId2"/>
          <a:stretch>
            <a:fillRect/>
          </a:stretch>
        </p:blipFill>
        <p:spPr>
          <a:xfrm>
            <a:off x="5650790" y="1038188"/>
            <a:ext cx="6002212" cy="4781624"/>
          </a:xfrm>
          <a:prstGeom prst="rect">
            <a:avLst/>
          </a:prstGeom>
        </p:spPr>
      </p:pic>
      <p:pic>
        <p:nvPicPr>
          <p:cNvPr id="9" name="Immagine 8">
            <a:extLst>
              <a:ext uri="{FF2B5EF4-FFF2-40B4-BE49-F238E27FC236}">
                <a16:creationId xmlns:a16="http://schemas.microsoft.com/office/drawing/2014/main" id="{FF48841E-A1A3-43B9-A6CF-AF91F4ED647F}"/>
              </a:ext>
            </a:extLst>
          </p:cNvPr>
          <p:cNvPicPr>
            <a:picLocks noChangeAspect="1"/>
          </p:cNvPicPr>
          <p:nvPr/>
        </p:nvPicPr>
        <p:blipFill>
          <a:blip r:embed="rId3"/>
          <a:stretch>
            <a:fillRect/>
          </a:stretch>
        </p:blipFill>
        <p:spPr>
          <a:xfrm>
            <a:off x="296583" y="1038188"/>
            <a:ext cx="4058901" cy="4698236"/>
          </a:xfrm>
          <a:prstGeom prst="rect">
            <a:avLst/>
          </a:prstGeom>
        </p:spPr>
      </p:pic>
    </p:spTree>
    <p:extLst>
      <p:ext uri="{BB962C8B-B14F-4D97-AF65-F5344CB8AC3E}">
        <p14:creationId xmlns:p14="http://schemas.microsoft.com/office/powerpoint/2010/main" val="1796952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5" name="Immagine 4">
            <a:extLst>
              <a:ext uri="{FF2B5EF4-FFF2-40B4-BE49-F238E27FC236}">
                <a16:creationId xmlns:a16="http://schemas.microsoft.com/office/drawing/2014/main" id="{40180720-A14F-4CB2-93A0-99574877CBCC}"/>
              </a:ext>
            </a:extLst>
          </p:cNvPr>
          <p:cNvPicPr>
            <a:picLocks noChangeAspect="1"/>
          </p:cNvPicPr>
          <p:nvPr/>
        </p:nvPicPr>
        <p:blipFill>
          <a:blip r:embed="rId2"/>
          <a:stretch>
            <a:fillRect/>
          </a:stretch>
        </p:blipFill>
        <p:spPr>
          <a:xfrm>
            <a:off x="550937" y="1692529"/>
            <a:ext cx="5067754" cy="4037194"/>
          </a:xfrm>
          <a:prstGeom prst="rect">
            <a:avLst/>
          </a:prstGeom>
        </p:spPr>
      </p:pic>
      <p:pic>
        <p:nvPicPr>
          <p:cNvPr id="4" name="Immagine 3">
            <a:extLst>
              <a:ext uri="{FF2B5EF4-FFF2-40B4-BE49-F238E27FC236}">
                <a16:creationId xmlns:a16="http://schemas.microsoft.com/office/drawing/2014/main" id="{32D96A3C-16F3-41D2-BA8D-23C5654406A7}"/>
              </a:ext>
            </a:extLst>
          </p:cNvPr>
          <p:cNvPicPr>
            <a:picLocks noChangeAspect="1"/>
          </p:cNvPicPr>
          <p:nvPr/>
        </p:nvPicPr>
        <p:blipFill>
          <a:blip r:embed="rId3"/>
          <a:stretch>
            <a:fillRect/>
          </a:stretch>
        </p:blipFill>
        <p:spPr>
          <a:xfrm>
            <a:off x="5884735" y="1665167"/>
            <a:ext cx="5602632" cy="4064556"/>
          </a:xfrm>
          <a:prstGeom prst="rect">
            <a:avLst/>
          </a:prstGeom>
        </p:spPr>
      </p:pic>
      <p:cxnSp>
        <p:nvCxnSpPr>
          <p:cNvPr id="8" name="Connettore 2 7">
            <a:extLst>
              <a:ext uri="{FF2B5EF4-FFF2-40B4-BE49-F238E27FC236}">
                <a16:creationId xmlns:a16="http://schemas.microsoft.com/office/drawing/2014/main" id="{5BFAD669-1E49-4669-8EE1-BE3389C08012}"/>
              </a:ext>
            </a:extLst>
          </p:cNvPr>
          <p:cNvCxnSpPr>
            <a:cxnSpLocks/>
          </p:cNvCxnSpPr>
          <p:nvPr/>
        </p:nvCxnSpPr>
        <p:spPr>
          <a:xfrm>
            <a:off x="9648526" y="2654649"/>
            <a:ext cx="661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973F74F3-E039-4C6A-BFC5-7BE04BD7DB63}"/>
              </a:ext>
            </a:extLst>
          </p:cNvPr>
          <p:cNvSpPr txBox="1"/>
          <p:nvPr/>
        </p:nvSpPr>
        <p:spPr>
          <a:xfrm>
            <a:off x="7319284" y="1386135"/>
            <a:ext cx="914400" cy="279032"/>
          </a:xfrm>
          <a:prstGeom prst="rect">
            <a:avLst/>
          </a:prstGeom>
          <a:noFill/>
        </p:spPr>
        <p:txBody>
          <a:bodyPr wrap="none" lIns="0" tIns="0" rIns="0" bIns="0" rtlCol="0">
            <a:noAutofit/>
          </a:bodyPr>
          <a:lstStyle/>
          <a:p>
            <a:pPr>
              <a:lnSpc>
                <a:spcPct val="90000"/>
              </a:lnSpc>
            </a:pPr>
            <a:r>
              <a:rPr lang="it-IT" dirty="0" err="1"/>
              <a:t>Attivita</a:t>
            </a:r>
            <a:endParaRPr lang="it-IT" dirty="0"/>
          </a:p>
        </p:txBody>
      </p:sp>
      <p:sp>
        <p:nvSpPr>
          <p:cNvPr id="11" name="CasellaDiTesto 10">
            <a:extLst>
              <a:ext uri="{FF2B5EF4-FFF2-40B4-BE49-F238E27FC236}">
                <a16:creationId xmlns:a16="http://schemas.microsoft.com/office/drawing/2014/main" id="{1544FDDD-9B51-4B11-9F0A-282CDD43026E}"/>
              </a:ext>
            </a:extLst>
          </p:cNvPr>
          <p:cNvSpPr txBox="1"/>
          <p:nvPr/>
        </p:nvSpPr>
        <p:spPr>
          <a:xfrm>
            <a:off x="10617556" y="1832150"/>
            <a:ext cx="632081" cy="279032"/>
          </a:xfrm>
          <a:prstGeom prst="rect">
            <a:avLst/>
          </a:prstGeom>
          <a:noFill/>
        </p:spPr>
        <p:txBody>
          <a:bodyPr wrap="none" lIns="0" tIns="0" rIns="0" bIns="0" rtlCol="0">
            <a:noAutofit/>
          </a:bodyPr>
          <a:lstStyle/>
          <a:p>
            <a:pPr>
              <a:lnSpc>
                <a:spcPct val="90000"/>
              </a:lnSpc>
            </a:pPr>
            <a:r>
              <a:rPr lang="it-IT" dirty="0"/>
              <a:t>Stato</a:t>
            </a:r>
          </a:p>
        </p:txBody>
      </p:sp>
      <p:sp>
        <p:nvSpPr>
          <p:cNvPr id="12" name="CasellaDiTesto 11">
            <a:extLst>
              <a:ext uri="{FF2B5EF4-FFF2-40B4-BE49-F238E27FC236}">
                <a16:creationId xmlns:a16="http://schemas.microsoft.com/office/drawing/2014/main" id="{217ACB33-C3AE-44F4-872D-6C1541F0134D}"/>
              </a:ext>
            </a:extLst>
          </p:cNvPr>
          <p:cNvSpPr txBox="1"/>
          <p:nvPr/>
        </p:nvSpPr>
        <p:spPr>
          <a:xfrm>
            <a:off x="9648527" y="2303331"/>
            <a:ext cx="737044" cy="279032"/>
          </a:xfrm>
          <a:prstGeom prst="rect">
            <a:avLst/>
          </a:prstGeom>
          <a:noFill/>
        </p:spPr>
        <p:txBody>
          <a:bodyPr wrap="none" lIns="0" tIns="0" rIns="0" bIns="0" rtlCol="0">
            <a:noAutofit/>
          </a:bodyPr>
          <a:lstStyle/>
          <a:p>
            <a:pPr>
              <a:lnSpc>
                <a:spcPct val="90000"/>
              </a:lnSpc>
            </a:pPr>
            <a:r>
              <a:rPr lang="it-IT" dirty="0"/>
              <a:t>M       1</a:t>
            </a:r>
          </a:p>
        </p:txBody>
      </p:sp>
    </p:spTree>
    <p:extLst>
      <p:ext uri="{BB962C8B-B14F-4D97-AF65-F5344CB8AC3E}">
        <p14:creationId xmlns:p14="http://schemas.microsoft.com/office/powerpoint/2010/main" val="2881607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4" name="Immagine 3">
            <a:extLst>
              <a:ext uri="{FF2B5EF4-FFF2-40B4-BE49-F238E27FC236}">
                <a16:creationId xmlns:a16="http://schemas.microsoft.com/office/drawing/2014/main" id="{32D96A3C-16F3-41D2-BA8D-23C5654406A7}"/>
              </a:ext>
            </a:extLst>
          </p:cNvPr>
          <p:cNvPicPr>
            <a:picLocks noChangeAspect="1"/>
          </p:cNvPicPr>
          <p:nvPr/>
        </p:nvPicPr>
        <p:blipFill>
          <a:blip r:embed="rId2"/>
          <a:stretch>
            <a:fillRect/>
          </a:stretch>
        </p:blipFill>
        <p:spPr>
          <a:xfrm>
            <a:off x="5884735" y="1665167"/>
            <a:ext cx="5602632" cy="4064556"/>
          </a:xfrm>
          <a:prstGeom prst="rect">
            <a:avLst/>
          </a:prstGeom>
        </p:spPr>
      </p:pic>
      <p:cxnSp>
        <p:nvCxnSpPr>
          <p:cNvPr id="8" name="Connettore 2 7">
            <a:extLst>
              <a:ext uri="{FF2B5EF4-FFF2-40B4-BE49-F238E27FC236}">
                <a16:creationId xmlns:a16="http://schemas.microsoft.com/office/drawing/2014/main" id="{5BFAD669-1E49-4669-8EE1-BE3389C08012}"/>
              </a:ext>
            </a:extLst>
          </p:cNvPr>
          <p:cNvCxnSpPr>
            <a:cxnSpLocks/>
          </p:cNvCxnSpPr>
          <p:nvPr/>
        </p:nvCxnSpPr>
        <p:spPr>
          <a:xfrm>
            <a:off x="9648526" y="2654649"/>
            <a:ext cx="661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973F74F3-E039-4C6A-BFC5-7BE04BD7DB63}"/>
              </a:ext>
            </a:extLst>
          </p:cNvPr>
          <p:cNvSpPr txBox="1"/>
          <p:nvPr/>
        </p:nvSpPr>
        <p:spPr>
          <a:xfrm>
            <a:off x="7319284" y="1386135"/>
            <a:ext cx="914400" cy="279032"/>
          </a:xfrm>
          <a:prstGeom prst="rect">
            <a:avLst/>
          </a:prstGeom>
          <a:noFill/>
        </p:spPr>
        <p:txBody>
          <a:bodyPr wrap="none" lIns="0" tIns="0" rIns="0" bIns="0" rtlCol="0">
            <a:noAutofit/>
          </a:bodyPr>
          <a:lstStyle/>
          <a:p>
            <a:pPr>
              <a:lnSpc>
                <a:spcPct val="90000"/>
              </a:lnSpc>
            </a:pPr>
            <a:r>
              <a:rPr lang="it-IT" dirty="0" err="1"/>
              <a:t>Attivita</a:t>
            </a:r>
            <a:endParaRPr lang="it-IT" dirty="0"/>
          </a:p>
        </p:txBody>
      </p:sp>
      <p:sp>
        <p:nvSpPr>
          <p:cNvPr id="11" name="CasellaDiTesto 10">
            <a:extLst>
              <a:ext uri="{FF2B5EF4-FFF2-40B4-BE49-F238E27FC236}">
                <a16:creationId xmlns:a16="http://schemas.microsoft.com/office/drawing/2014/main" id="{1544FDDD-9B51-4B11-9F0A-282CDD43026E}"/>
              </a:ext>
            </a:extLst>
          </p:cNvPr>
          <p:cNvSpPr txBox="1"/>
          <p:nvPr/>
        </p:nvSpPr>
        <p:spPr>
          <a:xfrm>
            <a:off x="10617556" y="1832150"/>
            <a:ext cx="632081" cy="279032"/>
          </a:xfrm>
          <a:prstGeom prst="rect">
            <a:avLst/>
          </a:prstGeom>
          <a:noFill/>
        </p:spPr>
        <p:txBody>
          <a:bodyPr wrap="none" lIns="0" tIns="0" rIns="0" bIns="0" rtlCol="0">
            <a:noAutofit/>
          </a:bodyPr>
          <a:lstStyle/>
          <a:p>
            <a:pPr>
              <a:lnSpc>
                <a:spcPct val="90000"/>
              </a:lnSpc>
            </a:pPr>
            <a:r>
              <a:rPr lang="it-IT" dirty="0"/>
              <a:t>Stato</a:t>
            </a:r>
          </a:p>
        </p:txBody>
      </p:sp>
      <p:sp>
        <p:nvSpPr>
          <p:cNvPr id="12" name="CasellaDiTesto 11">
            <a:extLst>
              <a:ext uri="{FF2B5EF4-FFF2-40B4-BE49-F238E27FC236}">
                <a16:creationId xmlns:a16="http://schemas.microsoft.com/office/drawing/2014/main" id="{217ACB33-C3AE-44F4-872D-6C1541F0134D}"/>
              </a:ext>
            </a:extLst>
          </p:cNvPr>
          <p:cNvSpPr txBox="1"/>
          <p:nvPr/>
        </p:nvSpPr>
        <p:spPr>
          <a:xfrm>
            <a:off x="9648527" y="2303331"/>
            <a:ext cx="737044" cy="279032"/>
          </a:xfrm>
          <a:prstGeom prst="rect">
            <a:avLst/>
          </a:prstGeom>
          <a:noFill/>
        </p:spPr>
        <p:txBody>
          <a:bodyPr wrap="none" lIns="0" tIns="0" rIns="0" bIns="0" rtlCol="0">
            <a:noAutofit/>
          </a:bodyPr>
          <a:lstStyle/>
          <a:p>
            <a:pPr>
              <a:lnSpc>
                <a:spcPct val="90000"/>
              </a:lnSpc>
            </a:pPr>
            <a:r>
              <a:rPr lang="it-IT" dirty="0"/>
              <a:t>M       1</a:t>
            </a:r>
          </a:p>
        </p:txBody>
      </p:sp>
      <p:pic>
        <p:nvPicPr>
          <p:cNvPr id="9" name="Immagine 8">
            <a:extLst>
              <a:ext uri="{FF2B5EF4-FFF2-40B4-BE49-F238E27FC236}">
                <a16:creationId xmlns:a16="http://schemas.microsoft.com/office/drawing/2014/main" id="{3C5CEEA6-F248-4694-BBBA-772F5D9DAD42}"/>
              </a:ext>
            </a:extLst>
          </p:cNvPr>
          <p:cNvPicPr>
            <a:picLocks noChangeAspect="1"/>
          </p:cNvPicPr>
          <p:nvPr/>
        </p:nvPicPr>
        <p:blipFill>
          <a:blip r:embed="rId3"/>
          <a:stretch>
            <a:fillRect/>
          </a:stretch>
        </p:blipFill>
        <p:spPr>
          <a:xfrm>
            <a:off x="844031" y="1671866"/>
            <a:ext cx="3511453" cy="4064557"/>
          </a:xfrm>
          <a:prstGeom prst="rect">
            <a:avLst/>
          </a:prstGeom>
        </p:spPr>
      </p:pic>
      <p:sp>
        <p:nvSpPr>
          <p:cNvPr id="10" name="CasellaDiTesto 9">
            <a:extLst>
              <a:ext uri="{FF2B5EF4-FFF2-40B4-BE49-F238E27FC236}">
                <a16:creationId xmlns:a16="http://schemas.microsoft.com/office/drawing/2014/main" id="{F3FE8930-4586-4459-BE48-9C4D501C1450}"/>
              </a:ext>
            </a:extLst>
          </p:cNvPr>
          <p:cNvSpPr txBox="1"/>
          <p:nvPr/>
        </p:nvSpPr>
        <p:spPr>
          <a:xfrm>
            <a:off x="1901394" y="1392834"/>
            <a:ext cx="914400" cy="279032"/>
          </a:xfrm>
          <a:prstGeom prst="rect">
            <a:avLst/>
          </a:prstGeom>
          <a:noFill/>
        </p:spPr>
        <p:txBody>
          <a:bodyPr wrap="none" lIns="0" tIns="0" rIns="0" bIns="0" rtlCol="0">
            <a:noAutofit/>
          </a:bodyPr>
          <a:lstStyle/>
          <a:p>
            <a:pPr>
              <a:lnSpc>
                <a:spcPct val="90000"/>
              </a:lnSpc>
            </a:pPr>
            <a:r>
              <a:rPr lang="it-IT" dirty="0" err="1"/>
              <a:t>Attivita</a:t>
            </a:r>
            <a:r>
              <a:rPr lang="it-IT" dirty="0"/>
              <a:t> </a:t>
            </a:r>
          </a:p>
        </p:txBody>
      </p:sp>
      <p:sp>
        <p:nvSpPr>
          <p:cNvPr id="14" name="Rettangolo 13">
            <a:extLst>
              <a:ext uri="{FF2B5EF4-FFF2-40B4-BE49-F238E27FC236}">
                <a16:creationId xmlns:a16="http://schemas.microsoft.com/office/drawing/2014/main" id="{5BE57875-D6EA-490E-A14A-881D259BA365}"/>
              </a:ext>
            </a:extLst>
          </p:cNvPr>
          <p:cNvSpPr/>
          <p:nvPr/>
        </p:nvSpPr>
        <p:spPr>
          <a:xfrm>
            <a:off x="1235719" y="467031"/>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PRIMA</a:t>
            </a:r>
          </a:p>
        </p:txBody>
      </p:sp>
      <p:sp>
        <p:nvSpPr>
          <p:cNvPr id="15" name="Rettangolo 14">
            <a:extLst>
              <a:ext uri="{FF2B5EF4-FFF2-40B4-BE49-F238E27FC236}">
                <a16:creationId xmlns:a16="http://schemas.microsoft.com/office/drawing/2014/main" id="{D4EF59B3-0DF6-45FB-AD45-03EAA46DF98F}"/>
              </a:ext>
            </a:extLst>
          </p:cNvPr>
          <p:cNvSpPr/>
          <p:nvPr/>
        </p:nvSpPr>
        <p:spPr>
          <a:xfrm>
            <a:off x="8543928" y="549774"/>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DOPO</a:t>
            </a:r>
          </a:p>
        </p:txBody>
      </p:sp>
    </p:spTree>
    <p:extLst>
      <p:ext uri="{BB962C8B-B14F-4D97-AF65-F5344CB8AC3E}">
        <p14:creationId xmlns:p14="http://schemas.microsoft.com/office/powerpoint/2010/main" val="66292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pic>
        <p:nvPicPr>
          <p:cNvPr id="6" name="Immagine 5">
            <a:extLst>
              <a:ext uri="{FF2B5EF4-FFF2-40B4-BE49-F238E27FC236}">
                <a16:creationId xmlns:a16="http://schemas.microsoft.com/office/drawing/2014/main" id="{DCF35B4E-3772-4ACD-940C-6115B30BA0EF}"/>
              </a:ext>
            </a:extLst>
          </p:cNvPr>
          <p:cNvPicPr>
            <a:picLocks noChangeAspect="1"/>
          </p:cNvPicPr>
          <p:nvPr/>
        </p:nvPicPr>
        <p:blipFill>
          <a:blip r:embed="rId2"/>
          <a:stretch>
            <a:fillRect/>
          </a:stretch>
        </p:blipFill>
        <p:spPr>
          <a:xfrm>
            <a:off x="787875" y="1099127"/>
            <a:ext cx="10869774" cy="4967495"/>
          </a:xfrm>
          <a:prstGeom prst="rect">
            <a:avLst/>
          </a:prstGeom>
        </p:spPr>
      </p:pic>
      <p:sp>
        <p:nvSpPr>
          <p:cNvPr id="13" name="Freccia a destra 12">
            <a:extLst>
              <a:ext uri="{FF2B5EF4-FFF2-40B4-BE49-F238E27FC236}">
                <a16:creationId xmlns:a16="http://schemas.microsoft.com/office/drawing/2014/main" id="{2E859D93-C68B-49E6-906A-FE14CA45348B}"/>
              </a:ext>
            </a:extLst>
          </p:cNvPr>
          <p:cNvSpPr/>
          <p:nvPr/>
        </p:nvSpPr>
        <p:spPr>
          <a:xfrm rot="8119721">
            <a:off x="9505503" y="1988963"/>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4027753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pic>
        <p:nvPicPr>
          <p:cNvPr id="4" name="Immagine 3">
            <a:extLst>
              <a:ext uri="{FF2B5EF4-FFF2-40B4-BE49-F238E27FC236}">
                <a16:creationId xmlns:a16="http://schemas.microsoft.com/office/drawing/2014/main" id="{0A7F4171-E6A6-43CD-B7E3-1FBC4FB59F97}"/>
              </a:ext>
            </a:extLst>
          </p:cNvPr>
          <p:cNvPicPr>
            <a:picLocks noChangeAspect="1"/>
          </p:cNvPicPr>
          <p:nvPr/>
        </p:nvPicPr>
        <p:blipFill>
          <a:blip r:embed="rId2"/>
          <a:stretch>
            <a:fillRect/>
          </a:stretch>
        </p:blipFill>
        <p:spPr>
          <a:xfrm>
            <a:off x="687753" y="1014026"/>
            <a:ext cx="10318817" cy="4956082"/>
          </a:xfrm>
          <a:prstGeom prst="rect">
            <a:avLst/>
          </a:prstGeom>
        </p:spPr>
      </p:pic>
      <p:sp>
        <p:nvSpPr>
          <p:cNvPr id="13" name="Freccia a destra 12">
            <a:extLst>
              <a:ext uri="{FF2B5EF4-FFF2-40B4-BE49-F238E27FC236}">
                <a16:creationId xmlns:a16="http://schemas.microsoft.com/office/drawing/2014/main" id="{2E859D93-C68B-49E6-906A-FE14CA45348B}"/>
              </a:ext>
            </a:extLst>
          </p:cNvPr>
          <p:cNvSpPr/>
          <p:nvPr/>
        </p:nvSpPr>
        <p:spPr>
          <a:xfrm rot="8119721">
            <a:off x="7995485" y="4002320"/>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1113855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pic>
        <p:nvPicPr>
          <p:cNvPr id="5" name="Immagine 4">
            <a:extLst>
              <a:ext uri="{FF2B5EF4-FFF2-40B4-BE49-F238E27FC236}">
                <a16:creationId xmlns:a16="http://schemas.microsoft.com/office/drawing/2014/main" id="{6D3113F2-E289-4D46-A19C-632716E3AE91}"/>
              </a:ext>
            </a:extLst>
          </p:cNvPr>
          <p:cNvPicPr>
            <a:picLocks noChangeAspect="1"/>
          </p:cNvPicPr>
          <p:nvPr/>
        </p:nvPicPr>
        <p:blipFill>
          <a:blip r:embed="rId2"/>
          <a:stretch>
            <a:fillRect/>
          </a:stretch>
        </p:blipFill>
        <p:spPr>
          <a:xfrm>
            <a:off x="1029666" y="1291904"/>
            <a:ext cx="10477018" cy="4473334"/>
          </a:xfrm>
          <a:prstGeom prst="rect">
            <a:avLst/>
          </a:prstGeom>
        </p:spPr>
      </p:pic>
      <p:sp>
        <p:nvSpPr>
          <p:cNvPr id="13" name="Freccia a destra 12">
            <a:extLst>
              <a:ext uri="{FF2B5EF4-FFF2-40B4-BE49-F238E27FC236}">
                <a16:creationId xmlns:a16="http://schemas.microsoft.com/office/drawing/2014/main" id="{2E859D93-C68B-49E6-906A-FE14CA45348B}"/>
              </a:ext>
            </a:extLst>
          </p:cNvPr>
          <p:cNvSpPr/>
          <p:nvPr/>
        </p:nvSpPr>
        <p:spPr>
          <a:xfrm rot="10800000">
            <a:off x="7995485" y="4002323"/>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5257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E4559DBC-6699-45AC-B6FD-A0C9D6C9E5E3}"/>
              </a:ext>
            </a:extLst>
          </p:cNvPr>
          <p:cNvPicPr>
            <a:picLocks noChangeAspect="1"/>
          </p:cNvPicPr>
          <p:nvPr/>
        </p:nvPicPr>
        <p:blipFill>
          <a:blip r:embed="rId2"/>
          <a:stretch>
            <a:fillRect/>
          </a:stretch>
        </p:blipFill>
        <p:spPr>
          <a:xfrm>
            <a:off x="477791" y="1014026"/>
            <a:ext cx="6770119" cy="5026047"/>
          </a:xfrm>
          <a:prstGeom prst="rect">
            <a:avLst/>
          </a:prstGeom>
        </p:spPr>
      </p:pic>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sp>
        <p:nvSpPr>
          <p:cNvPr id="13" name="Freccia a destra 12">
            <a:extLst>
              <a:ext uri="{FF2B5EF4-FFF2-40B4-BE49-F238E27FC236}">
                <a16:creationId xmlns:a16="http://schemas.microsoft.com/office/drawing/2014/main" id="{2E859D93-C68B-49E6-906A-FE14CA45348B}"/>
              </a:ext>
            </a:extLst>
          </p:cNvPr>
          <p:cNvSpPr/>
          <p:nvPr/>
        </p:nvSpPr>
        <p:spPr>
          <a:xfrm rot="10800000">
            <a:off x="7341217" y="2097993"/>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pic>
        <p:nvPicPr>
          <p:cNvPr id="7" name="Immagine 6">
            <a:extLst>
              <a:ext uri="{FF2B5EF4-FFF2-40B4-BE49-F238E27FC236}">
                <a16:creationId xmlns:a16="http://schemas.microsoft.com/office/drawing/2014/main" id="{7F34543D-558D-4320-B010-BE5FF880F839}"/>
              </a:ext>
            </a:extLst>
          </p:cNvPr>
          <p:cNvPicPr>
            <a:picLocks noChangeAspect="1"/>
          </p:cNvPicPr>
          <p:nvPr/>
        </p:nvPicPr>
        <p:blipFill>
          <a:blip r:embed="rId3"/>
          <a:stretch>
            <a:fillRect/>
          </a:stretch>
        </p:blipFill>
        <p:spPr>
          <a:xfrm>
            <a:off x="7341217" y="3429000"/>
            <a:ext cx="4548406" cy="2612299"/>
          </a:xfrm>
          <a:prstGeom prst="rect">
            <a:avLst/>
          </a:prstGeom>
        </p:spPr>
      </p:pic>
      <p:sp>
        <p:nvSpPr>
          <p:cNvPr id="9" name="Freccia a destra 8">
            <a:extLst>
              <a:ext uri="{FF2B5EF4-FFF2-40B4-BE49-F238E27FC236}">
                <a16:creationId xmlns:a16="http://schemas.microsoft.com/office/drawing/2014/main" id="{A2F1396F-BC8A-46E9-9D89-949F65AA507F}"/>
              </a:ext>
            </a:extLst>
          </p:cNvPr>
          <p:cNvSpPr/>
          <p:nvPr/>
        </p:nvSpPr>
        <p:spPr>
          <a:xfrm rot="5400000">
            <a:off x="10052260" y="4039635"/>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3995593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Comandi SQL</a:t>
            </a:r>
            <a:endParaRPr lang="x-none" dirty="0">
              <a:latin typeface="Georgia" panose="02040502050405020303" pitchFamily="18" charset="0"/>
            </a:endParaRPr>
          </a:p>
        </p:txBody>
      </p:sp>
    </p:spTree>
    <p:extLst>
      <p:ext uri="{BB962C8B-B14F-4D97-AF65-F5344CB8AC3E}">
        <p14:creationId xmlns:p14="http://schemas.microsoft.com/office/powerpoint/2010/main" val="246745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inguaggio SQL: Differenza tra DDL, DML, DCL e DQL">
            <a:extLst>
              <a:ext uri="{FF2B5EF4-FFF2-40B4-BE49-F238E27FC236}">
                <a16:creationId xmlns:a16="http://schemas.microsoft.com/office/drawing/2014/main" id="{F7F60A2B-B0D9-4877-80EF-FA1DF713E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821" y="3266144"/>
            <a:ext cx="5974340" cy="312408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Modello Dati Relazionale – Come li gestisco?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529778" y="1038225"/>
            <a:ext cx="8758107" cy="1694576"/>
          </a:xfrm>
          <a:prstGeom prst="rect">
            <a:avLst/>
          </a:prstGeom>
          <a:noFill/>
        </p:spPr>
        <p:txBody>
          <a:bodyPr wrap="none" lIns="0" tIns="0" rIns="0" bIns="0" rtlCol="0">
            <a:noAutofit/>
          </a:bodyPr>
          <a:lstStyle/>
          <a:p>
            <a:pPr marL="457200" indent="-457200">
              <a:lnSpc>
                <a:spcPct val="90000"/>
              </a:lnSpc>
              <a:buFont typeface="Arial" panose="020B0604020202020204" pitchFamily="34" charset="0"/>
              <a:buChar char="•"/>
            </a:pPr>
            <a:r>
              <a:rPr lang="it-IT" sz="3200" dirty="0">
                <a:solidFill>
                  <a:schemeClr val="accent1"/>
                </a:solidFill>
              </a:rPr>
              <a:t>SQL:	</a:t>
            </a:r>
            <a:r>
              <a:rPr lang="it-IT" sz="3200" dirty="0" err="1">
                <a:solidFill>
                  <a:schemeClr val="accent1"/>
                </a:solidFill>
              </a:rPr>
              <a:t>Structured</a:t>
            </a:r>
            <a:r>
              <a:rPr lang="it-IT" sz="3200" dirty="0">
                <a:solidFill>
                  <a:schemeClr val="accent1"/>
                </a:solidFill>
              </a:rPr>
              <a:t> Query Language</a:t>
            </a:r>
          </a:p>
          <a:p>
            <a:pPr marL="457200" indent="-457200">
              <a:lnSpc>
                <a:spcPct val="90000"/>
              </a:lnSpc>
              <a:buFont typeface="Arial" panose="020B0604020202020204" pitchFamily="34" charset="0"/>
              <a:buChar char="•"/>
            </a:pPr>
            <a:r>
              <a:rPr lang="it-IT" sz="3200" dirty="0"/>
              <a:t>DDL:	Data Definition Language	</a:t>
            </a:r>
          </a:p>
          <a:p>
            <a:pPr marL="457200" indent="-457200">
              <a:lnSpc>
                <a:spcPct val="90000"/>
              </a:lnSpc>
              <a:buFont typeface="Arial" panose="020B0604020202020204" pitchFamily="34" charset="0"/>
              <a:buChar char="•"/>
            </a:pPr>
            <a:r>
              <a:rPr lang="it-IT" sz="3200" dirty="0"/>
              <a:t>DML:	Data </a:t>
            </a:r>
            <a:r>
              <a:rPr lang="it-IT" sz="3200" dirty="0" err="1"/>
              <a:t>Manipulation</a:t>
            </a:r>
            <a:r>
              <a:rPr lang="it-IT" sz="3200" dirty="0"/>
              <a:t> Language</a:t>
            </a:r>
          </a:p>
          <a:p>
            <a:pPr marL="457200" indent="-457200">
              <a:lnSpc>
                <a:spcPct val="90000"/>
              </a:lnSpc>
              <a:buFont typeface="Arial" panose="020B0604020202020204" pitchFamily="34" charset="0"/>
              <a:buChar char="•"/>
            </a:pPr>
            <a:r>
              <a:rPr lang="it-IT" sz="3200" dirty="0">
                <a:solidFill>
                  <a:srgbClr val="00B0F0"/>
                </a:solidFill>
              </a:rPr>
              <a:t>DQL:	Data Query Language</a:t>
            </a:r>
          </a:p>
          <a:p>
            <a:pPr marL="457200" indent="-457200">
              <a:lnSpc>
                <a:spcPct val="90000"/>
              </a:lnSpc>
              <a:buFont typeface="Arial" panose="020B0604020202020204" pitchFamily="34" charset="0"/>
              <a:buChar char="•"/>
            </a:pPr>
            <a:r>
              <a:rPr lang="it-IT" sz="3200" dirty="0"/>
              <a:t>DCL:	Data Control Language</a:t>
            </a:r>
          </a:p>
          <a:p>
            <a:pPr marL="457200" indent="-457200">
              <a:lnSpc>
                <a:spcPct val="90000"/>
              </a:lnSpc>
              <a:buFont typeface="Arial" panose="020B0604020202020204" pitchFamily="34" charset="0"/>
              <a:buChar char="•"/>
            </a:pPr>
            <a:r>
              <a:rPr lang="it-IT" sz="3200" dirty="0"/>
              <a:t>TCL:	</a:t>
            </a:r>
            <a:r>
              <a:rPr lang="it-IT" sz="3200" dirty="0" err="1"/>
              <a:t>Transaction</a:t>
            </a:r>
            <a:r>
              <a:rPr lang="it-IT" sz="3200" dirty="0"/>
              <a:t> Control Language</a:t>
            </a:r>
          </a:p>
        </p:txBody>
      </p:sp>
    </p:spTree>
    <p:extLst>
      <p:ext uri="{BB962C8B-B14F-4D97-AF65-F5344CB8AC3E}">
        <p14:creationId xmlns:p14="http://schemas.microsoft.com/office/powerpoint/2010/main" val="5437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a:t>
            </a:r>
          </a:p>
        </p:txBody>
      </p:sp>
      <p:pic>
        <p:nvPicPr>
          <p:cNvPr id="4" name="Immagine 3">
            <a:extLst>
              <a:ext uri="{FF2B5EF4-FFF2-40B4-BE49-F238E27FC236}">
                <a16:creationId xmlns:a16="http://schemas.microsoft.com/office/drawing/2014/main" id="{D4BEC34A-B916-4F11-A296-C858A170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2" y="942975"/>
            <a:ext cx="11658600" cy="4972050"/>
          </a:xfrm>
          <a:prstGeom prst="rect">
            <a:avLst/>
          </a:prstGeom>
        </p:spPr>
      </p:pic>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pic>
        <p:nvPicPr>
          <p:cNvPr id="5" name="Immagine 4">
            <a:extLst>
              <a:ext uri="{FF2B5EF4-FFF2-40B4-BE49-F238E27FC236}">
                <a16:creationId xmlns:a16="http://schemas.microsoft.com/office/drawing/2014/main" id="{35F13E58-495B-423E-9A5D-D562508E657B}"/>
              </a:ext>
            </a:extLst>
          </p:cNvPr>
          <p:cNvPicPr>
            <a:picLocks noChangeAspect="1"/>
          </p:cNvPicPr>
          <p:nvPr/>
        </p:nvPicPr>
        <p:blipFill>
          <a:blip r:embed="rId2"/>
          <a:stretch>
            <a:fillRect/>
          </a:stretch>
        </p:blipFill>
        <p:spPr>
          <a:xfrm>
            <a:off x="531812" y="1819563"/>
            <a:ext cx="11125200" cy="4131183"/>
          </a:xfrm>
          <a:prstGeom prst="rect">
            <a:avLst/>
          </a:prstGeom>
        </p:spPr>
      </p:pic>
      <p:sp>
        <p:nvSpPr>
          <p:cNvPr id="6" name="CasellaDiTesto 5">
            <a:extLst>
              <a:ext uri="{FF2B5EF4-FFF2-40B4-BE49-F238E27FC236}">
                <a16:creationId xmlns:a16="http://schemas.microsoft.com/office/drawing/2014/main" id="{5938528C-4B68-46AB-B68B-D7237B973797}"/>
              </a:ext>
            </a:extLst>
          </p:cNvPr>
          <p:cNvSpPr txBox="1"/>
          <p:nvPr/>
        </p:nvSpPr>
        <p:spPr>
          <a:xfrm>
            <a:off x="743484" y="1083281"/>
            <a:ext cx="2712780" cy="914400"/>
          </a:xfrm>
          <a:prstGeom prst="rect">
            <a:avLst/>
          </a:prstGeom>
          <a:noFill/>
        </p:spPr>
        <p:txBody>
          <a:bodyPr wrap="none" lIns="0" tIns="0" rIns="0" bIns="0" rtlCol="0">
            <a:noAutofit/>
          </a:bodyPr>
          <a:lstStyle/>
          <a:p>
            <a:pPr>
              <a:lnSpc>
                <a:spcPct val="90000"/>
              </a:lnSpc>
            </a:pPr>
            <a:r>
              <a:rPr lang="it-IT" b="1" dirty="0" err="1">
                <a:solidFill>
                  <a:srgbClr val="FF0000"/>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 </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rgbClr val="FF0000"/>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D03_ATTIVITA</a:t>
            </a:r>
          </a:p>
        </p:txBody>
      </p:sp>
    </p:spTree>
    <p:extLst>
      <p:ext uri="{BB962C8B-B14F-4D97-AF65-F5344CB8AC3E}">
        <p14:creationId xmlns:p14="http://schemas.microsoft.com/office/powerpoint/2010/main" val="228667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743484" y="1083281"/>
            <a:ext cx="2712780" cy="2683376"/>
          </a:xfrm>
          <a:prstGeom prst="rect">
            <a:avLst/>
          </a:prstGeom>
          <a:noFill/>
        </p:spPr>
        <p:txBody>
          <a:bodyPr wrap="none" lIns="0" tIns="0" rIns="0" bIns="0" rtlCol="0">
            <a:noAutofit/>
          </a:bodyPr>
          <a:lstStyle/>
          <a:p>
            <a:pPr>
              <a:lnSpc>
                <a:spcPct val="90000"/>
              </a:lnSpc>
            </a:pP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ID,</a:t>
            </a:r>
          </a:p>
          <a:p>
            <a:pPr>
              <a:lnSpc>
                <a:spcPct val="90000"/>
              </a:lnSpc>
            </a:pPr>
            <a:r>
              <a:rPr lang="it-IT" b="1" dirty="0">
                <a:latin typeface="Courier New" panose="02070309020205020404" pitchFamily="49" charset="0"/>
                <a:cs typeface="Courier New" panose="02070309020205020404" pitchFamily="49" charset="0"/>
              </a:rPr>
              <a:t>       PROGETTO,</a:t>
            </a:r>
          </a:p>
          <a:p>
            <a:pPr>
              <a:lnSpc>
                <a:spcPct val="90000"/>
              </a:lnSpc>
            </a:pPr>
            <a:r>
              <a:rPr lang="it-IT" b="1" dirty="0">
                <a:latin typeface="Courier New" panose="02070309020205020404" pitchFamily="49" charset="0"/>
                <a:cs typeface="Courier New" panose="02070309020205020404" pitchFamily="49" charset="0"/>
              </a:rPr>
              <a:t>       ATTIVITA,</a:t>
            </a:r>
          </a:p>
          <a:p>
            <a:pPr>
              <a:lnSpc>
                <a:spcPct val="90000"/>
              </a:lnSpc>
            </a:pPr>
            <a:r>
              <a:rPr lang="it-IT" b="1" dirty="0">
                <a:latin typeface="Courier New" panose="02070309020205020404" pitchFamily="49" charset="0"/>
                <a:cs typeface="Courier New" panose="02070309020205020404" pitchFamily="49" charset="0"/>
              </a:rPr>
              <a:t>       DATA_INIZIO,</a:t>
            </a:r>
          </a:p>
          <a:p>
            <a:pPr>
              <a:lnSpc>
                <a:spcPct val="90000"/>
              </a:lnSpc>
            </a:pPr>
            <a:r>
              <a:rPr lang="it-IT" b="1" dirty="0">
                <a:latin typeface="Courier New" panose="02070309020205020404" pitchFamily="49" charset="0"/>
                <a:cs typeface="Courier New" panose="02070309020205020404" pitchFamily="49" charset="0"/>
              </a:rPr>
              <a:t>       DATA_FINE,</a:t>
            </a:r>
          </a:p>
          <a:p>
            <a:pPr>
              <a:lnSpc>
                <a:spcPct val="90000"/>
              </a:lnSpc>
            </a:pPr>
            <a:r>
              <a:rPr lang="it-IT" b="1" dirty="0">
                <a:latin typeface="Courier New" panose="02070309020205020404" pitchFamily="49" charset="0"/>
                <a:cs typeface="Courier New" panose="02070309020205020404" pitchFamily="49" charset="0"/>
              </a:rPr>
              <a:t>       STATO,</a:t>
            </a:r>
          </a:p>
          <a:p>
            <a:pPr>
              <a:lnSpc>
                <a:spcPct val="90000"/>
              </a:lnSpc>
            </a:pPr>
            <a:r>
              <a:rPr lang="it-IT" b="1" dirty="0">
                <a:latin typeface="Courier New" panose="02070309020205020404" pitchFamily="49" charset="0"/>
                <a:cs typeface="Courier New" panose="02070309020205020404" pitchFamily="49" charset="0"/>
              </a:rPr>
              <a:t>       ASSEGNATO_A,</a:t>
            </a:r>
          </a:p>
          <a:p>
            <a:pPr>
              <a:lnSpc>
                <a:spcPct val="90000"/>
              </a:lnSpc>
            </a:pPr>
            <a:r>
              <a:rPr lang="it-IT" b="1" dirty="0">
                <a:latin typeface="Courier New" panose="02070309020205020404" pitchFamily="49" charset="0"/>
                <a:cs typeface="Courier New" panose="02070309020205020404" pitchFamily="49" charset="0"/>
              </a:rPr>
              <a:t>       COSTO,</a:t>
            </a:r>
          </a:p>
          <a:p>
            <a:pPr>
              <a:lnSpc>
                <a:spcPct val="90000"/>
              </a:lnSpc>
            </a:pPr>
            <a:r>
              <a:rPr lang="it-IT" b="1" dirty="0">
                <a:latin typeface="Courier New" panose="02070309020205020404" pitchFamily="49" charset="0"/>
                <a:cs typeface="Courier New" panose="02070309020205020404" pitchFamily="49" charset="0"/>
              </a:rPr>
              <a:t>       BUDGET</a:t>
            </a:r>
          </a:p>
          <a:p>
            <a:pPr>
              <a:lnSpc>
                <a:spcPct val="90000"/>
              </a:lnSpc>
            </a:pPr>
            <a:r>
              <a:rPr lang="it-IT" b="1" dirty="0">
                <a:solidFill>
                  <a:srgbClr val="FF0000"/>
                </a:solidFill>
                <a:latin typeface="Courier New" panose="02070309020205020404" pitchFamily="49" charset="0"/>
                <a:cs typeface="Courier New" panose="02070309020205020404" pitchFamily="49" charset="0"/>
              </a:rPr>
              <a:t>  from </a:t>
            </a:r>
            <a:r>
              <a:rPr lang="it-IT" b="1" dirty="0">
                <a:latin typeface="Courier New" panose="02070309020205020404" pitchFamily="49" charset="0"/>
                <a:cs typeface="Courier New" panose="02070309020205020404" pitchFamily="49" charset="0"/>
              </a:rPr>
              <a:t>D03_ATTIVITA</a:t>
            </a:r>
          </a:p>
        </p:txBody>
      </p:sp>
      <p:pic>
        <p:nvPicPr>
          <p:cNvPr id="4" name="Immagine 3">
            <a:extLst>
              <a:ext uri="{FF2B5EF4-FFF2-40B4-BE49-F238E27FC236}">
                <a16:creationId xmlns:a16="http://schemas.microsoft.com/office/drawing/2014/main" id="{7B736289-DB9C-45D5-9BB7-FB7784A8DE89}"/>
              </a:ext>
            </a:extLst>
          </p:cNvPr>
          <p:cNvPicPr>
            <a:picLocks noChangeAspect="1"/>
          </p:cNvPicPr>
          <p:nvPr/>
        </p:nvPicPr>
        <p:blipFill>
          <a:blip r:embed="rId2"/>
          <a:stretch>
            <a:fillRect/>
          </a:stretch>
        </p:blipFill>
        <p:spPr>
          <a:xfrm>
            <a:off x="3689206" y="1419213"/>
            <a:ext cx="7967806" cy="3794590"/>
          </a:xfrm>
          <a:prstGeom prst="rect">
            <a:avLst/>
          </a:prstGeom>
        </p:spPr>
      </p:pic>
    </p:spTree>
    <p:extLst>
      <p:ext uri="{BB962C8B-B14F-4D97-AF65-F5344CB8AC3E}">
        <p14:creationId xmlns:p14="http://schemas.microsoft.com/office/powerpoint/2010/main" val="1608418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743484" y="1083281"/>
            <a:ext cx="2712780" cy="1544509"/>
          </a:xfrm>
          <a:prstGeom prst="rect">
            <a:avLst/>
          </a:prstGeom>
          <a:noFill/>
        </p:spPr>
        <p:txBody>
          <a:bodyPr wrap="none" lIns="0" tIns="0" rIns="0" bIns="0" rtlCol="0">
            <a:noAutofit/>
          </a:bodyPr>
          <a:lstStyle/>
          <a:p>
            <a:pPr>
              <a:lnSpc>
                <a:spcPct val="90000"/>
              </a:lnSpc>
            </a:pP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PROGETTO,</a:t>
            </a:r>
          </a:p>
          <a:p>
            <a:pPr>
              <a:lnSpc>
                <a:spcPct val="90000"/>
              </a:lnSpc>
            </a:pPr>
            <a:r>
              <a:rPr lang="it-IT" b="1" dirty="0">
                <a:latin typeface="Courier New" panose="02070309020205020404" pitchFamily="49" charset="0"/>
                <a:cs typeface="Courier New" panose="02070309020205020404" pitchFamily="49" charset="0"/>
              </a:rPr>
              <a:t>       ATTIVITA,</a:t>
            </a:r>
          </a:p>
          <a:p>
            <a:pPr>
              <a:lnSpc>
                <a:spcPct val="90000"/>
              </a:lnSpc>
            </a:pPr>
            <a:r>
              <a:rPr lang="it-IT" b="1" dirty="0">
                <a:latin typeface="Courier New" panose="02070309020205020404" pitchFamily="49" charset="0"/>
                <a:cs typeface="Courier New" panose="02070309020205020404" pitchFamily="49" charset="0"/>
              </a:rPr>
              <a:t>       DATA_INIZIO,</a:t>
            </a:r>
          </a:p>
          <a:p>
            <a:pPr>
              <a:lnSpc>
                <a:spcPct val="90000"/>
              </a:lnSpc>
            </a:pPr>
            <a:r>
              <a:rPr lang="it-IT" b="1" dirty="0">
                <a:latin typeface="Courier New" panose="02070309020205020404" pitchFamily="49" charset="0"/>
                <a:cs typeface="Courier New" panose="02070309020205020404" pitchFamily="49" charset="0"/>
              </a:rPr>
              <a:t>       DATA_FINE</a:t>
            </a:r>
          </a:p>
          <a:p>
            <a:pPr>
              <a:lnSpc>
                <a:spcPct val="90000"/>
              </a:lnSpc>
            </a:pPr>
            <a:r>
              <a:rPr lang="it-IT" b="1" dirty="0">
                <a:solidFill>
                  <a:srgbClr val="FF0000"/>
                </a:solidFill>
                <a:latin typeface="Courier New" panose="02070309020205020404" pitchFamily="49" charset="0"/>
                <a:cs typeface="Courier New" panose="02070309020205020404" pitchFamily="49" charset="0"/>
              </a:rPr>
              <a:t>  from </a:t>
            </a:r>
            <a:r>
              <a:rPr lang="it-IT" b="1" dirty="0">
                <a:latin typeface="Courier New" panose="02070309020205020404" pitchFamily="49" charset="0"/>
                <a:cs typeface="Courier New" panose="02070309020205020404" pitchFamily="49" charset="0"/>
              </a:rPr>
              <a:t>D03_ATTIVITA</a:t>
            </a:r>
          </a:p>
        </p:txBody>
      </p:sp>
      <p:pic>
        <p:nvPicPr>
          <p:cNvPr id="5" name="Immagine 4">
            <a:extLst>
              <a:ext uri="{FF2B5EF4-FFF2-40B4-BE49-F238E27FC236}">
                <a16:creationId xmlns:a16="http://schemas.microsoft.com/office/drawing/2014/main" id="{4FD3FE57-0E1B-4D22-A11A-ACF3F5278B1B}"/>
              </a:ext>
            </a:extLst>
          </p:cNvPr>
          <p:cNvPicPr>
            <a:picLocks noChangeAspect="1"/>
          </p:cNvPicPr>
          <p:nvPr/>
        </p:nvPicPr>
        <p:blipFill>
          <a:blip r:embed="rId2"/>
          <a:stretch>
            <a:fillRect/>
          </a:stretch>
        </p:blipFill>
        <p:spPr>
          <a:xfrm>
            <a:off x="3783669" y="1562468"/>
            <a:ext cx="7936880" cy="3910325"/>
          </a:xfrm>
          <a:prstGeom prst="rect">
            <a:avLst/>
          </a:prstGeom>
        </p:spPr>
      </p:pic>
    </p:spTree>
    <p:extLst>
      <p:ext uri="{BB962C8B-B14F-4D97-AF65-F5344CB8AC3E}">
        <p14:creationId xmlns:p14="http://schemas.microsoft.com/office/powerpoint/2010/main" val="2434369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2F53A7-E8FE-499E-9A15-4DB89EB00681}">
  <ds:schemaRefs>
    <ds:schemaRef ds:uri="http://schemas.microsoft.com/sharepoint/v3/contenttype/forms"/>
  </ds:schemaRefs>
</ds:datastoreItem>
</file>

<file path=customXml/itemProps2.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127038</TotalTime>
  <Words>738</Words>
  <Application>Microsoft Office PowerPoint</Application>
  <PresentationFormat>Personalizzato</PresentationFormat>
  <Paragraphs>157</Paragraphs>
  <Slides>28</Slides>
  <Notes>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Courier New</vt:lpstr>
      <vt:lpstr>Georgia</vt:lpstr>
      <vt:lpstr>5_Oracle_16x9_2014_521</vt:lpstr>
      <vt:lpstr>Presentazione standard di PowerPoint</vt:lpstr>
      <vt:lpstr>Corso APEX ODCEC Milano: 23-Set-22 - 27-Gen-23</vt:lpstr>
      <vt:lpstr>Presentazione standard di PowerPoint</vt:lpstr>
      <vt:lpstr>Comandi SQL</vt:lpstr>
      <vt:lpstr>Modello Dati Relazionale – Come li gestisco?</vt:lpstr>
      <vt:lpstr>SQL Workshop – Comandi SQL</vt:lpstr>
      <vt:lpstr>SQL Workshop – Comandi SQL  </vt:lpstr>
      <vt:lpstr>SQL Workshop – Comandi SQL  </vt:lpstr>
      <vt:lpstr>SQL Workshop – Comandi SQL  </vt:lpstr>
      <vt:lpstr>SQL Workshop – Comandi SQL  </vt:lpstr>
      <vt:lpstr>SQL Workshop – Comandi SQL  </vt:lpstr>
      <vt:lpstr>SQL Workshop – Comandi SQL  </vt:lpstr>
      <vt:lpstr>SQL Workshop – Comandi SQL  </vt:lpstr>
      <vt:lpstr>SQL Workshop – Comandi SQL  </vt:lpstr>
      <vt:lpstr>Basi Dati Relazionali</vt:lpstr>
      <vt:lpstr>Modello Dati Relazionale</vt:lpstr>
      <vt:lpstr>Modello Dati Relazionale</vt:lpstr>
      <vt:lpstr>Modello Dati Relazionale</vt:lpstr>
      <vt:lpstr>Modello Dati Relazionale</vt:lpstr>
      <vt:lpstr>Modello Dati Relazionale</vt:lpstr>
      <vt:lpstr>Modello Dati Relazionale</vt:lpstr>
      <vt:lpstr>Modello Dati Relazionale</vt:lpstr>
      <vt:lpstr>Modello Dati Relazionale</vt:lpstr>
      <vt:lpstr>Modello Dati Relazionale – Crea Tabella di Ricerca (Lookup)</vt:lpstr>
      <vt:lpstr>Modello Dati Relazionale – Crea Tabella di Ricerca (Lookup)</vt:lpstr>
      <vt:lpstr>Modello Dati Relazionale – Crea Tabella di Ricerca (Lookup)</vt:lpstr>
      <vt:lpstr>Modello Dati Relazionale – Crea Tabella di Ricerca (Lookup)</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2350</cp:revision>
  <cp:lastPrinted>2019-07-18T17:49:48Z</cp:lastPrinted>
  <dcterms:created xsi:type="dcterms:W3CDTF">2014-06-14T19:04:05Z</dcterms:created>
  <dcterms:modified xsi:type="dcterms:W3CDTF">2022-09-30T11:30:23Z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