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4"/>
  </p:sldMasterIdLst>
  <p:notesMasterIdLst>
    <p:notesMasterId r:id="rId27"/>
  </p:notesMasterIdLst>
  <p:handoutMasterIdLst>
    <p:handoutMasterId r:id="rId28"/>
  </p:handoutMasterIdLst>
  <p:sldIdLst>
    <p:sldId id="771" r:id="rId5"/>
    <p:sldId id="760" r:id="rId6"/>
    <p:sldId id="1101" r:id="rId7"/>
    <p:sldId id="1119" r:id="rId8"/>
    <p:sldId id="1102" r:id="rId9"/>
    <p:sldId id="1103" r:id="rId10"/>
    <p:sldId id="1129" r:id="rId11"/>
    <p:sldId id="1130" r:id="rId12"/>
    <p:sldId id="1131" r:id="rId13"/>
    <p:sldId id="1132" r:id="rId14"/>
    <p:sldId id="1133" r:id="rId15"/>
    <p:sldId id="1134" r:id="rId16"/>
    <p:sldId id="1135" r:id="rId17"/>
    <p:sldId id="1136" r:id="rId18"/>
    <p:sldId id="638" r:id="rId19"/>
    <p:sldId id="1120" r:id="rId20"/>
    <p:sldId id="1137" r:id="rId21"/>
    <p:sldId id="1138" r:id="rId22"/>
    <p:sldId id="1139" r:id="rId23"/>
    <p:sldId id="1140" r:id="rId24"/>
    <p:sldId id="1141" r:id="rId25"/>
    <p:sldId id="778" r:id="rId26"/>
  </p:sldIdLst>
  <p:sldSz cx="12188825"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URE" initials="B" lastIdx="2" clrIdx="0"/>
  <p:cmAuthor id="1" name="Ric Hall" initials="R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AEA"/>
    <a:srgbClr val="8DA6B1"/>
    <a:srgbClr val="7F7F7F"/>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2021" autoAdjust="0"/>
  </p:normalViewPr>
  <p:slideViewPr>
    <p:cSldViewPr snapToGrid="0">
      <p:cViewPr varScale="1">
        <p:scale>
          <a:sx n="114" d="100"/>
          <a:sy n="114" d="100"/>
        </p:scale>
        <p:origin x="468" y="102"/>
      </p:cViewPr>
      <p:guideLst>
        <p:guide orient="horz" pos="2160"/>
        <p:guide pos="335"/>
      </p:guideLst>
    </p:cSldViewPr>
  </p:slideViewPr>
  <p:outlineViewPr>
    <p:cViewPr>
      <p:scale>
        <a:sx n="33" d="100"/>
        <a:sy n="33" d="100"/>
      </p:scale>
      <p:origin x="0" y="0"/>
    </p:cViewPr>
  </p:outlineViewPr>
  <p:notesTextViewPr>
    <p:cViewPr>
      <p:scale>
        <a:sx n="3" d="2"/>
        <a:sy n="3" d="2"/>
      </p:scale>
      <p:origin x="0" y="0"/>
    </p:cViewPr>
  </p:notesTextViewPr>
  <p:sorterViewPr>
    <p:cViewPr>
      <p:scale>
        <a:sx n="119" d="100"/>
        <a:sy n="119" d="100"/>
      </p:scale>
      <p:origin x="0" y="0"/>
    </p:cViewPr>
  </p:sorterViewPr>
  <p:notesViewPr>
    <p:cSldViewPr snapToGrid="0">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10/2/2022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‹N›</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‹N›</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7305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178782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421062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22</a:t>
            </a:fld>
            <a:endParaRPr lang="en-US" dirty="0"/>
          </a:p>
        </p:txBody>
      </p:sp>
    </p:spTree>
    <p:extLst>
      <p:ext uri="{BB962C8B-B14F-4D97-AF65-F5344CB8AC3E}">
        <p14:creationId xmlns:p14="http://schemas.microsoft.com/office/powerpoint/2010/main" val="1762950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9" name="TextBox 8">
            <a:extLst>
              <a:ext uri="{FF2B5EF4-FFF2-40B4-BE49-F238E27FC236}">
                <a16:creationId xmlns:a16="http://schemas.microsoft.com/office/drawing/2014/main" id="{DDADE38B-E2FF-104B-8359-BDC25AE6504A}"/>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a:t>
            </a:r>
            <a:r>
              <a:rPr sz="800">
                <a:solidFill>
                  <a:schemeClr val="tx1">
                    <a:lumMod val="75000"/>
                  </a:schemeClr>
                </a:solidFill>
              </a:rPr>
              <a:t>© 20</a:t>
            </a:r>
            <a:r>
              <a:rPr lang="en-US" sz="800">
                <a:solidFill>
                  <a:schemeClr val="tx1">
                    <a:lumMod val="75000"/>
                  </a:schemeClr>
                </a:solidFill>
              </a:rPr>
              <a:t>20</a:t>
            </a:r>
            <a:r>
              <a:rPr sz="800">
                <a:solidFill>
                  <a:schemeClr val="tx1">
                    <a:lumMod val="75000"/>
                  </a:schemeClr>
                </a:solidFill>
              </a:rPr>
              <a:t>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6" name="TextBox 15">
            <a:extLst>
              <a:ext uri="{FF2B5EF4-FFF2-40B4-BE49-F238E27FC236}">
                <a16:creationId xmlns:a16="http://schemas.microsoft.com/office/drawing/2014/main" id="{C80703B1-0443-7B45-B381-718EB0E6AC53}"/>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20</a:t>
            </a:r>
            <a:r>
              <a:rPr lang="en-US" sz="800" dirty="0">
                <a:solidFill>
                  <a:schemeClr val="tx1">
                    <a:lumMod val="75000"/>
                  </a:schemeClr>
                </a:solidFill>
              </a:rPr>
              <a:t>19</a:t>
            </a:r>
            <a:r>
              <a:rPr sz="800" dirty="0">
                <a:solidFill>
                  <a:schemeClr val="tx1">
                    <a:lumMod val="75000"/>
                  </a:schemeClr>
                </a:solidFill>
              </a:rPr>
              <a:t> 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lang="en-US"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lang="en-US" dirty="0">
              <a:solidFill>
                <a:srgbClr val="5F5F5F">
                  <a:lumMod val="60000"/>
                  <a:lumOff val="40000"/>
                </a:srgbClr>
              </a:solidFill>
            </a:endParaRPr>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0" name="TextBox 9"/>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8" name="Footer Placeholder 7"/>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TextBox 5"/>
          <p:cNvSpPr txBox="1"/>
          <p:nvPr userDrawn="1"/>
        </p:nvSpPr>
        <p:spPr>
          <a:xfrm>
            <a:off x="6683829" y="6694714"/>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4" name="Footer Placeholder 3"/>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screen">
            <a:extLst>
              <a:ext uri="{28A0092B-C50C-407E-A947-70E740481C1C}">
                <a14:useLocalDpi xmlns:a14="http://schemas.microsoft.com/office/drawing/2010/main"/>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4" name="TextBox 13"/>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a:t>XX</a:t>
            </a: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a:xfrm>
            <a:off x="6710170" y="6556248"/>
            <a:ext cx="1226398"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p>
        </p:txBody>
      </p:sp>
      <p:sp>
        <p:nvSpPr>
          <p:cNvPr id="6" name="Footer Placeholder 5"/>
          <p:cNvSpPr>
            <a:spLocks noGrp="1"/>
          </p:cNvSpPr>
          <p:nvPr>
            <p:ph type="ftr" sz="quarter" idx="11"/>
          </p:nvPr>
        </p:nvSpPr>
        <p:spPr>
          <a:xfrm>
            <a:off x="7643020" y="4912505"/>
            <a:ext cx="2498723" cy="182880"/>
          </a:xfrm>
          <a:prstGeom prst="rect">
            <a:avLst/>
          </a:prstGeom>
        </p:spPr>
        <p:txBody>
          <a:bodyPr/>
          <a:lstStyle>
            <a:lvl1pPr>
              <a:defRPr>
                <a:solidFill>
                  <a:schemeClr val="bg1">
                    <a:lumMod val="60000"/>
                    <a:lumOff val="40000"/>
                  </a:schemeClr>
                </a:solidFill>
              </a:defRPr>
            </a:lvl1pPr>
          </a:lstStyle>
          <a:p>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noAutofit/>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3" name="Footer Placeholder 2"/>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F5F5F">
                    <a:lumMod val="60000"/>
                    <a:lumOff val="40000"/>
                  </a:srgbClr>
                </a:solidFill>
              </a:rPr>
              <a:pPr/>
              <a:t>‹N›</a:t>
            </a:fld>
            <a:endParaRPr dirty="0">
              <a:solidFill>
                <a:srgbClr val="5F5F5F">
                  <a:lumMod val="60000"/>
                  <a:lumOff val="40000"/>
                </a:srgbClr>
              </a:solidFill>
            </a:endParaRPr>
          </a:p>
        </p:txBody>
      </p:sp>
      <p:pic>
        <p:nvPicPr>
          <p:cNvPr id="8" name="Picture 7" descr="&quot;Hardware and Software Engineered to work together&quot; tagline in red and black"/>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lang="en-US">
              <a:solidFill>
                <a:srgbClr val="5F5F5F">
                  <a:lumMod val="60000"/>
                  <a:lumOff val="40000"/>
                </a:srgbClr>
              </a:solidFill>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Dark - Divi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dirty="0"/>
              <a:t>Copyright © 2021, Oracle and/or its affiliates  |  Confidential: Internal/Restricted/Highly Restricted</a:t>
            </a:r>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‹N›</a:t>
            </a:fld>
            <a:endParaRPr lang="en-US" dirty="0"/>
          </a:p>
        </p:txBody>
      </p:sp>
      <p:sp>
        <p:nvSpPr>
          <p:cNvPr id="7" name="Rectangle 6">
            <a:extLst>
              <a:ext uri="{FF2B5EF4-FFF2-40B4-BE49-F238E27FC236}">
                <a16:creationId xmlns:a16="http://schemas.microsoft.com/office/drawing/2014/main" id="{C543FCF3-AE26-4DE7-A6C3-3940B3E78E3F}"/>
              </a:ext>
            </a:extLst>
          </p:cNvPr>
          <p:cNvSpPr/>
          <p:nvPr userDrawn="1"/>
        </p:nvSpPr>
        <p:spPr>
          <a:xfrm>
            <a:off x="783674" y="3804905"/>
            <a:ext cx="3016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9" name="Title 5">
            <a:extLst>
              <a:ext uri="{FF2B5EF4-FFF2-40B4-BE49-F238E27FC236}">
                <a16:creationId xmlns:a16="http://schemas.microsoft.com/office/drawing/2014/main" id="{7856B97A-8557-4DB6-9175-7EBD0C8937DD}"/>
              </a:ext>
            </a:extLst>
          </p:cNvPr>
          <p:cNvSpPr>
            <a:spLocks noGrp="1"/>
          </p:cNvSpPr>
          <p:nvPr>
            <p:ph type="title" hasCustomPrompt="1"/>
          </p:nvPr>
        </p:nvSpPr>
        <p:spPr>
          <a:xfrm>
            <a:off x="768671" y="2337132"/>
            <a:ext cx="10156338" cy="1280160"/>
          </a:xfrm>
          <a:noFill/>
        </p:spPr>
        <p:txBody>
          <a:bodyPr vert="horz" wrap="square" lIns="0" tIns="0" rIns="0" bIns="0" rtlCol="0" anchor="b">
            <a:noAutofit/>
          </a:bodyPr>
          <a:lstStyle>
            <a:lvl1pPr>
              <a:lnSpc>
                <a:spcPct val="95000"/>
              </a:lnSpc>
              <a:defRPr lang="en-US" sz="3999" b="0" dirty="0">
                <a:latin typeface="+mj-lt"/>
              </a:defRPr>
            </a:lvl1pPr>
          </a:lstStyle>
          <a:p>
            <a:pPr lvl="0">
              <a:lnSpc>
                <a:spcPct val="100000"/>
              </a:lnSpc>
            </a:pPr>
            <a:r>
              <a:rPr lang="en-US" dirty="0"/>
              <a:t>Click to add divider title (up to 2 lines)</a:t>
            </a:r>
          </a:p>
        </p:txBody>
      </p:sp>
      <p:sp>
        <p:nvSpPr>
          <p:cNvPr id="10" name="Subhead">
            <a:extLst>
              <a:ext uri="{FF2B5EF4-FFF2-40B4-BE49-F238E27FC236}">
                <a16:creationId xmlns:a16="http://schemas.microsoft.com/office/drawing/2014/main" id="{E9558DCD-9619-43EF-806C-010C13A11164}"/>
              </a:ext>
            </a:extLst>
          </p:cNvPr>
          <p:cNvSpPr>
            <a:spLocks noGrp="1"/>
          </p:cNvSpPr>
          <p:nvPr>
            <p:ph type="body" sz="quarter" idx="33" hasCustomPrompt="1"/>
          </p:nvPr>
        </p:nvSpPr>
        <p:spPr>
          <a:xfrm>
            <a:off x="776487" y="4135194"/>
            <a:ext cx="10156338" cy="681251"/>
          </a:xfrm>
          <a:prstGeom prst="rect">
            <a:avLst/>
          </a:prstGeom>
          <a:noFill/>
        </p:spPr>
        <p:txBody>
          <a:bodyPr>
            <a:noAutofit/>
          </a:bodyPr>
          <a:lstStyle>
            <a:lvl1pPr marL="0" marR="0" indent="0" algn="l" defTabSz="914126" rtl="0" eaLnBrk="1" fontAlgn="auto" latinLnBrk="0" hangingPunct="1">
              <a:lnSpc>
                <a:spcPct val="95000"/>
              </a:lnSpc>
              <a:spcBef>
                <a:spcPts val="600"/>
              </a:spcBef>
              <a:spcAft>
                <a:spcPts val="0"/>
              </a:spcAft>
              <a:buClrTx/>
              <a:buSzTx/>
              <a:buFont typeface="Arial" panose="020B0604020202020204" pitchFamily="34" charset="0"/>
              <a:buNone/>
              <a:tabLst/>
              <a:defRPr sz="1799" b="0">
                <a:solidFill>
                  <a:schemeClr val="accent6"/>
                </a:solidFill>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1412898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TextBox 14"/>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FFFFF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FFFFFF">
                  <a:lumMod val="60000"/>
                  <a:lumOff val="40000"/>
                </a:srgbClr>
              </a:solidFill>
            </a:endParaRP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endParaRPr>
          </a:p>
        </p:txBody>
      </p:sp>
      <p:sp>
        <p:nvSpPr>
          <p:cNvPr id="16" name="TextBox 15"/>
          <p:cNvSpPr txBox="1"/>
          <p:nvPr userDrawn="1"/>
        </p:nvSpPr>
        <p:spPr>
          <a:xfrm>
            <a:off x="5989638" y="6556248"/>
            <a:ext cx="2787651" cy="182880"/>
          </a:xfrm>
          <a:prstGeom prst="rect">
            <a:avLst/>
          </a:prstGeom>
          <a:noFill/>
        </p:spPr>
        <p:txBody>
          <a:bodyPr wrap="none" lIns="0" tIns="0" rIns="0" bIns="0" rtlCol="0" anchor="ctr" anchorCtr="0">
            <a:noAutofit/>
          </a:bodyPr>
          <a:lstStyle/>
          <a:p>
            <a:r>
              <a:rPr lang="en-US" sz="800" dirty="0">
                <a:solidFill>
                  <a:srgbClr val="5F5F5F">
                    <a:lumMod val="60000"/>
                    <a:lumOff val="40000"/>
                  </a:srgbClr>
                </a:solidFill>
              </a:rPr>
              <a:t>Copyright © 2017</a:t>
            </a:r>
            <a:r>
              <a:rPr sz="800" dirty="0">
                <a:solidFill>
                  <a:srgbClr val="5F5F5F">
                    <a:lumMod val="60000"/>
                    <a:lumOff val="40000"/>
                  </a:srgbClr>
                </a:solidFill>
              </a:rPr>
              <a:t> Oracle and/or its affiliates. All rights reserved.  |</a:t>
            </a:r>
            <a:r>
              <a:rPr lang="en-US" sz="800" dirty="0">
                <a:solidFill>
                  <a:srgbClr val="5F5F5F">
                    <a:lumMod val="60000"/>
                    <a:lumOff val="40000"/>
                  </a:srgbClr>
                </a:solidFill>
              </a:rPr>
              <a:t> Oracle Confidential</a:t>
            </a:r>
            <a:r>
              <a:rPr lang="en-US" sz="800" baseline="0" dirty="0">
                <a:solidFill>
                  <a:srgbClr val="5F5F5F">
                    <a:lumMod val="60000"/>
                    <a:lumOff val="40000"/>
                  </a:srgbClr>
                </a:solidFill>
              </a:rPr>
              <a:t>: Internal Use Only</a:t>
            </a:r>
            <a:endParaRPr sz="800" dirty="0">
              <a:solidFill>
                <a:srgbClr val="5F5F5F">
                  <a:lumMod val="60000"/>
                  <a:lumOff val="40000"/>
                </a:srgbClr>
              </a:solidFill>
            </a:endParaRPr>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966970" y="6535850"/>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10170" y="6556248"/>
            <a:ext cx="1226398" cy="182880"/>
          </a:xfrm>
          <a:prstGeom prst="rect">
            <a:avLst/>
          </a:prstGeom>
        </p:spPr>
        <p:txBody>
          <a:bodyPr>
            <a:noAutofit/>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noAutofit/>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710170" y="6556248"/>
            <a:ext cx="1226398" cy="182880"/>
          </a:xfrm>
          <a:prstGeom prst="rect">
            <a:avLst/>
          </a:prstGeom>
        </p:spPr>
        <p:txBody>
          <a:bodyPr/>
          <a:lstStyle/>
          <a:p>
            <a:endParaRPr dirty="0">
              <a:solidFill>
                <a:srgbClr val="5F5F5F">
                  <a:lumMod val="60000"/>
                  <a:lumOff val="40000"/>
                </a:srgbClr>
              </a:solidFill>
            </a:endParaRPr>
          </a:p>
        </p:txBody>
      </p:sp>
      <p:sp>
        <p:nvSpPr>
          <p:cNvPr id="5" name="Footer Placeholder 4"/>
          <p:cNvSpPr>
            <a:spLocks noGrp="1"/>
          </p:cNvSpPr>
          <p:nvPr>
            <p:ph type="ftr" sz="quarter" idx="11"/>
          </p:nvPr>
        </p:nvSpPr>
        <p:spPr>
          <a:xfrm>
            <a:off x="7643020" y="4912505"/>
            <a:ext cx="2498723" cy="182880"/>
          </a:xfrm>
          <a:prstGeom prst="rect">
            <a:avLst/>
          </a:prstGeom>
        </p:spPr>
        <p:txBody>
          <a:bodyPr/>
          <a:lstStyle/>
          <a:p>
            <a:endParaRPr dirty="0">
              <a:solidFill>
                <a:srgbClr val="5F5F5F">
                  <a:lumMod val="60000"/>
                  <a:lumOff val="40000"/>
                </a:srgbClr>
              </a:solidFill>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pic>
        <p:nvPicPr>
          <p:cNvPr id="19" name="Oracle red badge logo" descr="Oracle logo in white on red staging background"/>
          <p:cNvPicPr>
            <a:picLocks noChangeAspect="1"/>
          </p:cNvPicPr>
          <p:nvPr/>
        </p:nvPicPr>
        <p:blipFill>
          <a:blip r:embed="rId41" cstate="print">
            <a:extLst>
              <a:ext uri="{28A0092B-C50C-407E-A947-70E740481C1C}">
                <a14:useLocalDpi xmlns:a14="http://schemas.microsoft.com/office/drawing/2010/main"/>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21EC9606-2D6B-7849-AD40-4BFE6BC25BEF}"/>
              </a:ext>
            </a:extLst>
          </p:cNvPr>
          <p:cNvSpPr txBox="1"/>
          <p:nvPr userDrawn="1"/>
        </p:nvSpPr>
        <p:spPr>
          <a:xfrm>
            <a:off x="2817812" y="6477000"/>
            <a:ext cx="9144000" cy="152400"/>
          </a:xfrm>
          <a:prstGeom prst="rect">
            <a:avLst/>
          </a:prstGeom>
          <a:noFill/>
        </p:spPr>
        <p:txBody>
          <a:bodyPr wrap="none" lIns="0" tIns="0" rIns="0" bIns="0" rtlCol="0" anchor="ctr" anchorCtr="0">
            <a:noAutofit/>
          </a:bodyPr>
          <a:lstStyle/>
          <a:p>
            <a:r>
              <a:rPr sz="800" dirty="0">
                <a:solidFill>
                  <a:schemeClr val="tx1">
                    <a:lumMod val="75000"/>
                  </a:schemeClr>
                </a:solidFill>
              </a:rPr>
              <a:t>Copyright © </a:t>
            </a:r>
            <a:r>
              <a:rPr lang="en-US" sz="800" dirty="0">
                <a:solidFill>
                  <a:schemeClr val="tx1">
                    <a:lumMod val="75000"/>
                  </a:schemeClr>
                </a:solidFill>
              </a:rPr>
              <a:t>2020 </a:t>
            </a:r>
            <a:r>
              <a:rPr sz="800" dirty="0">
                <a:solidFill>
                  <a:schemeClr val="tx1">
                    <a:lumMod val="75000"/>
                  </a:schemeClr>
                </a:solidFill>
              </a:rPr>
              <a:t>Oracle and/or its affiliates. All rights reserved.</a:t>
            </a:r>
            <a:r>
              <a:rPr lang="en-US" sz="800" dirty="0">
                <a:solidFill>
                  <a:schemeClr val="tx1">
                    <a:lumMod val="75000"/>
                  </a:schemeClr>
                </a:solidFill>
              </a:rPr>
              <a:t> Licensed under the Creative Commons Attribution 4.0 International License as shown at https://creativecommons.org/licenses/by/4.0/legalcode. </a:t>
            </a:r>
            <a:r>
              <a:rPr sz="800" dirty="0">
                <a:solidFill>
                  <a:schemeClr val="tx1">
                    <a:lumMod val="75000"/>
                  </a:schemeClr>
                </a:solidFill>
              </a:rPr>
              <a:t>  |</a:t>
            </a:r>
            <a:r>
              <a:rPr lang="en-US" sz="800" dirty="0">
                <a:solidFill>
                  <a:schemeClr val="tx1">
                    <a:lumMod val="75000"/>
                  </a:schemeClr>
                </a:solidFill>
              </a:rPr>
              <a:t> </a:t>
            </a:r>
            <a:fld id="{A9DDA97E-E47D-48CF-8D55-7AA96BB8F930}" type="slidenum">
              <a:rPr lang="en-US" sz="800" smtClean="0">
                <a:solidFill>
                  <a:schemeClr val="tx1">
                    <a:lumMod val="75000"/>
                  </a:schemeClr>
                </a:solidFill>
              </a:rPr>
              <a:pPr/>
              <a:t>‹N›</a:t>
            </a:fld>
            <a:endParaRPr sz="800" dirty="0">
              <a:solidFill>
                <a:schemeClr val="tx1">
                  <a:lumMod val="75000"/>
                </a:schemeClr>
              </a:solidFill>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5" r:id="rId27"/>
    <p:sldLayoutId id="2147483956" r:id="rId28"/>
    <p:sldLayoutId id="2147483957" r:id="rId29"/>
    <p:sldLayoutId id="2147483958" r:id="rId30"/>
    <p:sldLayoutId id="2147483959" r:id="rId31"/>
    <p:sldLayoutId id="2147483960" r:id="rId32"/>
    <p:sldLayoutId id="2147483961" r:id="rId33"/>
    <p:sldLayoutId id="2147483962" r:id="rId34"/>
    <p:sldLayoutId id="2147483963" r:id="rId35"/>
    <p:sldLayoutId id="2147483964" r:id="rId36"/>
    <p:sldLayoutId id="2147483965" r:id="rId37"/>
    <p:sldLayoutId id="2147483966" r:id="rId38"/>
    <p:sldLayoutId id="2147483967"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8" Type="http://schemas.openxmlformats.org/officeDocument/2006/relationships/hyperlink" Target="https://itoug.it/" TargetMode="External"/><Relationship Id="rId3" Type="http://schemas.openxmlformats.org/officeDocument/2006/relationships/image" Target="../media/image17.jpg"/><Relationship Id="rId7" Type="http://schemas.openxmlformats.org/officeDocument/2006/relationships/hyperlink" Target="https://www.linkedin.com/in/robertocapancioni"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mailto:sviluppo@capancioni.com"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7280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218115" y="1043976"/>
            <a:ext cx="3607264" cy="2697513"/>
          </a:xfrm>
          <a:prstGeom prst="rect">
            <a:avLst/>
          </a:prstGeom>
          <a:noFill/>
        </p:spPr>
        <p:txBody>
          <a:bodyPr wrap="none" lIns="0" tIns="0" rIns="0" bIns="0" rtlCol="0">
            <a:noAutofit/>
          </a:bodyPr>
          <a:lstStyle/>
          <a:p>
            <a:pPr>
              <a:lnSpc>
                <a:spcPct val="90000"/>
              </a:lnSpc>
            </a:pPr>
            <a:r>
              <a:rPr lang="it-IT" b="1" dirty="0">
                <a:solidFill>
                  <a:srgbClr val="FF0000"/>
                </a:solidFill>
                <a:latin typeface="Courier New" panose="02070309020205020404" pitchFamily="49" charset="0"/>
                <a:cs typeface="Courier New" panose="02070309020205020404" pitchFamily="49" charset="0"/>
              </a:rPr>
              <a:t>  </a:t>
            </a:r>
            <a:r>
              <a:rPr lang="it-IT" b="1" dirty="0" err="1">
                <a:solidFill>
                  <a:srgbClr val="FF0000"/>
                </a:solidFill>
                <a:latin typeface="Courier New" panose="02070309020205020404" pitchFamily="49" charset="0"/>
                <a:cs typeface="Courier New" panose="02070309020205020404" pitchFamily="49" charset="0"/>
              </a:rPr>
              <a:t>select</a:t>
            </a:r>
            <a:r>
              <a:rPr lang="it-IT" b="1" dirty="0">
                <a:solidFill>
                  <a:srgbClr val="FF0000"/>
                </a:solidFill>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classifica,</a:t>
            </a:r>
          </a:p>
          <a:p>
            <a:pPr>
              <a:lnSpc>
                <a:spcPct val="90000"/>
              </a:lnSpc>
            </a:pPr>
            <a:r>
              <a:rPr lang="it-IT" b="1" dirty="0">
                <a:latin typeface="Courier New" panose="02070309020205020404" pitchFamily="49" charset="0"/>
                <a:cs typeface="Courier New" panose="02070309020205020404" pitchFamily="49" charset="0"/>
              </a:rPr>
              <a:t>         nome,</a:t>
            </a:r>
          </a:p>
          <a:p>
            <a:pPr>
              <a:lnSpc>
                <a:spcPct val="90000"/>
              </a:lnSpc>
            </a:pPr>
            <a:r>
              <a:rPr lang="it-IT" b="1" dirty="0">
                <a:latin typeface="Courier New" panose="02070309020205020404" pitchFamily="49" charset="0"/>
                <a:cs typeface="Courier New" panose="02070309020205020404" pitchFamily="49" charset="0"/>
              </a:rPr>
              <a:t>         nazione,</a:t>
            </a:r>
          </a:p>
          <a:p>
            <a:pPr>
              <a:lnSpc>
                <a:spcPct val="90000"/>
              </a:lnSpc>
            </a:pPr>
            <a:r>
              <a:rPr lang="it-IT" b="1" dirty="0">
                <a:latin typeface="Courier New" panose="02070309020205020404" pitchFamily="49" charset="0"/>
                <a:cs typeface="Courier New" panose="02070309020205020404" pitchFamily="49" charset="0"/>
              </a:rPr>
              <a:t>         settore,</a:t>
            </a:r>
          </a:p>
          <a:p>
            <a:pPr>
              <a:lnSpc>
                <a:spcPct val="90000"/>
              </a:lnSpc>
            </a:pPr>
            <a:r>
              <a:rPr lang="it-IT" b="1" dirty="0">
                <a:latin typeface="Courier New" panose="02070309020205020404" pitchFamily="49" charset="0"/>
                <a:cs typeface="Courier New" panose="02070309020205020404" pitchFamily="49" charset="0"/>
              </a:rPr>
              <a:t>         revenue_2020,</a:t>
            </a:r>
          </a:p>
          <a:p>
            <a:pPr>
              <a:lnSpc>
                <a:spcPct val="90000"/>
              </a:lnSpc>
            </a:pPr>
            <a:r>
              <a:rPr lang="it-IT" b="1" dirty="0">
                <a:latin typeface="Courier New" panose="02070309020205020404" pitchFamily="49" charset="0"/>
                <a:cs typeface="Courier New" panose="02070309020205020404" pitchFamily="49" charset="0"/>
              </a:rPr>
              <a:t>         </a:t>
            </a:r>
            <a:r>
              <a:rPr lang="it-IT" b="1" dirty="0" err="1">
                <a:latin typeface="Courier New" panose="02070309020205020404" pitchFamily="49" charset="0"/>
                <a:cs typeface="Courier New" panose="02070309020205020404" pitchFamily="49" charset="0"/>
              </a:rPr>
              <a:t>anno_inizio</a:t>
            </a:r>
            <a:endParaRPr lang="it-IT" b="1" dirty="0">
              <a:latin typeface="Courier New" panose="02070309020205020404" pitchFamily="49" charset="0"/>
              <a:cs typeface="Courier New" panose="02070309020205020404" pitchFamily="49" charset="0"/>
            </a:endParaRP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d04_classifica_ft</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nazione = </a:t>
            </a:r>
            <a:r>
              <a:rPr lang="it-IT" b="1" dirty="0">
                <a:solidFill>
                  <a:schemeClr val="tx2"/>
                </a:solidFill>
                <a:latin typeface="Courier New" panose="02070309020205020404" pitchFamily="49" charset="0"/>
                <a:cs typeface="Courier New" panose="02070309020205020404" pitchFamily="49" charset="0"/>
              </a:rPr>
              <a:t>'Italy'</a:t>
            </a:r>
          </a:p>
          <a:p>
            <a:pPr>
              <a:lnSpc>
                <a:spcPct val="90000"/>
              </a:lnSpc>
            </a:pPr>
            <a:r>
              <a:rPr lang="it-IT" b="1" dirty="0">
                <a:solidFill>
                  <a:schemeClr val="accent1"/>
                </a:solidFill>
                <a:latin typeface="Courier New" panose="02070309020205020404" pitchFamily="49" charset="0"/>
                <a:cs typeface="Courier New" panose="02070309020205020404" pitchFamily="49" charset="0"/>
              </a:rPr>
              <a:t>order by</a:t>
            </a:r>
            <a:r>
              <a:rPr lang="it-IT" b="1" dirty="0">
                <a:latin typeface="Courier New" panose="02070309020205020404" pitchFamily="49" charset="0"/>
                <a:cs typeface="Courier New" panose="02070309020205020404" pitchFamily="49" charset="0"/>
              </a:rPr>
              <a:t> classifica</a:t>
            </a:r>
          </a:p>
          <a:p>
            <a:pPr>
              <a:lnSpc>
                <a:spcPct val="90000"/>
              </a:lnSpc>
            </a:pPr>
            <a:r>
              <a:rPr lang="en-US" b="1" dirty="0">
                <a:solidFill>
                  <a:schemeClr val="accent1"/>
                </a:solidFill>
                <a:latin typeface="Courier New" panose="02070309020205020404" pitchFamily="49" charset="0"/>
                <a:cs typeface="Courier New" panose="02070309020205020404" pitchFamily="49" charset="0"/>
              </a:rPr>
              <a:t>   fetch next </a:t>
            </a:r>
            <a:r>
              <a:rPr lang="en-US" b="1" dirty="0">
                <a:latin typeface="Courier New" panose="02070309020205020404" pitchFamily="49" charset="0"/>
                <a:cs typeface="Courier New" panose="02070309020205020404" pitchFamily="49" charset="0"/>
              </a:rPr>
              <a:t>3</a:t>
            </a:r>
            <a:r>
              <a:rPr lang="en-US" b="1" dirty="0">
                <a:solidFill>
                  <a:schemeClr val="accent1"/>
                </a:solidFill>
                <a:latin typeface="Courier New" panose="02070309020205020404" pitchFamily="49" charset="0"/>
                <a:cs typeface="Courier New" panose="02070309020205020404" pitchFamily="49" charset="0"/>
              </a:rPr>
              <a:t> rows only</a:t>
            </a:r>
            <a:r>
              <a:rPr lang="it-IT" b="1" dirty="0">
                <a:solidFill>
                  <a:schemeClr val="accent1"/>
                </a:solidFill>
                <a:latin typeface="Courier New" panose="02070309020205020404" pitchFamily="49" charset="0"/>
                <a:cs typeface="Courier New" panose="02070309020205020404" pitchFamily="49" charset="0"/>
              </a:rPr>
              <a:t> </a:t>
            </a:r>
          </a:p>
        </p:txBody>
      </p:sp>
      <p:pic>
        <p:nvPicPr>
          <p:cNvPr id="4" name="Immagine 3">
            <a:extLst>
              <a:ext uri="{FF2B5EF4-FFF2-40B4-BE49-F238E27FC236}">
                <a16:creationId xmlns:a16="http://schemas.microsoft.com/office/drawing/2014/main" id="{C57FE11A-0281-4D3E-A394-93A21AE6C42A}"/>
              </a:ext>
            </a:extLst>
          </p:cNvPr>
          <p:cNvPicPr>
            <a:picLocks noChangeAspect="1"/>
          </p:cNvPicPr>
          <p:nvPr/>
        </p:nvPicPr>
        <p:blipFill>
          <a:blip r:embed="rId2"/>
          <a:stretch>
            <a:fillRect/>
          </a:stretch>
        </p:blipFill>
        <p:spPr>
          <a:xfrm>
            <a:off x="3825379" y="1043976"/>
            <a:ext cx="8002718" cy="2597674"/>
          </a:xfrm>
          <a:prstGeom prst="rect">
            <a:avLst/>
          </a:prstGeom>
        </p:spPr>
      </p:pic>
      <p:sp>
        <p:nvSpPr>
          <p:cNvPr id="7" name="CasellaDiTesto 6">
            <a:extLst>
              <a:ext uri="{FF2B5EF4-FFF2-40B4-BE49-F238E27FC236}">
                <a16:creationId xmlns:a16="http://schemas.microsoft.com/office/drawing/2014/main" id="{24F07B88-2AD5-4193-9C4B-A5EF5C057CA1}"/>
              </a:ext>
            </a:extLst>
          </p:cNvPr>
          <p:cNvSpPr txBox="1"/>
          <p:nvPr/>
        </p:nvSpPr>
        <p:spPr>
          <a:xfrm>
            <a:off x="218115" y="3641650"/>
            <a:ext cx="3607264" cy="2697513"/>
          </a:xfrm>
          <a:prstGeom prst="rect">
            <a:avLst/>
          </a:prstGeom>
          <a:noFill/>
        </p:spPr>
        <p:txBody>
          <a:bodyPr wrap="none" lIns="0" tIns="0" rIns="0" bIns="0" rtlCol="0">
            <a:noAutofit/>
          </a:bodyPr>
          <a:lstStyle/>
          <a:p>
            <a:pPr>
              <a:lnSpc>
                <a:spcPct val="90000"/>
              </a:lnSpc>
            </a:pPr>
            <a:r>
              <a:rPr lang="it-IT" b="1" dirty="0">
                <a:solidFill>
                  <a:srgbClr val="FF0000"/>
                </a:solidFill>
                <a:latin typeface="Courier New" panose="02070309020205020404" pitchFamily="49" charset="0"/>
                <a:cs typeface="Courier New" panose="02070309020205020404" pitchFamily="49" charset="0"/>
              </a:rPr>
              <a:t>  </a:t>
            </a:r>
            <a:r>
              <a:rPr lang="it-IT" b="1" dirty="0" err="1">
                <a:solidFill>
                  <a:srgbClr val="FF0000"/>
                </a:solidFill>
                <a:latin typeface="Courier New" panose="02070309020205020404" pitchFamily="49" charset="0"/>
                <a:cs typeface="Courier New" panose="02070309020205020404" pitchFamily="49" charset="0"/>
              </a:rPr>
              <a:t>select</a:t>
            </a:r>
            <a:r>
              <a:rPr lang="it-IT" b="1" dirty="0">
                <a:solidFill>
                  <a:srgbClr val="FF0000"/>
                </a:solidFill>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classifica,</a:t>
            </a:r>
          </a:p>
          <a:p>
            <a:pPr>
              <a:lnSpc>
                <a:spcPct val="90000"/>
              </a:lnSpc>
            </a:pPr>
            <a:r>
              <a:rPr lang="it-IT" b="1" dirty="0">
                <a:latin typeface="Courier New" panose="02070309020205020404" pitchFamily="49" charset="0"/>
                <a:cs typeface="Courier New" panose="02070309020205020404" pitchFamily="49" charset="0"/>
              </a:rPr>
              <a:t>         nome,</a:t>
            </a:r>
          </a:p>
          <a:p>
            <a:pPr>
              <a:lnSpc>
                <a:spcPct val="90000"/>
              </a:lnSpc>
            </a:pPr>
            <a:r>
              <a:rPr lang="it-IT" b="1" dirty="0">
                <a:latin typeface="Courier New" panose="02070309020205020404" pitchFamily="49" charset="0"/>
                <a:cs typeface="Courier New" panose="02070309020205020404" pitchFamily="49" charset="0"/>
              </a:rPr>
              <a:t>         nazione,</a:t>
            </a:r>
          </a:p>
          <a:p>
            <a:pPr>
              <a:lnSpc>
                <a:spcPct val="90000"/>
              </a:lnSpc>
            </a:pPr>
            <a:r>
              <a:rPr lang="it-IT" b="1" dirty="0">
                <a:latin typeface="Courier New" panose="02070309020205020404" pitchFamily="49" charset="0"/>
                <a:cs typeface="Courier New" panose="02070309020205020404" pitchFamily="49" charset="0"/>
              </a:rPr>
              <a:t>         settore,</a:t>
            </a:r>
          </a:p>
          <a:p>
            <a:pPr>
              <a:lnSpc>
                <a:spcPct val="90000"/>
              </a:lnSpc>
            </a:pPr>
            <a:r>
              <a:rPr lang="it-IT" b="1" dirty="0">
                <a:latin typeface="Courier New" panose="02070309020205020404" pitchFamily="49" charset="0"/>
                <a:cs typeface="Courier New" panose="02070309020205020404" pitchFamily="49" charset="0"/>
              </a:rPr>
              <a:t>         revenue_2020,</a:t>
            </a:r>
          </a:p>
          <a:p>
            <a:pPr>
              <a:lnSpc>
                <a:spcPct val="90000"/>
              </a:lnSpc>
            </a:pPr>
            <a:r>
              <a:rPr lang="it-IT" b="1" dirty="0">
                <a:latin typeface="Courier New" panose="02070309020205020404" pitchFamily="49" charset="0"/>
                <a:cs typeface="Courier New" panose="02070309020205020404" pitchFamily="49" charset="0"/>
              </a:rPr>
              <a:t>         </a:t>
            </a:r>
            <a:r>
              <a:rPr lang="it-IT" b="1" dirty="0" err="1">
                <a:latin typeface="Courier New" panose="02070309020205020404" pitchFamily="49" charset="0"/>
                <a:cs typeface="Courier New" panose="02070309020205020404" pitchFamily="49" charset="0"/>
              </a:rPr>
              <a:t>anno_inizio</a:t>
            </a:r>
            <a:endParaRPr lang="it-IT" b="1" dirty="0">
              <a:latin typeface="Courier New" panose="02070309020205020404" pitchFamily="49" charset="0"/>
              <a:cs typeface="Courier New" panose="02070309020205020404" pitchFamily="49" charset="0"/>
            </a:endParaRP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d04_classifica_ft</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nazione = </a:t>
            </a:r>
            <a:r>
              <a:rPr lang="it-IT" b="1" dirty="0">
                <a:solidFill>
                  <a:schemeClr val="tx2"/>
                </a:solidFill>
                <a:latin typeface="Courier New" panose="02070309020205020404" pitchFamily="49" charset="0"/>
                <a:cs typeface="Courier New" panose="02070309020205020404" pitchFamily="49" charset="0"/>
              </a:rPr>
              <a:t>'Italy'</a:t>
            </a:r>
          </a:p>
          <a:p>
            <a:pPr>
              <a:lnSpc>
                <a:spcPct val="90000"/>
              </a:lnSpc>
            </a:pPr>
            <a:r>
              <a:rPr lang="it-IT" b="1" dirty="0">
                <a:solidFill>
                  <a:schemeClr val="accent1"/>
                </a:solidFill>
                <a:latin typeface="Courier New" panose="02070309020205020404" pitchFamily="49" charset="0"/>
                <a:cs typeface="Courier New" panose="02070309020205020404" pitchFamily="49" charset="0"/>
              </a:rPr>
              <a:t>order by</a:t>
            </a:r>
            <a:r>
              <a:rPr lang="it-IT" b="1" dirty="0">
                <a:latin typeface="Courier New" panose="02070309020205020404" pitchFamily="49" charset="0"/>
                <a:cs typeface="Courier New" panose="02070309020205020404" pitchFamily="49" charset="0"/>
              </a:rPr>
              <a:t> classifica</a:t>
            </a:r>
          </a:p>
          <a:p>
            <a:pPr>
              <a:lnSpc>
                <a:spcPct val="90000"/>
              </a:lnSpc>
            </a:pPr>
            <a:r>
              <a:rPr lang="en-US" b="1" dirty="0">
                <a:solidFill>
                  <a:schemeClr val="accent1"/>
                </a:solidFill>
                <a:latin typeface="Courier New" panose="02070309020205020404" pitchFamily="49" charset="0"/>
                <a:cs typeface="Courier New" panose="02070309020205020404" pitchFamily="49" charset="0"/>
              </a:rPr>
              <a:t>   fetch first row only</a:t>
            </a:r>
            <a:r>
              <a:rPr lang="it-IT" b="1" dirty="0">
                <a:solidFill>
                  <a:schemeClr val="accent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5157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218115" y="1043976"/>
            <a:ext cx="3607264" cy="2697513"/>
          </a:xfrm>
          <a:prstGeom prst="rect">
            <a:avLst/>
          </a:prstGeom>
          <a:noFill/>
        </p:spPr>
        <p:txBody>
          <a:bodyPr wrap="none" lIns="0" tIns="0" rIns="0" bIns="0" rtlCol="0">
            <a:noAutofit/>
          </a:bodyPr>
          <a:lstStyle/>
          <a:p>
            <a:pPr>
              <a:lnSpc>
                <a:spcPct val="90000"/>
              </a:lnSpc>
            </a:pPr>
            <a:r>
              <a:rPr lang="it-IT" b="1" dirty="0">
                <a:solidFill>
                  <a:srgbClr val="FF0000"/>
                </a:solidFill>
                <a:latin typeface="Courier New" panose="02070309020205020404" pitchFamily="49" charset="0"/>
                <a:cs typeface="Courier New" panose="02070309020205020404" pitchFamily="49" charset="0"/>
              </a:rPr>
              <a:t>   </a:t>
            </a:r>
            <a:r>
              <a:rPr lang="it-IT" b="1" dirty="0" err="1">
                <a:solidFill>
                  <a:srgbClr val="FF0000"/>
                </a:solidFill>
                <a:latin typeface="Courier New" panose="02070309020205020404" pitchFamily="49" charset="0"/>
                <a:cs typeface="Courier New" panose="02070309020205020404" pitchFamily="49" charset="0"/>
              </a:rPr>
              <a:t>select</a:t>
            </a:r>
            <a:r>
              <a:rPr lang="it-IT" b="1" dirty="0">
                <a:solidFill>
                  <a:srgbClr val="FF0000"/>
                </a:solidFill>
                <a:latin typeface="Courier New" panose="02070309020205020404" pitchFamily="49" charset="0"/>
                <a:cs typeface="Courier New" panose="02070309020205020404" pitchFamily="49" charset="0"/>
              </a:rPr>
              <a:t> </a:t>
            </a:r>
            <a:r>
              <a:rPr lang="it-IT" b="1" dirty="0">
                <a:solidFill>
                  <a:schemeClr val="tx2"/>
                </a:solidFill>
                <a:latin typeface="Courier New" panose="02070309020205020404" pitchFamily="49" charset="0"/>
                <a:cs typeface="Courier New" panose="02070309020205020404" pitchFamily="49" charset="0"/>
              </a:rPr>
              <a:t>nazione,</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rgbClr val="00B0F0"/>
                </a:solidFill>
                <a:latin typeface="Courier New" panose="02070309020205020404" pitchFamily="49" charset="0"/>
                <a:cs typeface="Courier New" panose="02070309020205020404" pitchFamily="49" charset="0"/>
              </a:rPr>
              <a:t>count</a:t>
            </a:r>
            <a:r>
              <a:rPr lang="it-IT" b="1" dirty="0">
                <a:solidFill>
                  <a:srgbClr val="00B0F0"/>
                </a:solidFill>
                <a:latin typeface="Courier New" panose="02070309020205020404" pitchFamily="49" charset="0"/>
                <a:cs typeface="Courier New" panose="02070309020205020404" pitchFamily="49" charset="0"/>
              </a:rPr>
              <a:t>(*)</a:t>
            </a: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numero</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solidFill>
                  <a:schemeClr val="tx2"/>
                </a:solidFill>
                <a:latin typeface="Courier New" panose="02070309020205020404" pitchFamily="49" charset="0"/>
                <a:cs typeface="Courier New" panose="02070309020205020404" pitchFamily="49" charset="0"/>
              </a:rPr>
              <a:t> d04_classifica_ft</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group by</a:t>
            </a:r>
            <a:r>
              <a:rPr lang="it-IT" b="1" dirty="0">
                <a:solidFill>
                  <a:schemeClr val="tx2"/>
                </a:solidFill>
                <a:latin typeface="Courier New" panose="02070309020205020404" pitchFamily="49" charset="0"/>
                <a:cs typeface="Courier New" panose="02070309020205020404" pitchFamily="49" charset="0"/>
              </a:rPr>
              <a:t> nazione</a:t>
            </a:r>
          </a:p>
        </p:txBody>
      </p:sp>
      <p:pic>
        <p:nvPicPr>
          <p:cNvPr id="5" name="Immagine 4">
            <a:extLst>
              <a:ext uri="{FF2B5EF4-FFF2-40B4-BE49-F238E27FC236}">
                <a16:creationId xmlns:a16="http://schemas.microsoft.com/office/drawing/2014/main" id="{2E5AE68C-646C-4089-A304-9825529D4CD1}"/>
              </a:ext>
            </a:extLst>
          </p:cNvPr>
          <p:cNvPicPr>
            <a:picLocks noChangeAspect="1"/>
          </p:cNvPicPr>
          <p:nvPr/>
        </p:nvPicPr>
        <p:blipFill>
          <a:blip r:embed="rId2"/>
          <a:stretch>
            <a:fillRect/>
          </a:stretch>
        </p:blipFill>
        <p:spPr>
          <a:xfrm>
            <a:off x="2348918" y="2079942"/>
            <a:ext cx="9185566" cy="3599023"/>
          </a:xfrm>
          <a:prstGeom prst="rect">
            <a:avLst/>
          </a:prstGeom>
        </p:spPr>
      </p:pic>
    </p:spTree>
    <p:extLst>
      <p:ext uri="{BB962C8B-B14F-4D97-AF65-F5344CB8AC3E}">
        <p14:creationId xmlns:p14="http://schemas.microsoft.com/office/powerpoint/2010/main" val="407447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218115" y="1043976"/>
            <a:ext cx="3607264" cy="2697513"/>
          </a:xfrm>
          <a:prstGeom prst="rect">
            <a:avLst/>
          </a:prstGeom>
          <a:noFill/>
        </p:spPr>
        <p:txBody>
          <a:bodyPr wrap="none" lIns="0" tIns="0" rIns="0" bIns="0" rtlCol="0">
            <a:noAutofit/>
          </a:bodyPr>
          <a:lstStyle/>
          <a:p>
            <a:pPr>
              <a:lnSpc>
                <a:spcPct val="90000"/>
              </a:lnSpc>
            </a:pPr>
            <a:r>
              <a:rPr lang="it-IT" b="1" dirty="0">
                <a:solidFill>
                  <a:srgbClr val="FF0000"/>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select</a:t>
            </a:r>
            <a:r>
              <a:rPr lang="en-US" b="1" dirty="0">
                <a:solidFill>
                  <a:schemeClr val="tx2"/>
                </a:solidFill>
                <a:latin typeface="Courier New" panose="02070309020205020404" pitchFamily="49" charset="0"/>
                <a:cs typeface="Courier New" panose="02070309020205020404" pitchFamily="49" charset="0"/>
              </a:rPr>
              <a:t> </a:t>
            </a:r>
            <a:r>
              <a:rPr lang="en-US" b="1" dirty="0" err="1">
                <a:solidFill>
                  <a:schemeClr val="tx2"/>
                </a:solidFill>
                <a:latin typeface="Courier New" panose="02070309020205020404" pitchFamily="49" charset="0"/>
                <a:cs typeface="Courier New" panose="02070309020205020404" pitchFamily="49" charset="0"/>
              </a:rPr>
              <a:t>nazione</a:t>
            </a:r>
            <a:r>
              <a:rPr lang="en-US" b="1" dirty="0">
                <a:solidFill>
                  <a:schemeClr val="tx2"/>
                </a:solidFill>
                <a:latin typeface="Courier New" panose="02070309020205020404" pitchFamily="49" charset="0"/>
                <a:cs typeface="Courier New" panose="02070309020205020404" pitchFamily="49" charset="0"/>
              </a:rPr>
              <a:t>,</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rgbClr val="00B0F0"/>
                </a:solidFill>
                <a:latin typeface="Courier New" panose="02070309020205020404" pitchFamily="49" charset="0"/>
                <a:cs typeface="Courier New" panose="02070309020205020404" pitchFamily="49" charset="0"/>
              </a:rPr>
              <a:t>count(*) </a:t>
            </a:r>
            <a:r>
              <a:rPr lang="en-US" b="1" dirty="0">
                <a:solidFill>
                  <a:schemeClr val="tx2"/>
                </a:solidFill>
                <a:latin typeface="Courier New" panose="02070309020205020404" pitchFamily="49" charset="0"/>
                <a:cs typeface="Courier New" panose="02070309020205020404" pitchFamily="49" charset="0"/>
              </a:rPr>
              <a:t>as</a:t>
            </a:r>
            <a:r>
              <a:rPr lang="en-US" b="1" dirty="0">
                <a:solidFill>
                  <a:srgbClr val="00B0F0"/>
                </a:solidFill>
                <a:latin typeface="Courier New" panose="02070309020205020404" pitchFamily="49" charset="0"/>
                <a:cs typeface="Courier New" panose="02070309020205020404" pitchFamily="49" charset="0"/>
              </a:rPr>
              <a:t> </a:t>
            </a:r>
            <a:r>
              <a:rPr lang="en-US" b="1" dirty="0" err="1">
                <a:solidFill>
                  <a:schemeClr val="tx2"/>
                </a:solidFill>
                <a:latin typeface="Courier New" panose="02070309020205020404" pitchFamily="49" charset="0"/>
                <a:cs typeface="Courier New" panose="02070309020205020404" pitchFamily="49" charset="0"/>
              </a:rPr>
              <a:t>numero</a:t>
            </a:r>
            <a:r>
              <a:rPr lang="en-US" b="1" dirty="0">
                <a:solidFill>
                  <a:schemeClr val="tx2"/>
                </a:solidFill>
                <a:latin typeface="Courier New" panose="02070309020205020404" pitchFamily="49" charset="0"/>
                <a:cs typeface="Courier New" panose="02070309020205020404" pitchFamily="49" charset="0"/>
              </a:rPr>
              <a:t>,</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rgbClr val="00B0F0"/>
                </a:solidFill>
                <a:latin typeface="Courier New" panose="02070309020205020404" pitchFamily="49" charset="0"/>
                <a:cs typeface="Courier New" panose="02070309020205020404" pitchFamily="49" charset="0"/>
              </a:rPr>
              <a:t>sum(revenue_2020) </a:t>
            </a:r>
            <a:r>
              <a:rPr lang="en-US" b="1" dirty="0">
                <a:solidFill>
                  <a:schemeClr val="tx2"/>
                </a:solidFill>
                <a:latin typeface="Courier New" panose="02070309020205020404" pitchFamily="49" charset="0"/>
                <a:cs typeface="Courier New" panose="02070309020205020404" pitchFamily="49" charset="0"/>
              </a:rPr>
              <a:t>as</a:t>
            </a:r>
            <a:r>
              <a:rPr lang="en-US" b="1" dirty="0">
                <a:solidFill>
                  <a:srgbClr val="00B0F0"/>
                </a:solidFill>
                <a:latin typeface="Courier New" panose="02070309020205020404" pitchFamily="49" charset="0"/>
                <a:cs typeface="Courier New" panose="02070309020205020404" pitchFamily="49" charset="0"/>
              </a:rPr>
              <a:t> </a:t>
            </a:r>
            <a:r>
              <a:rPr lang="en-US" b="1" dirty="0">
                <a:solidFill>
                  <a:schemeClr val="tx2"/>
                </a:solidFill>
                <a:latin typeface="Courier New" panose="02070309020205020404" pitchFamily="49" charset="0"/>
                <a:cs typeface="Courier New" panose="02070309020205020404" pitchFamily="49" charset="0"/>
              </a:rPr>
              <a:t>tot_revenue_2020</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from</a:t>
            </a:r>
            <a:r>
              <a:rPr lang="en-US" b="1" dirty="0">
                <a:solidFill>
                  <a:schemeClr val="tx2"/>
                </a:solidFill>
                <a:latin typeface="Courier New" panose="02070309020205020404" pitchFamily="49" charset="0"/>
                <a:cs typeface="Courier New" panose="02070309020205020404" pitchFamily="49" charset="0"/>
              </a:rPr>
              <a:t> d04_classifica_ft</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group by </a:t>
            </a:r>
            <a:r>
              <a:rPr lang="en-US" b="1" dirty="0" err="1">
                <a:solidFill>
                  <a:schemeClr val="tx2"/>
                </a:solidFill>
                <a:latin typeface="Courier New" panose="02070309020205020404" pitchFamily="49" charset="0"/>
                <a:cs typeface="Courier New" panose="02070309020205020404" pitchFamily="49" charset="0"/>
              </a:rPr>
              <a:t>nazione</a:t>
            </a:r>
            <a:endParaRPr lang="it-IT" b="1" dirty="0">
              <a:solidFill>
                <a:schemeClr val="tx2"/>
              </a:solidFill>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B6A63586-A497-4D48-9BE2-9CFAD6334845}"/>
              </a:ext>
            </a:extLst>
          </p:cNvPr>
          <p:cNvPicPr>
            <a:picLocks noChangeAspect="1"/>
          </p:cNvPicPr>
          <p:nvPr/>
        </p:nvPicPr>
        <p:blipFill>
          <a:blip r:embed="rId2"/>
          <a:stretch>
            <a:fillRect/>
          </a:stretch>
        </p:blipFill>
        <p:spPr>
          <a:xfrm>
            <a:off x="3371271" y="2219273"/>
            <a:ext cx="8534783" cy="3971009"/>
          </a:xfrm>
          <a:prstGeom prst="rect">
            <a:avLst/>
          </a:prstGeom>
        </p:spPr>
      </p:pic>
    </p:spTree>
    <p:extLst>
      <p:ext uri="{BB962C8B-B14F-4D97-AF65-F5344CB8AC3E}">
        <p14:creationId xmlns:p14="http://schemas.microsoft.com/office/powerpoint/2010/main" val="72281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218115" y="1043976"/>
            <a:ext cx="3607264" cy="2697513"/>
          </a:xfrm>
          <a:prstGeom prst="rect">
            <a:avLst/>
          </a:prstGeom>
          <a:noFill/>
        </p:spPr>
        <p:txBody>
          <a:bodyPr wrap="none" lIns="0" tIns="0" rIns="0" bIns="0" rtlCol="0">
            <a:noAutofit/>
          </a:bodyPr>
          <a:lstStyle/>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select</a:t>
            </a:r>
            <a:r>
              <a:rPr lang="it-IT" b="1" dirty="0">
                <a:solidFill>
                  <a:schemeClr val="tx2"/>
                </a:solidFill>
                <a:latin typeface="Courier New" panose="02070309020205020404" pitchFamily="49" charset="0"/>
                <a:cs typeface="Courier New" panose="02070309020205020404" pitchFamily="49" charset="0"/>
              </a:rPr>
              <a:t> nazione,</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rgbClr val="00B0F0"/>
                </a:solidFill>
                <a:latin typeface="Courier New" panose="02070309020205020404" pitchFamily="49" charset="0"/>
                <a:cs typeface="Courier New" panose="02070309020205020404" pitchFamily="49" charset="0"/>
              </a:rPr>
              <a:t>count</a:t>
            </a:r>
            <a:r>
              <a:rPr lang="it-IT" b="1" dirty="0">
                <a:solidFill>
                  <a:srgbClr val="00B0F0"/>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numero,</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rgbClr val="00B0F0"/>
                </a:solidFill>
                <a:latin typeface="Courier New" panose="02070309020205020404" pitchFamily="49" charset="0"/>
                <a:cs typeface="Courier New" panose="02070309020205020404" pitchFamily="49" charset="0"/>
              </a:rPr>
              <a:t>sum(</a:t>
            </a:r>
            <a:r>
              <a:rPr lang="it-IT" b="1" dirty="0">
                <a:solidFill>
                  <a:schemeClr val="tx2"/>
                </a:solidFill>
                <a:latin typeface="Courier New" panose="02070309020205020404" pitchFamily="49" charset="0"/>
                <a:cs typeface="Courier New" panose="02070309020205020404" pitchFamily="49" charset="0"/>
              </a:rPr>
              <a:t>revenue_2020</a:t>
            </a:r>
            <a:r>
              <a:rPr lang="it-IT" b="1" dirty="0">
                <a:solidFill>
                  <a:srgbClr val="00B0F0"/>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tot_revenue_2020,</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rgbClr val="00B0F0"/>
                </a:solidFill>
                <a:latin typeface="Courier New" panose="02070309020205020404" pitchFamily="49" charset="0"/>
                <a:cs typeface="Courier New" panose="02070309020205020404" pitchFamily="49" charset="0"/>
              </a:rPr>
              <a:t>avg</a:t>
            </a:r>
            <a:r>
              <a:rPr lang="it-IT" b="1" dirty="0">
                <a:solidFill>
                  <a:srgbClr val="00B0F0"/>
                </a:solidFill>
                <a:latin typeface="Courier New" panose="02070309020205020404" pitchFamily="49" charset="0"/>
                <a:cs typeface="Courier New" panose="02070309020205020404" pitchFamily="49" charset="0"/>
              </a:rPr>
              <a:t>(</a:t>
            </a:r>
            <a:r>
              <a:rPr lang="it-IT" b="1" dirty="0">
                <a:solidFill>
                  <a:schemeClr val="tx2"/>
                </a:solidFill>
                <a:latin typeface="Courier New" panose="02070309020205020404" pitchFamily="49" charset="0"/>
                <a:cs typeface="Courier New" panose="02070309020205020404" pitchFamily="49" charset="0"/>
              </a:rPr>
              <a:t>revenue_2020</a:t>
            </a:r>
            <a:r>
              <a:rPr lang="it-IT" b="1" dirty="0">
                <a:solidFill>
                  <a:srgbClr val="00B0F0"/>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media_revenue_2020</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solidFill>
                  <a:schemeClr val="tx2"/>
                </a:solidFill>
                <a:latin typeface="Courier New" panose="02070309020205020404" pitchFamily="49" charset="0"/>
                <a:cs typeface="Courier New" panose="02070309020205020404" pitchFamily="49" charset="0"/>
              </a:rPr>
              <a:t> d04_classifica_ft</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group by </a:t>
            </a:r>
            <a:r>
              <a:rPr lang="it-IT" b="1" dirty="0">
                <a:solidFill>
                  <a:schemeClr val="tx2"/>
                </a:solidFill>
                <a:latin typeface="Courier New" panose="02070309020205020404" pitchFamily="49" charset="0"/>
                <a:cs typeface="Courier New" panose="02070309020205020404" pitchFamily="49" charset="0"/>
              </a:rPr>
              <a:t>nazione</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order by </a:t>
            </a:r>
            <a:r>
              <a:rPr lang="it-IT" b="1" dirty="0">
                <a:solidFill>
                  <a:schemeClr val="tx2"/>
                </a:solidFill>
                <a:latin typeface="Courier New" panose="02070309020205020404" pitchFamily="49" charset="0"/>
                <a:cs typeface="Courier New" panose="02070309020205020404" pitchFamily="49" charset="0"/>
              </a:rPr>
              <a:t>tot_revenue_2020 </a:t>
            </a:r>
            <a:r>
              <a:rPr lang="it-IT" b="1" dirty="0" err="1">
                <a:solidFill>
                  <a:schemeClr val="accent1"/>
                </a:solidFill>
                <a:latin typeface="Courier New" panose="02070309020205020404" pitchFamily="49" charset="0"/>
                <a:cs typeface="Courier New" panose="02070309020205020404" pitchFamily="49" charset="0"/>
              </a:rPr>
              <a:t>desc</a:t>
            </a:r>
            <a:endParaRPr lang="it-IT" b="1" dirty="0">
              <a:solidFill>
                <a:schemeClr val="accent1"/>
              </a:solidFill>
              <a:latin typeface="Courier New" panose="02070309020205020404" pitchFamily="49" charset="0"/>
              <a:cs typeface="Courier New" panose="02070309020205020404" pitchFamily="49" charset="0"/>
            </a:endParaRPr>
          </a:p>
          <a:p>
            <a:pPr>
              <a:lnSpc>
                <a:spcPct val="90000"/>
              </a:lnSpc>
            </a:pPr>
            <a:r>
              <a:rPr lang="it-IT" b="1" dirty="0">
                <a:solidFill>
                  <a:schemeClr val="accent1"/>
                </a:solidFill>
                <a:latin typeface="Courier New" panose="02070309020205020404" pitchFamily="49" charset="0"/>
                <a:cs typeface="Courier New" panose="02070309020205020404" pitchFamily="49" charset="0"/>
              </a:rPr>
              <a:t>fetch </a:t>
            </a:r>
            <a:r>
              <a:rPr lang="it-IT" b="1" dirty="0" err="1">
                <a:solidFill>
                  <a:schemeClr val="accent1"/>
                </a:solidFill>
                <a:latin typeface="Courier New" panose="02070309020205020404" pitchFamily="49" charset="0"/>
                <a:cs typeface="Courier New" panose="02070309020205020404" pitchFamily="49" charset="0"/>
              </a:rPr>
              <a:t>next</a:t>
            </a:r>
            <a:r>
              <a:rPr lang="it-IT" b="1" dirty="0">
                <a:solidFill>
                  <a:schemeClr val="accent1"/>
                </a:solidFill>
                <a:latin typeface="Courier New" panose="02070309020205020404" pitchFamily="49" charset="0"/>
                <a:cs typeface="Courier New" panose="02070309020205020404" pitchFamily="49" charset="0"/>
              </a:rPr>
              <a:t> </a:t>
            </a:r>
            <a:r>
              <a:rPr lang="it-IT" b="1" dirty="0">
                <a:solidFill>
                  <a:schemeClr val="tx2"/>
                </a:solidFill>
                <a:latin typeface="Courier New" panose="02070309020205020404" pitchFamily="49" charset="0"/>
                <a:cs typeface="Courier New" panose="02070309020205020404" pitchFamily="49" charset="0"/>
              </a:rPr>
              <a:t>3 </a:t>
            </a:r>
            <a:r>
              <a:rPr lang="it-IT" b="1" dirty="0" err="1">
                <a:solidFill>
                  <a:schemeClr val="accent1"/>
                </a:solidFill>
                <a:latin typeface="Courier New" panose="02070309020205020404" pitchFamily="49" charset="0"/>
                <a:cs typeface="Courier New" panose="02070309020205020404" pitchFamily="49" charset="0"/>
              </a:rPr>
              <a:t>rows</a:t>
            </a:r>
            <a:r>
              <a:rPr lang="it-IT" b="1" dirty="0">
                <a:solidFill>
                  <a:schemeClr val="accent1"/>
                </a:solidFill>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only</a:t>
            </a:r>
            <a:endParaRPr lang="it-IT" b="1" dirty="0">
              <a:solidFill>
                <a:schemeClr val="accent1"/>
              </a:solidFill>
              <a:latin typeface="Courier New" panose="02070309020205020404" pitchFamily="49" charset="0"/>
              <a:cs typeface="Courier New" panose="02070309020205020404" pitchFamily="49" charset="0"/>
            </a:endParaRPr>
          </a:p>
        </p:txBody>
      </p:sp>
      <p:pic>
        <p:nvPicPr>
          <p:cNvPr id="5" name="Immagine 4">
            <a:extLst>
              <a:ext uri="{FF2B5EF4-FFF2-40B4-BE49-F238E27FC236}">
                <a16:creationId xmlns:a16="http://schemas.microsoft.com/office/drawing/2014/main" id="{FFF07696-55D5-4D48-B9B1-2F1C0EC9E30A}"/>
              </a:ext>
            </a:extLst>
          </p:cNvPr>
          <p:cNvPicPr>
            <a:picLocks noChangeAspect="1"/>
          </p:cNvPicPr>
          <p:nvPr/>
        </p:nvPicPr>
        <p:blipFill>
          <a:blip r:embed="rId2"/>
          <a:stretch>
            <a:fillRect/>
          </a:stretch>
        </p:blipFill>
        <p:spPr>
          <a:xfrm>
            <a:off x="3350282" y="2839870"/>
            <a:ext cx="8620428" cy="3519451"/>
          </a:xfrm>
          <a:prstGeom prst="rect">
            <a:avLst/>
          </a:prstGeom>
        </p:spPr>
      </p:pic>
    </p:spTree>
    <p:extLst>
      <p:ext uri="{BB962C8B-B14F-4D97-AF65-F5344CB8AC3E}">
        <p14:creationId xmlns:p14="http://schemas.microsoft.com/office/powerpoint/2010/main" val="419930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4798503" y="2994870"/>
            <a:ext cx="6828637" cy="2697513"/>
          </a:xfrm>
          <a:prstGeom prst="rect">
            <a:avLst/>
          </a:prstGeom>
          <a:noFill/>
        </p:spPr>
        <p:txBody>
          <a:bodyPr wrap="none" lIns="0" tIns="0" rIns="0" bIns="0" rtlCol="0">
            <a:noAutofit/>
          </a:bodyPr>
          <a:lstStyle/>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select</a:t>
            </a:r>
            <a:r>
              <a:rPr lang="it-IT" b="1" dirty="0">
                <a:solidFill>
                  <a:schemeClr val="tx2"/>
                </a:solidFill>
                <a:latin typeface="Courier New" panose="02070309020205020404" pitchFamily="49" charset="0"/>
                <a:cs typeface="Courier New" panose="02070309020205020404" pitchFamily="49" charset="0"/>
              </a:rPr>
              <a:t> </a:t>
            </a:r>
            <a:r>
              <a:rPr lang="it-IT" b="1" dirty="0" err="1">
                <a:solidFill>
                  <a:srgbClr val="00B050"/>
                </a:solidFill>
                <a:latin typeface="Courier New" panose="02070309020205020404" pitchFamily="49" charset="0"/>
                <a:cs typeface="Courier New" panose="02070309020205020404" pitchFamily="49" charset="0"/>
              </a:rPr>
              <a:t>c.</a:t>
            </a:r>
            <a:r>
              <a:rPr lang="it-IT" b="1" dirty="0" err="1">
                <a:solidFill>
                  <a:schemeClr val="tx2"/>
                </a:solidFill>
                <a:latin typeface="Courier New" panose="02070309020205020404" pitchFamily="49" charset="0"/>
                <a:cs typeface="Courier New" panose="02070309020205020404" pitchFamily="49" charset="0"/>
              </a:rPr>
              <a:t>nazione</a:t>
            </a:r>
            <a:r>
              <a:rPr lang="it-IT" b="1" dirty="0">
                <a:solidFill>
                  <a:schemeClr val="tx2"/>
                </a:solidFill>
                <a:latin typeface="Courier New" panose="02070309020205020404" pitchFamily="49" charset="0"/>
                <a:cs typeface="Courier New" panose="02070309020205020404" pitchFamily="49" charset="0"/>
              </a:rPr>
              <a:t>,</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rgbClr val="00B0F0"/>
                </a:solidFill>
                <a:latin typeface="Courier New" panose="02070309020205020404" pitchFamily="49" charset="0"/>
                <a:cs typeface="Courier New" panose="02070309020205020404" pitchFamily="49" charset="0"/>
              </a:rPr>
              <a:t>count</a:t>
            </a:r>
            <a:r>
              <a:rPr lang="it-IT" b="1" dirty="0">
                <a:solidFill>
                  <a:srgbClr val="00B0F0"/>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numero,</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rgbClr val="00B0F0"/>
                </a:solidFill>
                <a:latin typeface="Courier New" panose="02070309020205020404" pitchFamily="49" charset="0"/>
                <a:cs typeface="Courier New" panose="02070309020205020404" pitchFamily="49" charset="0"/>
              </a:rPr>
              <a:t>sum(</a:t>
            </a:r>
            <a:r>
              <a:rPr lang="it-IT" b="1" dirty="0">
                <a:solidFill>
                  <a:srgbClr val="00B050"/>
                </a:solidFill>
                <a:latin typeface="Courier New" panose="02070309020205020404" pitchFamily="49" charset="0"/>
                <a:cs typeface="Courier New" panose="02070309020205020404" pitchFamily="49" charset="0"/>
              </a:rPr>
              <a:t>c.</a:t>
            </a:r>
            <a:r>
              <a:rPr lang="it-IT" b="1" dirty="0">
                <a:solidFill>
                  <a:schemeClr val="tx2"/>
                </a:solidFill>
                <a:latin typeface="Courier New" panose="02070309020205020404" pitchFamily="49" charset="0"/>
                <a:cs typeface="Courier New" panose="02070309020205020404" pitchFamily="49" charset="0"/>
              </a:rPr>
              <a:t>revenue_2020</a:t>
            </a:r>
            <a:r>
              <a:rPr lang="it-IT" b="1" dirty="0">
                <a:solidFill>
                  <a:srgbClr val="00B0F0"/>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tot_revenue_2020,</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rgbClr val="00B0F0"/>
                </a:solidFill>
                <a:latin typeface="Courier New" panose="02070309020205020404" pitchFamily="49" charset="0"/>
                <a:cs typeface="Courier New" panose="02070309020205020404" pitchFamily="49" charset="0"/>
              </a:rPr>
              <a:t>avg</a:t>
            </a:r>
            <a:r>
              <a:rPr lang="it-IT" b="1" dirty="0">
                <a:solidFill>
                  <a:srgbClr val="00B0F0"/>
                </a:solidFill>
                <a:latin typeface="Courier New" panose="02070309020205020404" pitchFamily="49" charset="0"/>
                <a:cs typeface="Courier New" panose="02070309020205020404" pitchFamily="49" charset="0"/>
              </a:rPr>
              <a:t>(</a:t>
            </a:r>
            <a:r>
              <a:rPr lang="it-IT" b="1" dirty="0">
                <a:solidFill>
                  <a:srgbClr val="00B050"/>
                </a:solidFill>
                <a:latin typeface="Courier New" panose="02070309020205020404" pitchFamily="49" charset="0"/>
                <a:cs typeface="Courier New" panose="02070309020205020404" pitchFamily="49" charset="0"/>
              </a:rPr>
              <a:t>c.</a:t>
            </a:r>
            <a:r>
              <a:rPr lang="it-IT" b="1" dirty="0">
                <a:solidFill>
                  <a:schemeClr val="tx2"/>
                </a:solidFill>
                <a:latin typeface="Courier New" panose="02070309020205020404" pitchFamily="49" charset="0"/>
                <a:cs typeface="Courier New" panose="02070309020205020404" pitchFamily="49" charset="0"/>
              </a:rPr>
              <a:t>revenue_2020</a:t>
            </a:r>
            <a:r>
              <a:rPr lang="it-IT" b="1" dirty="0">
                <a:solidFill>
                  <a:srgbClr val="00B0F0"/>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as</a:t>
            </a:r>
            <a:r>
              <a:rPr lang="it-IT" b="1" dirty="0">
                <a:solidFill>
                  <a:schemeClr val="tx2"/>
                </a:solidFill>
                <a:latin typeface="Courier New" panose="02070309020205020404" pitchFamily="49" charset="0"/>
                <a:cs typeface="Courier New" panose="02070309020205020404" pitchFamily="49" charset="0"/>
              </a:rPr>
              <a:t> media_revenue_2020</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solidFill>
                  <a:schemeClr val="tx2"/>
                </a:solidFill>
                <a:latin typeface="Courier New" panose="02070309020205020404" pitchFamily="49" charset="0"/>
                <a:cs typeface="Courier New" panose="02070309020205020404" pitchFamily="49" charset="0"/>
              </a:rPr>
              <a:t> d04_classifica_ft c</a:t>
            </a:r>
          </a:p>
          <a:p>
            <a:pPr>
              <a:lnSpc>
                <a:spcPct val="90000"/>
              </a:lnSpc>
            </a:pPr>
            <a:r>
              <a:rPr lang="it-IT" b="1" dirty="0">
                <a:solidFill>
                  <a:schemeClr val="accent1"/>
                </a:solidFill>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a:t>
            </a:r>
            <a:r>
              <a:rPr lang="it-IT" b="1" dirty="0" err="1">
                <a:solidFill>
                  <a:srgbClr val="00B050"/>
                </a:solidFill>
                <a:latin typeface="Courier New" panose="02070309020205020404" pitchFamily="49" charset="0"/>
                <a:cs typeface="Courier New" panose="02070309020205020404" pitchFamily="49" charset="0"/>
              </a:rPr>
              <a:t>c.</a:t>
            </a:r>
            <a:r>
              <a:rPr lang="it-IT" b="1" dirty="0" err="1">
                <a:solidFill>
                  <a:schemeClr val="tx2"/>
                </a:solidFill>
                <a:latin typeface="Courier New" panose="02070309020205020404" pitchFamily="49" charset="0"/>
                <a:cs typeface="Courier New" panose="02070309020205020404" pitchFamily="49" charset="0"/>
              </a:rPr>
              <a:t>settore</a:t>
            </a:r>
            <a:r>
              <a:rPr lang="it-IT" b="1" dirty="0">
                <a:solidFill>
                  <a:schemeClr val="tx2"/>
                </a:solidFill>
                <a:latin typeface="Courier New" panose="02070309020205020404" pitchFamily="49" charset="0"/>
                <a:cs typeface="Courier New" panose="02070309020205020404" pitchFamily="49" charset="0"/>
              </a:rPr>
              <a:t> = '</a:t>
            </a:r>
            <a:r>
              <a:rPr lang="it-IT" b="1" dirty="0" err="1">
                <a:solidFill>
                  <a:schemeClr val="tx2"/>
                </a:solidFill>
                <a:latin typeface="Courier New" panose="02070309020205020404" pitchFamily="49" charset="0"/>
                <a:cs typeface="Courier New" panose="02070309020205020404" pitchFamily="49" charset="0"/>
              </a:rPr>
              <a:t>Ecommerce</a:t>
            </a:r>
            <a:r>
              <a:rPr lang="it-IT" b="1" dirty="0">
                <a:solidFill>
                  <a:schemeClr val="tx2"/>
                </a:solidFill>
                <a:latin typeface="Courier New" panose="02070309020205020404" pitchFamily="49" charset="0"/>
                <a:cs typeface="Courier New" panose="02070309020205020404" pitchFamily="49" charset="0"/>
              </a:rPr>
              <a:t>'</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group by </a:t>
            </a:r>
            <a:r>
              <a:rPr lang="it-IT" b="1" dirty="0" err="1">
                <a:solidFill>
                  <a:srgbClr val="00B050"/>
                </a:solidFill>
                <a:latin typeface="Courier New" panose="02070309020205020404" pitchFamily="49" charset="0"/>
                <a:cs typeface="Courier New" panose="02070309020205020404" pitchFamily="49" charset="0"/>
              </a:rPr>
              <a:t>c.</a:t>
            </a:r>
            <a:r>
              <a:rPr lang="it-IT" b="1" dirty="0" err="1">
                <a:solidFill>
                  <a:schemeClr val="tx2"/>
                </a:solidFill>
                <a:latin typeface="Courier New" panose="02070309020205020404" pitchFamily="49" charset="0"/>
                <a:cs typeface="Courier New" panose="02070309020205020404" pitchFamily="49" charset="0"/>
              </a:rPr>
              <a:t>nazione</a:t>
            </a:r>
            <a:endParaRPr lang="it-IT" b="1" dirty="0">
              <a:solidFill>
                <a:schemeClr val="tx2"/>
              </a:solidFill>
              <a:latin typeface="Courier New" panose="02070309020205020404" pitchFamily="49" charset="0"/>
              <a:cs typeface="Courier New" panose="02070309020205020404" pitchFamily="49" charset="0"/>
            </a:endParaRP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order by </a:t>
            </a:r>
            <a:r>
              <a:rPr lang="it-IT" b="1" dirty="0">
                <a:solidFill>
                  <a:schemeClr val="tx2"/>
                </a:solidFill>
                <a:latin typeface="Courier New" panose="02070309020205020404" pitchFamily="49" charset="0"/>
                <a:cs typeface="Courier New" panose="02070309020205020404" pitchFamily="49" charset="0"/>
              </a:rPr>
              <a:t>tot_revenue_2020 </a:t>
            </a:r>
            <a:r>
              <a:rPr lang="it-IT" b="1" dirty="0" err="1">
                <a:solidFill>
                  <a:schemeClr val="accent1"/>
                </a:solidFill>
                <a:latin typeface="Courier New" panose="02070309020205020404" pitchFamily="49" charset="0"/>
                <a:cs typeface="Courier New" panose="02070309020205020404" pitchFamily="49" charset="0"/>
              </a:rPr>
              <a:t>desc</a:t>
            </a:r>
            <a:endParaRPr lang="it-IT" b="1" dirty="0">
              <a:solidFill>
                <a:schemeClr val="accent1"/>
              </a:solidFill>
              <a:latin typeface="Courier New" panose="02070309020205020404" pitchFamily="49" charset="0"/>
              <a:cs typeface="Courier New" panose="02070309020205020404" pitchFamily="49" charset="0"/>
            </a:endParaRPr>
          </a:p>
          <a:p>
            <a:pPr>
              <a:lnSpc>
                <a:spcPct val="90000"/>
              </a:lnSpc>
            </a:pPr>
            <a:r>
              <a:rPr lang="it-IT" b="1" dirty="0">
                <a:solidFill>
                  <a:schemeClr val="accent1"/>
                </a:solidFill>
                <a:latin typeface="Courier New" panose="02070309020205020404" pitchFamily="49" charset="0"/>
                <a:cs typeface="Courier New" panose="02070309020205020404" pitchFamily="49" charset="0"/>
              </a:rPr>
              <a:t>     fetch </a:t>
            </a:r>
            <a:r>
              <a:rPr lang="it-IT" b="1" dirty="0" err="1">
                <a:solidFill>
                  <a:schemeClr val="accent1"/>
                </a:solidFill>
                <a:latin typeface="Courier New" panose="02070309020205020404" pitchFamily="49" charset="0"/>
                <a:cs typeface="Courier New" panose="02070309020205020404" pitchFamily="49" charset="0"/>
              </a:rPr>
              <a:t>next</a:t>
            </a:r>
            <a:r>
              <a:rPr lang="it-IT" b="1" dirty="0">
                <a:solidFill>
                  <a:schemeClr val="accent1"/>
                </a:solidFill>
                <a:latin typeface="Courier New" panose="02070309020205020404" pitchFamily="49" charset="0"/>
                <a:cs typeface="Courier New" panose="02070309020205020404" pitchFamily="49" charset="0"/>
              </a:rPr>
              <a:t> </a:t>
            </a:r>
            <a:r>
              <a:rPr lang="it-IT" b="1" dirty="0">
                <a:solidFill>
                  <a:schemeClr val="tx2"/>
                </a:solidFill>
                <a:latin typeface="Courier New" panose="02070309020205020404" pitchFamily="49" charset="0"/>
                <a:cs typeface="Courier New" panose="02070309020205020404" pitchFamily="49" charset="0"/>
              </a:rPr>
              <a:t>3 </a:t>
            </a:r>
            <a:r>
              <a:rPr lang="it-IT" b="1" dirty="0" err="1">
                <a:solidFill>
                  <a:schemeClr val="accent1"/>
                </a:solidFill>
                <a:latin typeface="Courier New" panose="02070309020205020404" pitchFamily="49" charset="0"/>
                <a:cs typeface="Courier New" panose="02070309020205020404" pitchFamily="49" charset="0"/>
              </a:rPr>
              <a:t>rows</a:t>
            </a:r>
            <a:r>
              <a:rPr lang="it-IT" b="1" dirty="0">
                <a:solidFill>
                  <a:schemeClr val="accent1"/>
                </a:solidFill>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only</a:t>
            </a:r>
            <a:endParaRPr lang="it-IT" b="1" dirty="0">
              <a:solidFill>
                <a:schemeClr val="accent1"/>
              </a:solidFill>
              <a:latin typeface="Courier New" panose="020703090202050204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3C9069CF-0255-4BFF-BB26-B941C57E82C8}"/>
              </a:ext>
            </a:extLst>
          </p:cNvPr>
          <p:cNvSpPr txBox="1"/>
          <p:nvPr/>
        </p:nvSpPr>
        <p:spPr>
          <a:xfrm>
            <a:off x="531812" y="2994870"/>
            <a:ext cx="4266691" cy="2697513"/>
          </a:xfrm>
          <a:prstGeom prst="rect">
            <a:avLst/>
          </a:prstGeom>
          <a:noFill/>
        </p:spPr>
        <p:txBody>
          <a:bodyPr wrap="none" lIns="0" tIns="0" rIns="0" bIns="0" rtlCol="0">
            <a:noAutofit/>
          </a:bodyPr>
          <a:lstStyle/>
          <a:p>
            <a:pPr>
              <a:lnSpc>
                <a:spcPct val="90000"/>
              </a:lnSpc>
            </a:pPr>
            <a:r>
              <a:rPr lang="it-IT" b="1" dirty="0">
                <a:solidFill>
                  <a:srgbClr val="FF0000"/>
                </a:solidFill>
                <a:latin typeface="Courier New" panose="02070309020205020404" pitchFamily="49" charset="0"/>
                <a:cs typeface="Courier New" panose="02070309020205020404" pitchFamily="49" charset="0"/>
              </a:rPr>
              <a:t>    </a:t>
            </a:r>
            <a:r>
              <a:rPr lang="it-IT" b="1" dirty="0" err="1">
                <a:solidFill>
                  <a:srgbClr val="FF0000"/>
                </a:solidFill>
                <a:latin typeface="Courier New" panose="02070309020205020404" pitchFamily="49" charset="0"/>
                <a:cs typeface="Courier New" panose="02070309020205020404" pitchFamily="49" charset="0"/>
              </a:rPr>
              <a:t>select</a:t>
            </a:r>
            <a:r>
              <a:rPr lang="it-IT" b="1" dirty="0">
                <a:solidFill>
                  <a:srgbClr val="FF0000"/>
                </a:solidFill>
                <a:latin typeface="Courier New" panose="02070309020205020404" pitchFamily="49" charset="0"/>
                <a:cs typeface="Courier New" panose="02070309020205020404" pitchFamily="49" charset="0"/>
              </a:rPr>
              <a:t> </a:t>
            </a:r>
            <a:r>
              <a:rPr lang="it-IT" b="1" dirty="0" err="1">
                <a:solidFill>
                  <a:srgbClr val="00B050"/>
                </a:solidFill>
                <a:latin typeface="Courier New" panose="02070309020205020404" pitchFamily="49" charset="0"/>
                <a:cs typeface="Courier New" panose="02070309020205020404" pitchFamily="49" charset="0"/>
              </a:rPr>
              <a:t>c.</a:t>
            </a:r>
            <a:r>
              <a:rPr lang="it-IT" b="1" dirty="0" err="1">
                <a:latin typeface="Courier New" panose="02070309020205020404" pitchFamily="49" charset="0"/>
                <a:cs typeface="Courier New" panose="02070309020205020404" pitchFamily="49" charset="0"/>
              </a:rPr>
              <a:t>classifica</a:t>
            </a:r>
            <a:r>
              <a:rPr lang="it-IT" b="1" dirty="0">
                <a:latin typeface="Courier New" panose="02070309020205020404" pitchFamily="49" charset="0"/>
                <a:cs typeface="Courier New" panose="02070309020205020404" pitchFamily="49" charset="0"/>
              </a:rPr>
              <a:t>,</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rgbClr val="00B050"/>
                </a:solidFill>
                <a:latin typeface="Courier New" panose="02070309020205020404" pitchFamily="49" charset="0"/>
                <a:cs typeface="Courier New" panose="02070309020205020404" pitchFamily="49" charset="0"/>
              </a:rPr>
              <a:t>c.</a:t>
            </a:r>
            <a:r>
              <a:rPr lang="it-IT" b="1" dirty="0" err="1">
                <a:latin typeface="Courier New" panose="02070309020205020404" pitchFamily="49" charset="0"/>
                <a:cs typeface="Courier New" panose="02070309020205020404" pitchFamily="49" charset="0"/>
              </a:rPr>
              <a:t>nome</a:t>
            </a:r>
            <a:r>
              <a:rPr lang="it-IT" b="1" dirty="0">
                <a:latin typeface="Courier New" panose="02070309020205020404" pitchFamily="49" charset="0"/>
                <a:cs typeface="Courier New" panose="02070309020205020404" pitchFamily="49" charset="0"/>
              </a:rPr>
              <a:t>,</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rgbClr val="00B050"/>
                </a:solidFill>
                <a:latin typeface="Courier New" panose="02070309020205020404" pitchFamily="49" charset="0"/>
                <a:cs typeface="Courier New" panose="02070309020205020404" pitchFamily="49" charset="0"/>
              </a:rPr>
              <a:t>c.</a:t>
            </a:r>
            <a:r>
              <a:rPr lang="it-IT" b="1" dirty="0" err="1">
                <a:latin typeface="Courier New" panose="02070309020205020404" pitchFamily="49" charset="0"/>
                <a:cs typeface="Courier New" panose="02070309020205020404" pitchFamily="49" charset="0"/>
              </a:rPr>
              <a:t>nazione</a:t>
            </a:r>
            <a:r>
              <a:rPr lang="it-IT" b="1" dirty="0">
                <a:latin typeface="Courier New" panose="02070309020205020404" pitchFamily="49" charset="0"/>
                <a:cs typeface="Courier New" panose="02070309020205020404" pitchFamily="49" charset="0"/>
              </a:rPr>
              <a:t>,</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rgbClr val="00B050"/>
                </a:solidFill>
                <a:latin typeface="Courier New" panose="02070309020205020404" pitchFamily="49" charset="0"/>
                <a:cs typeface="Courier New" panose="02070309020205020404" pitchFamily="49" charset="0"/>
              </a:rPr>
              <a:t>c.</a:t>
            </a:r>
            <a:r>
              <a:rPr lang="it-IT" b="1" dirty="0" err="1">
                <a:latin typeface="Courier New" panose="02070309020205020404" pitchFamily="49" charset="0"/>
                <a:cs typeface="Courier New" panose="02070309020205020404" pitchFamily="49" charset="0"/>
              </a:rPr>
              <a:t>settore</a:t>
            </a:r>
            <a:r>
              <a:rPr lang="it-IT" b="1" dirty="0">
                <a:latin typeface="Courier New" panose="02070309020205020404" pitchFamily="49" charset="0"/>
                <a:cs typeface="Courier New" panose="02070309020205020404" pitchFamily="49" charset="0"/>
              </a:rPr>
              <a:t>,</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rgbClr val="00B050"/>
                </a:solidFill>
                <a:latin typeface="Courier New" panose="02070309020205020404" pitchFamily="49" charset="0"/>
                <a:cs typeface="Courier New" panose="02070309020205020404" pitchFamily="49" charset="0"/>
              </a:rPr>
              <a:t>c.</a:t>
            </a:r>
            <a:r>
              <a:rPr lang="it-IT" b="1" dirty="0">
                <a:latin typeface="Courier New" panose="02070309020205020404" pitchFamily="49" charset="0"/>
                <a:cs typeface="Courier New" panose="02070309020205020404" pitchFamily="49" charset="0"/>
              </a:rPr>
              <a:t>revenue_2020</a:t>
            </a: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d04_classifica_ft </a:t>
            </a:r>
            <a:r>
              <a:rPr lang="it-IT" b="1" dirty="0">
                <a:solidFill>
                  <a:srgbClr val="00B050"/>
                </a:solidFill>
                <a:latin typeface="Courier New" panose="02070309020205020404" pitchFamily="49" charset="0"/>
                <a:cs typeface="Courier New" panose="02070309020205020404" pitchFamily="49" charset="0"/>
              </a:rPr>
              <a:t>c</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nazione </a:t>
            </a:r>
            <a:r>
              <a:rPr lang="it-IT" b="1" dirty="0">
                <a:solidFill>
                  <a:schemeClr val="tx2"/>
                </a:solidFill>
                <a:latin typeface="Courier New" panose="02070309020205020404" pitchFamily="49" charset="0"/>
                <a:cs typeface="Courier New" panose="02070309020205020404" pitchFamily="49" charset="0"/>
              </a:rPr>
              <a:t>= 'Italy'</a:t>
            </a:r>
          </a:p>
          <a:p>
            <a:pPr>
              <a:lnSpc>
                <a:spcPct val="90000"/>
              </a:lnSpc>
            </a:pPr>
            <a:r>
              <a:rPr lang="it-IT" b="1" dirty="0">
                <a:solidFill>
                  <a:schemeClr val="accent1"/>
                </a:solidFill>
                <a:latin typeface="Courier New" panose="02070309020205020404" pitchFamily="49" charset="0"/>
                <a:cs typeface="Courier New" panose="02070309020205020404" pitchFamily="49" charset="0"/>
              </a:rPr>
              <a:t>  order by</a:t>
            </a:r>
            <a:r>
              <a:rPr lang="it-IT" b="1" dirty="0">
                <a:latin typeface="Courier New" panose="02070309020205020404" pitchFamily="49" charset="0"/>
                <a:cs typeface="Courier New" panose="02070309020205020404" pitchFamily="49" charset="0"/>
              </a:rPr>
              <a:t> classifica</a:t>
            </a:r>
          </a:p>
          <a:p>
            <a:pPr>
              <a:lnSpc>
                <a:spcPct val="90000"/>
              </a:lnSpc>
            </a:pPr>
            <a:r>
              <a:rPr lang="en-US" b="1" dirty="0">
                <a:solidFill>
                  <a:schemeClr val="accent1"/>
                </a:solidFill>
                <a:latin typeface="Courier New" panose="02070309020205020404" pitchFamily="49" charset="0"/>
                <a:cs typeface="Courier New" panose="02070309020205020404" pitchFamily="49" charset="0"/>
              </a:rPr>
              <a:t>     fetch first row only</a:t>
            </a:r>
            <a:r>
              <a:rPr lang="it-IT" b="1" dirty="0">
                <a:solidFill>
                  <a:schemeClr val="accent1"/>
                </a:solidFill>
                <a:latin typeface="Courier New" panose="02070309020205020404" pitchFamily="49" charset="0"/>
                <a:cs typeface="Courier New" panose="02070309020205020404" pitchFamily="49" charset="0"/>
              </a:rPr>
              <a:t> </a:t>
            </a:r>
          </a:p>
        </p:txBody>
      </p:sp>
      <p:sp>
        <p:nvSpPr>
          <p:cNvPr id="9" name="Rettangolo 8">
            <a:extLst>
              <a:ext uri="{FF2B5EF4-FFF2-40B4-BE49-F238E27FC236}">
                <a16:creationId xmlns:a16="http://schemas.microsoft.com/office/drawing/2014/main" id="{1F7311BF-7D85-4BDA-83E8-76326F4E01F9}"/>
              </a:ext>
            </a:extLst>
          </p:cNvPr>
          <p:cNvSpPr/>
          <p:nvPr/>
        </p:nvSpPr>
        <p:spPr>
          <a:xfrm>
            <a:off x="1277664" y="1356109"/>
            <a:ext cx="197179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SENZA GROUP BY</a:t>
            </a:r>
          </a:p>
        </p:txBody>
      </p:sp>
      <p:sp>
        <p:nvSpPr>
          <p:cNvPr id="10" name="Rettangolo 9">
            <a:extLst>
              <a:ext uri="{FF2B5EF4-FFF2-40B4-BE49-F238E27FC236}">
                <a16:creationId xmlns:a16="http://schemas.microsoft.com/office/drawing/2014/main" id="{98C9F661-E233-45AB-A2C9-3EF99966F443}"/>
              </a:ext>
            </a:extLst>
          </p:cNvPr>
          <p:cNvSpPr/>
          <p:nvPr/>
        </p:nvSpPr>
        <p:spPr>
          <a:xfrm>
            <a:off x="5540669" y="1356110"/>
            <a:ext cx="1971791" cy="71021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it-IT" dirty="0"/>
              <a:t>CON GROUP BY</a:t>
            </a:r>
          </a:p>
        </p:txBody>
      </p:sp>
      <p:sp>
        <p:nvSpPr>
          <p:cNvPr id="11" name="Freccia a destra 10">
            <a:extLst>
              <a:ext uri="{FF2B5EF4-FFF2-40B4-BE49-F238E27FC236}">
                <a16:creationId xmlns:a16="http://schemas.microsoft.com/office/drawing/2014/main" id="{2CC5C1E1-ECD4-4826-ACB1-2041FF362DD7}"/>
              </a:ext>
            </a:extLst>
          </p:cNvPr>
          <p:cNvSpPr/>
          <p:nvPr/>
        </p:nvSpPr>
        <p:spPr>
          <a:xfrm rot="5400000">
            <a:off x="1982528" y="2287316"/>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
        <p:nvSpPr>
          <p:cNvPr id="12" name="Freccia a destra 11">
            <a:extLst>
              <a:ext uri="{FF2B5EF4-FFF2-40B4-BE49-F238E27FC236}">
                <a16:creationId xmlns:a16="http://schemas.microsoft.com/office/drawing/2014/main" id="{3922A655-A01E-432B-9F2C-DA0252AB59A9}"/>
              </a:ext>
            </a:extLst>
          </p:cNvPr>
          <p:cNvSpPr/>
          <p:nvPr/>
        </p:nvSpPr>
        <p:spPr>
          <a:xfrm rot="5400000">
            <a:off x="6321105" y="2287317"/>
            <a:ext cx="562062" cy="486561"/>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it-IT"/>
          </a:p>
        </p:txBody>
      </p:sp>
    </p:spTree>
    <p:extLst>
      <p:ext uri="{BB962C8B-B14F-4D97-AF65-F5344CB8AC3E}">
        <p14:creationId xmlns:p14="http://schemas.microsoft.com/office/powerpoint/2010/main" val="197935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B3A46B-E47B-D14B-8ACC-DF75647B7357}"/>
              </a:ext>
            </a:extLst>
          </p:cNvPr>
          <p:cNvSpPr>
            <a:spLocks noGrp="1"/>
          </p:cNvSpPr>
          <p:nvPr>
            <p:ph type="sldNum" sz="quarter" idx="12"/>
          </p:nvPr>
        </p:nvSpPr>
        <p:spPr/>
        <p:txBody>
          <a:bodyPr/>
          <a:lstStyle/>
          <a:p>
            <a:fld id="{345D60D9-5372-5F40-9443-0F9AE5BDC3C8}" type="slidenum">
              <a:rPr lang="en-US" smtClean="0"/>
              <a:pPr/>
              <a:t>15</a:t>
            </a:fld>
            <a:endParaRPr lang="en-US" dirty="0"/>
          </a:p>
        </p:txBody>
      </p:sp>
      <p:sp>
        <p:nvSpPr>
          <p:cNvPr id="5" name="Title 4">
            <a:extLst>
              <a:ext uri="{FF2B5EF4-FFF2-40B4-BE49-F238E27FC236}">
                <a16:creationId xmlns:a16="http://schemas.microsoft.com/office/drawing/2014/main" id="{0BF20099-FAE5-B045-A3A5-3E6107A3A107}"/>
              </a:ext>
            </a:extLst>
          </p:cNvPr>
          <p:cNvSpPr>
            <a:spLocks noGrp="1"/>
          </p:cNvSpPr>
          <p:nvPr>
            <p:ph type="title"/>
          </p:nvPr>
        </p:nvSpPr>
        <p:spPr>
          <a:xfrm>
            <a:off x="1423012" y="2345521"/>
            <a:ext cx="9700790" cy="1280160"/>
          </a:xfrm>
        </p:spPr>
        <p:txBody>
          <a:bodyPr/>
          <a:lstStyle/>
          <a:p>
            <a:r>
              <a:rPr lang="en-US" b="1" i="0" dirty="0">
                <a:effectLst/>
                <a:latin typeface="var(--ut-hero-region-title-font-family)"/>
              </a:rPr>
              <a:t>FT 1000 Europe’s Fastest Growing Companies</a:t>
            </a:r>
            <a:endParaRPr lang="x-none" dirty="0">
              <a:latin typeface="Georgia" panose="02040502050405020303" pitchFamily="18" charset="0"/>
            </a:endParaRPr>
          </a:p>
        </p:txBody>
      </p:sp>
    </p:spTree>
    <p:extLst>
      <p:ext uri="{BB962C8B-B14F-4D97-AF65-F5344CB8AC3E}">
        <p14:creationId xmlns:p14="http://schemas.microsoft.com/office/powerpoint/2010/main" val="424207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2197917" y="397130"/>
            <a:ext cx="8179266" cy="616896"/>
          </a:xfrm>
        </p:spPr>
        <p:txBody>
          <a:bodyPr>
            <a:normAutofit fontScale="90000"/>
          </a:bodyPr>
          <a:lstStyle/>
          <a:p>
            <a:pPr algn="l"/>
            <a:r>
              <a:rPr lang="en-US" b="1" i="0" dirty="0">
                <a:effectLst/>
                <a:latin typeface="var(--ut-hero-region-title-font-family)"/>
              </a:rPr>
              <a:t>FT 1000 Europe’s Fastest Growing Companies</a:t>
            </a:r>
          </a:p>
        </p:txBody>
      </p:sp>
      <p:pic>
        <p:nvPicPr>
          <p:cNvPr id="5" name="Immagine 4">
            <a:extLst>
              <a:ext uri="{FF2B5EF4-FFF2-40B4-BE49-F238E27FC236}">
                <a16:creationId xmlns:a16="http://schemas.microsoft.com/office/drawing/2014/main" id="{9A84C0CB-243D-4A1E-B66F-ECB020C47AC8}"/>
              </a:ext>
            </a:extLst>
          </p:cNvPr>
          <p:cNvPicPr>
            <a:picLocks noChangeAspect="1"/>
          </p:cNvPicPr>
          <p:nvPr/>
        </p:nvPicPr>
        <p:blipFill>
          <a:blip r:embed="rId2"/>
          <a:stretch>
            <a:fillRect/>
          </a:stretch>
        </p:blipFill>
        <p:spPr>
          <a:xfrm>
            <a:off x="1693111" y="1137677"/>
            <a:ext cx="8802602" cy="4981210"/>
          </a:xfrm>
          <a:prstGeom prst="rect">
            <a:avLst/>
          </a:prstGeom>
        </p:spPr>
      </p:pic>
    </p:spTree>
    <p:extLst>
      <p:ext uri="{BB962C8B-B14F-4D97-AF65-F5344CB8AC3E}">
        <p14:creationId xmlns:p14="http://schemas.microsoft.com/office/powerpoint/2010/main" val="296450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2197917" y="397130"/>
            <a:ext cx="8179266" cy="616896"/>
          </a:xfrm>
        </p:spPr>
        <p:txBody>
          <a:bodyPr>
            <a:normAutofit fontScale="90000"/>
          </a:bodyPr>
          <a:lstStyle/>
          <a:p>
            <a:pPr algn="l"/>
            <a:r>
              <a:rPr lang="en-US" b="1" i="0" dirty="0">
                <a:effectLst/>
                <a:latin typeface="var(--ut-hero-region-title-font-family)"/>
              </a:rPr>
              <a:t>FT 1000 Europe’s Fastest Growing Companies</a:t>
            </a:r>
          </a:p>
        </p:txBody>
      </p:sp>
      <p:pic>
        <p:nvPicPr>
          <p:cNvPr id="4" name="Immagine 3">
            <a:extLst>
              <a:ext uri="{FF2B5EF4-FFF2-40B4-BE49-F238E27FC236}">
                <a16:creationId xmlns:a16="http://schemas.microsoft.com/office/drawing/2014/main" id="{A67A078E-0340-42A2-8406-A48D0E02597B}"/>
              </a:ext>
            </a:extLst>
          </p:cNvPr>
          <p:cNvPicPr>
            <a:picLocks noChangeAspect="1"/>
          </p:cNvPicPr>
          <p:nvPr/>
        </p:nvPicPr>
        <p:blipFill>
          <a:blip r:embed="rId2"/>
          <a:stretch>
            <a:fillRect/>
          </a:stretch>
        </p:blipFill>
        <p:spPr>
          <a:xfrm>
            <a:off x="5778623" y="1779127"/>
            <a:ext cx="5966977" cy="3299746"/>
          </a:xfrm>
          <a:prstGeom prst="rect">
            <a:avLst/>
          </a:prstGeom>
        </p:spPr>
      </p:pic>
      <p:sp>
        <p:nvSpPr>
          <p:cNvPr id="6" name="CasellaDiTesto 5">
            <a:extLst>
              <a:ext uri="{FF2B5EF4-FFF2-40B4-BE49-F238E27FC236}">
                <a16:creationId xmlns:a16="http://schemas.microsoft.com/office/drawing/2014/main" id="{612BEFD1-D2AB-4960-9004-312592109EFE}"/>
              </a:ext>
            </a:extLst>
          </p:cNvPr>
          <p:cNvSpPr txBox="1"/>
          <p:nvPr/>
        </p:nvSpPr>
        <p:spPr>
          <a:xfrm>
            <a:off x="443224" y="2235213"/>
            <a:ext cx="4959285" cy="2697513"/>
          </a:xfrm>
          <a:prstGeom prst="rect">
            <a:avLst/>
          </a:prstGeom>
          <a:noFill/>
        </p:spPr>
        <p:txBody>
          <a:bodyPr wrap="none" lIns="0" tIns="0" rIns="0" bIns="0" rtlCol="0">
            <a:noAutofit/>
          </a:bodyPr>
          <a:lstStyle/>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select</a:t>
            </a:r>
            <a:r>
              <a:rPr lang="en-US" b="1" dirty="0">
                <a:solidFill>
                  <a:schemeClr val="tx2"/>
                </a:solidFill>
                <a:latin typeface="Courier New" panose="02070309020205020404" pitchFamily="49" charset="0"/>
                <a:cs typeface="Courier New" panose="02070309020205020404" pitchFamily="49" charset="0"/>
              </a:rPr>
              <a:t> </a:t>
            </a:r>
            <a:r>
              <a:rPr lang="en-US" b="1" dirty="0" err="1">
                <a:solidFill>
                  <a:schemeClr val="tx2"/>
                </a:solidFill>
                <a:latin typeface="Courier New" panose="02070309020205020404" pitchFamily="49" charset="0"/>
                <a:cs typeface="Courier New" panose="02070309020205020404" pitchFamily="49" charset="0"/>
              </a:rPr>
              <a:t>settore</a:t>
            </a:r>
            <a:r>
              <a:rPr lang="en-US" b="1" dirty="0">
                <a:solidFill>
                  <a:schemeClr val="tx2"/>
                </a:solidFill>
                <a:latin typeface="Courier New" panose="02070309020205020404" pitchFamily="49" charset="0"/>
                <a:cs typeface="Courier New" panose="02070309020205020404" pitchFamily="49" charset="0"/>
              </a:rPr>
              <a:t>,</a:t>
            </a:r>
          </a:p>
          <a:p>
            <a:pPr>
              <a:lnSpc>
                <a:spcPct val="90000"/>
              </a:lnSpc>
            </a:pPr>
            <a:r>
              <a:rPr lang="en-US" b="1" dirty="0">
                <a:solidFill>
                  <a:schemeClr val="tx2"/>
                </a:solidFill>
                <a:latin typeface="Courier New" panose="02070309020205020404" pitchFamily="49" charset="0"/>
                <a:cs typeface="Courier New" panose="02070309020205020404" pitchFamily="49" charset="0"/>
              </a:rPr>
              <a:t>           sum(revenue_2020/1000000)</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as revenue_2020</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from</a:t>
            </a:r>
            <a:r>
              <a:rPr lang="en-US" b="1" dirty="0">
                <a:solidFill>
                  <a:schemeClr val="tx2"/>
                </a:solidFill>
                <a:latin typeface="Courier New" panose="02070309020205020404" pitchFamily="49" charset="0"/>
                <a:cs typeface="Courier New" panose="02070309020205020404" pitchFamily="49" charset="0"/>
              </a:rPr>
              <a:t> d04_classifica_ft</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group by </a:t>
            </a:r>
            <a:r>
              <a:rPr lang="en-US" b="1" dirty="0" err="1">
                <a:solidFill>
                  <a:schemeClr val="tx2"/>
                </a:solidFill>
                <a:latin typeface="Courier New" panose="02070309020205020404" pitchFamily="49" charset="0"/>
                <a:cs typeface="Courier New" panose="02070309020205020404" pitchFamily="49" charset="0"/>
              </a:rPr>
              <a:t>settore</a:t>
            </a:r>
            <a:endParaRPr lang="en-US" b="1" dirty="0">
              <a:solidFill>
                <a:schemeClr val="tx2"/>
              </a:solidFill>
              <a:latin typeface="Courier New" panose="02070309020205020404" pitchFamily="49" charset="0"/>
              <a:cs typeface="Courier New" panose="02070309020205020404" pitchFamily="49" charset="0"/>
            </a:endParaRP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order by </a:t>
            </a:r>
            <a:r>
              <a:rPr lang="en-US" b="1" dirty="0">
                <a:solidFill>
                  <a:schemeClr val="tx2"/>
                </a:solidFill>
                <a:latin typeface="Courier New" panose="02070309020205020404" pitchFamily="49" charset="0"/>
                <a:cs typeface="Courier New" panose="02070309020205020404" pitchFamily="49" charset="0"/>
              </a:rPr>
              <a:t>revenue_2020 desc</a:t>
            </a:r>
            <a:endParaRPr lang="it-IT" b="1"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6842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2197917" y="397130"/>
            <a:ext cx="8179266" cy="616896"/>
          </a:xfrm>
        </p:spPr>
        <p:txBody>
          <a:bodyPr>
            <a:normAutofit fontScale="90000"/>
          </a:bodyPr>
          <a:lstStyle/>
          <a:p>
            <a:pPr algn="l"/>
            <a:r>
              <a:rPr lang="en-US" b="1" i="0" dirty="0">
                <a:effectLst/>
                <a:latin typeface="var(--ut-hero-region-title-font-family)"/>
              </a:rPr>
              <a:t>FT 1000 Europe’s Fastest Growing Companies</a:t>
            </a:r>
          </a:p>
        </p:txBody>
      </p:sp>
      <p:sp>
        <p:nvSpPr>
          <p:cNvPr id="6" name="CasellaDiTesto 5">
            <a:extLst>
              <a:ext uri="{FF2B5EF4-FFF2-40B4-BE49-F238E27FC236}">
                <a16:creationId xmlns:a16="http://schemas.microsoft.com/office/drawing/2014/main" id="{612BEFD1-D2AB-4960-9004-312592109EFE}"/>
              </a:ext>
            </a:extLst>
          </p:cNvPr>
          <p:cNvSpPr txBox="1"/>
          <p:nvPr/>
        </p:nvSpPr>
        <p:spPr>
          <a:xfrm>
            <a:off x="443224" y="2235213"/>
            <a:ext cx="4959285" cy="2697513"/>
          </a:xfrm>
          <a:prstGeom prst="rect">
            <a:avLst/>
          </a:prstGeom>
          <a:noFill/>
        </p:spPr>
        <p:txBody>
          <a:bodyPr wrap="none" lIns="0" tIns="0" rIns="0" bIns="0" rtlCol="0">
            <a:noAutofit/>
          </a:bodyPr>
          <a:lstStyle/>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select</a:t>
            </a:r>
            <a:r>
              <a:rPr lang="en-US" b="1" dirty="0">
                <a:solidFill>
                  <a:schemeClr val="tx2"/>
                </a:solidFill>
                <a:latin typeface="Courier New" panose="02070309020205020404" pitchFamily="49" charset="0"/>
                <a:cs typeface="Courier New" panose="02070309020205020404" pitchFamily="49" charset="0"/>
              </a:rPr>
              <a:t> NAZIONE,</a:t>
            </a:r>
          </a:p>
          <a:p>
            <a:pPr>
              <a:lnSpc>
                <a:spcPct val="90000"/>
              </a:lnSpc>
            </a:pPr>
            <a:r>
              <a:rPr lang="en-US" b="1" dirty="0">
                <a:solidFill>
                  <a:schemeClr val="tx2"/>
                </a:solidFill>
                <a:latin typeface="Courier New" panose="02070309020205020404" pitchFamily="49" charset="0"/>
                <a:cs typeface="Courier New" panose="02070309020205020404" pitchFamily="49" charset="0"/>
              </a:rPr>
              <a:t>         sum(REVENUE_2020/1000000)</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as REVENUE_2020</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from</a:t>
            </a:r>
            <a:r>
              <a:rPr lang="en-US" b="1" dirty="0">
                <a:solidFill>
                  <a:schemeClr val="tx2"/>
                </a:solidFill>
                <a:latin typeface="Courier New" panose="02070309020205020404" pitchFamily="49" charset="0"/>
                <a:cs typeface="Courier New" panose="02070309020205020404" pitchFamily="49" charset="0"/>
              </a:rPr>
              <a:t> d04_classifica_ft</a:t>
            </a:r>
          </a:p>
          <a:p>
            <a:pPr>
              <a:lnSpc>
                <a:spcPct val="90000"/>
              </a:lnSpc>
            </a:pPr>
            <a:r>
              <a:rPr lang="en-US" b="1" dirty="0">
                <a:solidFill>
                  <a:schemeClr val="accent1"/>
                </a:solidFill>
                <a:latin typeface="Courier New" panose="02070309020205020404" pitchFamily="49" charset="0"/>
                <a:cs typeface="Courier New" panose="02070309020205020404" pitchFamily="49" charset="0"/>
              </a:rPr>
              <a:t>group by </a:t>
            </a:r>
            <a:r>
              <a:rPr lang="en-US" b="1" dirty="0">
                <a:solidFill>
                  <a:schemeClr val="tx2"/>
                </a:solidFill>
                <a:latin typeface="Courier New" panose="02070309020205020404" pitchFamily="49" charset="0"/>
                <a:cs typeface="Courier New" panose="02070309020205020404" pitchFamily="49" charset="0"/>
              </a:rPr>
              <a:t>NAZIONE</a:t>
            </a:r>
          </a:p>
          <a:p>
            <a:pPr>
              <a:lnSpc>
                <a:spcPct val="90000"/>
              </a:lnSpc>
            </a:pPr>
            <a:r>
              <a:rPr lang="en-US" b="1" dirty="0">
                <a:solidFill>
                  <a:schemeClr val="accent1"/>
                </a:solidFill>
                <a:latin typeface="Courier New" panose="02070309020205020404" pitchFamily="49" charset="0"/>
                <a:cs typeface="Courier New" panose="02070309020205020404" pitchFamily="49" charset="0"/>
              </a:rPr>
              <a:t>order by </a:t>
            </a:r>
            <a:r>
              <a:rPr lang="en-US" b="1" dirty="0">
                <a:solidFill>
                  <a:schemeClr val="tx2"/>
                </a:solidFill>
                <a:latin typeface="Courier New" panose="02070309020205020404" pitchFamily="49" charset="0"/>
                <a:cs typeface="Courier New" panose="02070309020205020404" pitchFamily="49" charset="0"/>
              </a:rPr>
              <a:t>REVENUE_2020 </a:t>
            </a:r>
            <a:r>
              <a:rPr lang="en-US" b="1" dirty="0">
                <a:solidFill>
                  <a:schemeClr val="accent1"/>
                </a:solidFill>
                <a:latin typeface="Courier New" panose="02070309020205020404" pitchFamily="49" charset="0"/>
                <a:cs typeface="Courier New" panose="02070309020205020404" pitchFamily="49" charset="0"/>
              </a:rPr>
              <a:t>desc</a:t>
            </a:r>
            <a:endParaRPr lang="it-IT" b="1" dirty="0">
              <a:solidFill>
                <a:schemeClr val="accent1"/>
              </a:solidFill>
              <a:latin typeface="Courier New" panose="02070309020205020404" pitchFamily="49" charset="0"/>
              <a:cs typeface="Courier New" panose="02070309020205020404" pitchFamily="49" charset="0"/>
            </a:endParaRPr>
          </a:p>
        </p:txBody>
      </p:sp>
      <p:pic>
        <p:nvPicPr>
          <p:cNvPr id="5" name="Immagine 4">
            <a:extLst>
              <a:ext uri="{FF2B5EF4-FFF2-40B4-BE49-F238E27FC236}">
                <a16:creationId xmlns:a16="http://schemas.microsoft.com/office/drawing/2014/main" id="{DAF377E1-3F39-4ACA-A242-3660AA4D31AE}"/>
              </a:ext>
            </a:extLst>
          </p:cNvPr>
          <p:cNvPicPr>
            <a:picLocks noChangeAspect="1"/>
          </p:cNvPicPr>
          <p:nvPr/>
        </p:nvPicPr>
        <p:blipFill>
          <a:blip r:embed="rId2"/>
          <a:stretch>
            <a:fillRect/>
          </a:stretch>
        </p:blipFill>
        <p:spPr>
          <a:xfrm>
            <a:off x="5976761" y="1793014"/>
            <a:ext cx="5768840" cy="3139712"/>
          </a:xfrm>
          <a:prstGeom prst="rect">
            <a:avLst/>
          </a:prstGeom>
        </p:spPr>
      </p:pic>
    </p:spTree>
    <p:extLst>
      <p:ext uri="{BB962C8B-B14F-4D97-AF65-F5344CB8AC3E}">
        <p14:creationId xmlns:p14="http://schemas.microsoft.com/office/powerpoint/2010/main" val="303385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2197917" y="397130"/>
            <a:ext cx="8179266" cy="616896"/>
          </a:xfrm>
        </p:spPr>
        <p:txBody>
          <a:bodyPr>
            <a:normAutofit fontScale="90000"/>
          </a:bodyPr>
          <a:lstStyle/>
          <a:p>
            <a:pPr algn="l"/>
            <a:r>
              <a:rPr lang="en-US" b="1" i="0" dirty="0">
                <a:effectLst/>
                <a:latin typeface="var(--ut-hero-region-title-font-family)"/>
              </a:rPr>
              <a:t>FT 1000 Europe’s Fastest Growing Companies</a:t>
            </a:r>
          </a:p>
        </p:txBody>
      </p:sp>
      <p:sp>
        <p:nvSpPr>
          <p:cNvPr id="6" name="CasellaDiTesto 5">
            <a:extLst>
              <a:ext uri="{FF2B5EF4-FFF2-40B4-BE49-F238E27FC236}">
                <a16:creationId xmlns:a16="http://schemas.microsoft.com/office/drawing/2014/main" id="{612BEFD1-D2AB-4960-9004-312592109EFE}"/>
              </a:ext>
            </a:extLst>
          </p:cNvPr>
          <p:cNvSpPr txBox="1"/>
          <p:nvPr/>
        </p:nvSpPr>
        <p:spPr>
          <a:xfrm>
            <a:off x="543892" y="1908042"/>
            <a:ext cx="6897143" cy="2697513"/>
          </a:xfrm>
          <a:prstGeom prst="rect">
            <a:avLst/>
          </a:prstGeom>
          <a:noFill/>
        </p:spPr>
        <p:txBody>
          <a:bodyPr wrap="none" lIns="0" tIns="0" rIns="0" bIns="0" rtlCol="0">
            <a:noAutofit/>
          </a:bodyPr>
          <a:lstStyle/>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select</a:t>
            </a:r>
            <a:r>
              <a:rPr lang="en-US" b="1" dirty="0">
                <a:solidFill>
                  <a:schemeClr val="tx2"/>
                </a:solidFill>
                <a:latin typeface="Courier New" panose="02070309020205020404" pitchFamily="49" charset="0"/>
                <a:cs typeface="Courier New" panose="02070309020205020404" pitchFamily="49" charset="0"/>
              </a:rPr>
              <a:t> NAZIONE,</a:t>
            </a:r>
          </a:p>
          <a:p>
            <a:pPr>
              <a:lnSpc>
                <a:spcPct val="90000"/>
              </a:lnSpc>
            </a:pPr>
            <a:r>
              <a:rPr lang="en-US" b="1" dirty="0">
                <a:solidFill>
                  <a:schemeClr val="tx2"/>
                </a:solidFill>
                <a:latin typeface="Courier New" panose="02070309020205020404" pitchFamily="49" charset="0"/>
                <a:cs typeface="Courier New" panose="02070309020205020404" pitchFamily="49" charset="0"/>
              </a:rPr>
              <a:t>         sum(REVENUE_2020/1000000)as REVENUE_2020</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from</a:t>
            </a:r>
            <a:r>
              <a:rPr lang="en-US" b="1" dirty="0">
                <a:solidFill>
                  <a:schemeClr val="tx2"/>
                </a:solidFill>
                <a:latin typeface="Courier New" panose="02070309020205020404" pitchFamily="49" charset="0"/>
                <a:cs typeface="Courier New" panose="02070309020205020404" pitchFamily="49" charset="0"/>
              </a:rPr>
              <a:t> d04_classifica_ft</a:t>
            </a:r>
          </a:p>
          <a:p>
            <a:pPr>
              <a:lnSpc>
                <a:spcPct val="90000"/>
              </a:lnSpc>
            </a:pPr>
            <a:r>
              <a:rPr lang="en-US" b="1" dirty="0">
                <a:solidFill>
                  <a:schemeClr val="accent1"/>
                </a:solidFill>
                <a:latin typeface="Courier New" panose="02070309020205020404" pitchFamily="49" charset="0"/>
                <a:cs typeface="Courier New" panose="02070309020205020404" pitchFamily="49" charset="0"/>
              </a:rPr>
              <a:t>group by </a:t>
            </a:r>
            <a:r>
              <a:rPr lang="en-US" b="1" dirty="0">
                <a:solidFill>
                  <a:schemeClr val="tx2"/>
                </a:solidFill>
                <a:latin typeface="Courier New" panose="02070309020205020404" pitchFamily="49" charset="0"/>
                <a:cs typeface="Courier New" panose="02070309020205020404" pitchFamily="49" charset="0"/>
              </a:rPr>
              <a:t>NAZIONE</a:t>
            </a:r>
          </a:p>
          <a:p>
            <a:pPr>
              <a:lnSpc>
                <a:spcPct val="90000"/>
              </a:lnSpc>
            </a:pPr>
            <a:r>
              <a:rPr lang="en-US" b="1" dirty="0">
                <a:solidFill>
                  <a:schemeClr val="accent1"/>
                </a:solidFill>
                <a:latin typeface="Courier New" panose="02070309020205020404" pitchFamily="49" charset="0"/>
                <a:cs typeface="Courier New" panose="02070309020205020404" pitchFamily="49" charset="0"/>
              </a:rPr>
              <a:t>order by </a:t>
            </a:r>
            <a:r>
              <a:rPr lang="en-US" b="1" dirty="0">
                <a:solidFill>
                  <a:schemeClr val="tx2"/>
                </a:solidFill>
                <a:latin typeface="Courier New" panose="02070309020205020404" pitchFamily="49" charset="0"/>
                <a:cs typeface="Courier New" panose="02070309020205020404" pitchFamily="49" charset="0"/>
              </a:rPr>
              <a:t>REVENUE_2020 </a:t>
            </a:r>
            <a:r>
              <a:rPr lang="en-US" b="1" dirty="0">
                <a:solidFill>
                  <a:schemeClr val="accent1"/>
                </a:solidFill>
                <a:latin typeface="Courier New" panose="02070309020205020404" pitchFamily="49" charset="0"/>
                <a:cs typeface="Courier New" panose="02070309020205020404" pitchFamily="49" charset="0"/>
              </a:rPr>
              <a:t>desc nulls last</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FETCH NEXT </a:t>
            </a:r>
            <a:r>
              <a:rPr lang="en-US" b="1" dirty="0">
                <a:solidFill>
                  <a:schemeClr val="tx2"/>
                </a:solidFill>
                <a:latin typeface="Courier New" panose="02070309020205020404" pitchFamily="49" charset="0"/>
                <a:cs typeface="Courier New" panose="02070309020205020404" pitchFamily="49" charset="0"/>
              </a:rPr>
              <a:t>5</a:t>
            </a:r>
            <a:r>
              <a:rPr lang="en-US" b="1" dirty="0">
                <a:solidFill>
                  <a:schemeClr val="accent1"/>
                </a:solidFill>
                <a:latin typeface="Courier New" panose="02070309020205020404" pitchFamily="49" charset="0"/>
                <a:cs typeface="Courier New" panose="02070309020205020404" pitchFamily="49" charset="0"/>
              </a:rPr>
              <a:t> ROWS ONLY</a:t>
            </a:r>
            <a:endParaRPr lang="it-IT" b="1" dirty="0">
              <a:solidFill>
                <a:schemeClr val="accent1"/>
              </a:solidFill>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D8C2D7B7-826B-4672-B4C9-BBAEE73714F1}"/>
              </a:ext>
            </a:extLst>
          </p:cNvPr>
          <p:cNvPicPr>
            <a:picLocks noChangeAspect="1"/>
          </p:cNvPicPr>
          <p:nvPr/>
        </p:nvPicPr>
        <p:blipFill>
          <a:blip r:embed="rId2"/>
          <a:stretch>
            <a:fillRect/>
          </a:stretch>
        </p:blipFill>
        <p:spPr>
          <a:xfrm>
            <a:off x="8151454" y="1404360"/>
            <a:ext cx="2613887" cy="3528366"/>
          </a:xfrm>
          <a:prstGeom prst="rect">
            <a:avLst/>
          </a:prstGeom>
        </p:spPr>
      </p:pic>
    </p:spTree>
    <p:extLst>
      <p:ext uri="{BB962C8B-B14F-4D97-AF65-F5344CB8AC3E}">
        <p14:creationId xmlns:p14="http://schemas.microsoft.com/office/powerpoint/2010/main" val="1588222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ex-red.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02554" y="206231"/>
            <a:ext cx="2792245" cy="2792245"/>
          </a:xfrm>
          <a:prstGeom prst="rect">
            <a:avLst/>
          </a:prstGeom>
        </p:spPr>
      </p:pic>
      <p:sp>
        <p:nvSpPr>
          <p:cNvPr id="8" name="Title 3"/>
          <p:cNvSpPr>
            <a:spLocks noGrp="1"/>
          </p:cNvSpPr>
          <p:nvPr>
            <p:ph type="ctrTitle"/>
          </p:nvPr>
        </p:nvSpPr>
        <p:spPr>
          <a:xfrm>
            <a:off x="313698" y="2791969"/>
            <a:ext cx="11125199" cy="1470025"/>
          </a:xfrm>
        </p:spPr>
        <p:txBody>
          <a:bodyPr/>
          <a:lstStyle/>
          <a:p>
            <a:pPr algn="ctr"/>
            <a:r>
              <a:rPr lang="it-IT" b="1" dirty="0"/>
              <a:t>Corso APEX ODCEC Milano:</a:t>
            </a:r>
            <a:br>
              <a:rPr lang="it-IT" b="1" dirty="0"/>
            </a:br>
            <a:r>
              <a:rPr lang="it-IT" b="1" dirty="0"/>
              <a:t>23-Set-22 - 27-Gen-23</a:t>
            </a:r>
            <a:endParaRPr lang="en-US" b="1" dirty="0"/>
          </a:p>
        </p:txBody>
      </p:sp>
      <p:sp>
        <p:nvSpPr>
          <p:cNvPr id="4" name="Title 3">
            <a:extLst>
              <a:ext uri="{FF2B5EF4-FFF2-40B4-BE49-F238E27FC236}">
                <a16:creationId xmlns:a16="http://schemas.microsoft.com/office/drawing/2014/main" id="{258DB05E-ABCA-4D57-91B9-19E9AA53AFDF}"/>
              </a:ext>
            </a:extLst>
          </p:cNvPr>
          <p:cNvSpPr txBox="1">
            <a:spLocks/>
          </p:cNvSpPr>
          <p:nvPr/>
        </p:nvSpPr>
        <p:spPr>
          <a:xfrm>
            <a:off x="6748273" y="5285232"/>
            <a:ext cx="5586984"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Ing. Roberto Capancioni</a:t>
            </a:r>
            <a:endParaRPr lang="en-US" sz="3200" b="1" dirty="0"/>
          </a:p>
        </p:txBody>
      </p:sp>
      <p:sp>
        <p:nvSpPr>
          <p:cNvPr id="5" name="Title 3">
            <a:extLst>
              <a:ext uri="{FF2B5EF4-FFF2-40B4-BE49-F238E27FC236}">
                <a16:creationId xmlns:a16="http://schemas.microsoft.com/office/drawing/2014/main" id="{14F8B358-9741-4437-A404-A2AE3087B4C7}"/>
              </a:ext>
            </a:extLst>
          </p:cNvPr>
          <p:cNvSpPr txBox="1">
            <a:spLocks/>
          </p:cNvSpPr>
          <p:nvPr/>
        </p:nvSpPr>
        <p:spPr>
          <a:xfrm>
            <a:off x="804671" y="5285232"/>
            <a:ext cx="4329391" cy="58764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tx1"/>
                </a:solidFill>
                <a:latin typeface="+mj-lt"/>
                <a:ea typeface="+mj-ea"/>
                <a:cs typeface="+mj-cs"/>
              </a:defRPr>
            </a:lvl1pPr>
          </a:lstStyle>
          <a:p>
            <a:pPr algn="ctr"/>
            <a:r>
              <a:rPr lang="it-IT" sz="3200" b="1" dirty="0"/>
              <a:t>03 Ottobre 2022</a:t>
            </a:r>
            <a:endParaRPr lang="en-US" sz="3200" b="1" dirty="0"/>
          </a:p>
        </p:txBody>
      </p:sp>
    </p:spTree>
    <p:extLst>
      <p:ext uri="{BB962C8B-B14F-4D97-AF65-F5344CB8AC3E}">
        <p14:creationId xmlns:p14="http://schemas.microsoft.com/office/powerpoint/2010/main" val="35400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2197917" y="397130"/>
            <a:ext cx="8179266" cy="616896"/>
          </a:xfrm>
        </p:spPr>
        <p:txBody>
          <a:bodyPr>
            <a:normAutofit fontScale="90000"/>
          </a:bodyPr>
          <a:lstStyle/>
          <a:p>
            <a:pPr algn="l"/>
            <a:r>
              <a:rPr lang="en-US" b="1" i="0" dirty="0">
                <a:effectLst/>
                <a:latin typeface="var(--ut-hero-region-title-font-family)"/>
              </a:rPr>
              <a:t>FT 1000 Europe’s Fastest Growing Companies</a:t>
            </a:r>
          </a:p>
        </p:txBody>
      </p:sp>
      <p:sp>
        <p:nvSpPr>
          <p:cNvPr id="6" name="CasellaDiTesto 5">
            <a:extLst>
              <a:ext uri="{FF2B5EF4-FFF2-40B4-BE49-F238E27FC236}">
                <a16:creationId xmlns:a16="http://schemas.microsoft.com/office/drawing/2014/main" id="{612BEFD1-D2AB-4960-9004-312592109EFE}"/>
              </a:ext>
            </a:extLst>
          </p:cNvPr>
          <p:cNvSpPr txBox="1"/>
          <p:nvPr/>
        </p:nvSpPr>
        <p:spPr>
          <a:xfrm>
            <a:off x="443225" y="1350629"/>
            <a:ext cx="4530860" cy="3582098"/>
          </a:xfrm>
          <a:prstGeom prst="rect">
            <a:avLst/>
          </a:prstGeom>
          <a:noFill/>
        </p:spPr>
        <p:txBody>
          <a:bodyPr wrap="none" lIns="0" tIns="0" rIns="0" bIns="0" rtlCol="0">
            <a:noAutofit/>
          </a:bodyPr>
          <a:lstStyle/>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select</a:t>
            </a:r>
            <a:r>
              <a:rPr lang="it-IT" b="1" dirty="0">
                <a:solidFill>
                  <a:schemeClr val="tx2"/>
                </a:solidFill>
                <a:latin typeface="Courier New" panose="02070309020205020404" pitchFamily="49" charset="0"/>
                <a:cs typeface="Courier New" panose="02070309020205020404" pitchFamily="49" charset="0"/>
              </a:rPr>
              <a:t> id,</a:t>
            </a:r>
          </a:p>
          <a:p>
            <a:pPr>
              <a:lnSpc>
                <a:spcPct val="90000"/>
              </a:lnSpc>
            </a:pPr>
            <a:r>
              <a:rPr lang="it-IT" b="1" dirty="0">
                <a:solidFill>
                  <a:schemeClr val="tx2"/>
                </a:solidFill>
                <a:latin typeface="Courier New" panose="02070309020205020404" pitchFamily="49" charset="0"/>
                <a:cs typeface="Courier New" panose="02070309020205020404" pitchFamily="49" charset="0"/>
              </a:rPr>
              <a:t>        classifica,</a:t>
            </a:r>
          </a:p>
          <a:p>
            <a:pPr>
              <a:lnSpc>
                <a:spcPct val="90000"/>
              </a:lnSpc>
            </a:pPr>
            <a:r>
              <a:rPr lang="it-IT" b="1" dirty="0">
                <a:solidFill>
                  <a:schemeClr val="tx2"/>
                </a:solidFill>
                <a:latin typeface="Courier New" panose="02070309020205020404" pitchFamily="49" charset="0"/>
                <a:cs typeface="Courier New" panose="02070309020205020404" pitchFamily="49" charset="0"/>
              </a:rPr>
              <a:t>        web,</a:t>
            </a:r>
          </a:p>
          <a:p>
            <a:pPr>
              <a:lnSpc>
                <a:spcPct val="90000"/>
              </a:lnSpc>
            </a:pPr>
            <a:r>
              <a:rPr lang="it-IT" b="1" dirty="0">
                <a:solidFill>
                  <a:schemeClr val="tx2"/>
                </a:solidFill>
                <a:latin typeface="Courier New" panose="02070309020205020404" pitchFamily="49" charset="0"/>
                <a:cs typeface="Courier New" panose="02070309020205020404" pitchFamily="49" charset="0"/>
              </a:rPr>
              <a:t>        nome,</a:t>
            </a:r>
          </a:p>
          <a:p>
            <a:pPr>
              <a:lnSpc>
                <a:spcPct val="90000"/>
              </a:lnSpc>
            </a:pPr>
            <a:r>
              <a:rPr lang="it-IT" b="1" dirty="0">
                <a:solidFill>
                  <a:schemeClr val="tx2"/>
                </a:solidFill>
                <a:latin typeface="Courier New" panose="02070309020205020404" pitchFamily="49" charset="0"/>
                <a:cs typeface="Courier New" panose="02070309020205020404" pitchFamily="49" charset="0"/>
              </a:rPr>
              <a:t>        nazione,</a:t>
            </a:r>
          </a:p>
          <a:p>
            <a:pPr>
              <a:lnSpc>
                <a:spcPct val="90000"/>
              </a:lnSpc>
            </a:pPr>
            <a:r>
              <a:rPr lang="it-IT" b="1" dirty="0">
                <a:solidFill>
                  <a:schemeClr val="tx2"/>
                </a:solidFill>
                <a:latin typeface="Courier New" panose="02070309020205020404" pitchFamily="49" charset="0"/>
                <a:cs typeface="Courier New" panose="02070309020205020404" pitchFamily="49" charset="0"/>
              </a:rPr>
              <a:t>        settore,</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agr_perc</a:t>
            </a:r>
            <a:r>
              <a:rPr lang="it-IT" b="1" dirty="0">
                <a:solidFill>
                  <a:schemeClr val="tx2"/>
                </a:solidFill>
                <a:latin typeface="Courier New" panose="02070309020205020404" pitchFamily="49" charset="0"/>
                <a:cs typeface="Courier New" panose="02070309020205020404" pitchFamily="49" charset="0"/>
              </a:rPr>
              <a:t>,</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cagr_perc</a:t>
            </a:r>
            <a:r>
              <a:rPr lang="it-IT" b="1" dirty="0">
                <a:solidFill>
                  <a:schemeClr val="tx2"/>
                </a:solidFill>
                <a:latin typeface="Courier New" panose="02070309020205020404" pitchFamily="49" charset="0"/>
                <a:cs typeface="Courier New" panose="02070309020205020404" pitchFamily="49" charset="0"/>
              </a:rPr>
              <a:t>,</a:t>
            </a:r>
          </a:p>
          <a:p>
            <a:pPr>
              <a:lnSpc>
                <a:spcPct val="90000"/>
              </a:lnSpc>
            </a:pPr>
            <a:r>
              <a:rPr lang="it-IT" b="1" dirty="0">
                <a:solidFill>
                  <a:schemeClr val="tx2"/>
                </a:solidFill>
                <a:latin typeface="Courier New" panose="02070309020205020404" pitchFamily="49" charset="0"/>
                <a:cs typeface="Courier New" panose="02070309020205020404" pitchFamily="49" charset="0"/>
              </a:rPr>
              <a:t>        revenue_2020,</a:t>
            </a:r>
          </a:p>
          <a:p>
            <a:pPr>
              <a:lnSpc>
                <a:spcPct val="90000"/>
              </a:lnSpc>
            </a:pPr>
            <a:r>
              <a:rPr lang="it-IT" b="1" dirty="0">
                <a:solidFill>
                  <a:schemeClr val="tx2"/>
                </a:solidFill>
                <a:latin typeface="Courier New" panose="02070309020205020404" pitchFamily="49" charset="0"/>
                <a:cs typeface="Courier New" panose="02070309020205020404" pitchFamily="49" charset="0"/>
              </a:rPr>
              <a:t>        revenue_2017,</a:t>
            </a: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err="1">
                <a:solidFill>
                  <a:schemeClr val="tx2"/>
                </a:solidFill>
                <a:latin typeface="Courier New" panose="02070309020205020404" pitchFamily="49" charset="0"/>
                <a:cs typeface="Courier New" panose="02070309020205020404" pitchFamily="49" charset="0"/>
              </a:rPr>
              <a:t>anno_inizio</a:t>
            </a:r>
            <a:endParaRPr lang="it-IT" b="1" dirty="0">
              <a:solidFill>
                <a:schemeClr val="tx2"/>
              </a:solidFill>
              <a:latin typeface="Courier New" panose="02070309020205020404" pitchFamily="49" charset="0"/>
              <a:cs typeface="Courier New" panose="02070309020205020404" pitchFamily="49" charset="0"/>
            </a:endParaRPr>
          </a:p>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solidFill>
                  <a:schemeClr val="tx2"/>
                </a:solidFill>
                <a:latin typeface="Courier New" panose="02070309020205020404" pitchFamily="49" charset="0"/>
                <a:cs typeface="Courier New" panose="02070309020205020404" pitchFamily="49" charset="0"/>
              </a:rPr>
              <a:t> d04_classifica_ft</a:t>
            </a:r>
            <a:endParaRPr lang="it-IT" b="1" dirty="0">
              <a:solidFill>
                <a:schemeClr val="accent1"/>
              </a:solidFill>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AFAF58A3-9E39-4548-A301-4F702E5596C0}"/>
              </a:ext>
            </a:extLst>
          </p:cNvPr>
          <p:cNvPicPr>
            <a:picLocks noChangeAspect="1"/>
          </p:cNvPicPr>
          <p:nvPr/>
        </p:nvPicPr>
        <p:blipFill>
          <a:blip r:embed="rId2"/>
          <a:stretch>
            <a:fillRect/>
          </a:stretch>
        </p:blipFill>
        <p:spPr>
          <a:xfrm>
            <a:off x="4974084" y="1485179"/>
            <a:ext cx="6988146" cy="3314987"/>
          </a:xfrm>
          <a:prstGeom prst="rect">
            <a:avLst/>
          </a:prstGeom>
        </p:spPr>
      </p:pic>
    </p:spTree>
    <p:extLst>
      <p:ext uri="{BB962C8B-B14F-4D97-AF65-F5344CB8AC3E}">
        <p14:creationId xmlns:p14="http://schemas.microsoft.com/office/powerpoint/2010/main" val="1841483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1D46D-A707-4821-A0C2-37696E0EFB40}"/>
              </a:ext>
            </a:extLst>
          </p:cNvPr>
          <p:cNvSpPr>
            <a:spLocks noGrp="1"/>
          </p:cNvSpPr>
          <p:nvPr>
            <p:ph type="title"/>
          </p:nvPr>
        </p:nvSpPr>
        <p:spPr>
          <a:xfrm>
            <a:off x="2197917" y="397130"/>
            <a:ext cx="8179266" cy="616896"/>
          </a:xfrm>
        </p:spPr>
        <p:txBody>
          <a:bodyPr>
            <a:normAutofit fontScale="90000"/>
          </a:bodyPr>
          <a:lstStyle/>
          <a:p>
            <a:pPr algn="l"/>
            <a:r>
              <a:rPr lang="en-US" b="1" i="0" dirty="0">
                <a:effectLst/>
                <a:latin typeface="var(--ut-hero-region-title-font-family)"/>
              </a:rPr>
              <a:t>FT 1000 Europe’s Fastest Growing Companies</a:t>
            </a:r>
          </a:p>
        </p:txBody>
      </p:sp>
      <p:sp>
        <p:nvSpPr>
          <p:cNvPr id="6" name="CasellaDiTesto 5">
            <a:extLst>
              <a:ext uri="{FF2B5EF4-FFF2-40B4-BE49-F238E27FC236}">
                <a16:creationId xmlns:a16="http://schemas.microsoft.com/office/drawing/2014/main" id="{612BEFD1-D2AB-4960-9004-312592109EFE}"/>
              </a:ext>
            </a:extLst>
          </p:cNvPr>
          <p:cNvSpPr txBox="1"/>
          <p:nvPr/>
        </p:nvSpPr>
        <p:spPr>
          <a:xfrm>
            <a:off x="443224" y="2235213"/>
            <a:ext cx="4959285" cy="2697513"/>
          </a:xfrm>
          <a:prstGeom prst="rect">
            <a:avLst/>
          </a:prstGeom>
          <a:noFill/>
        </p:spPr>
        <p:txBody>
          <a:bodyPr wrap="none" lIns="0" tIns="0" rIns="0" bIns="0" rtlCol="0">
            <a:noAutofit/>
          </a:bodyPr>
          <a:lstStyle/>
          <a:p>
            <a:pPr>
              <a:lnSpc>
                <a:spcPct val="90000"/>
              </a:lnSpc>
            </a:pPr>
            <a:r>
              <a:rPr lang="it-IT"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select</a:t>
            </a:r>
            <a:r>
              <a:rPr lang="en-US" b="1" dirty="0">
                <a:solidFill>
                  <a:schemeClr val="tx2"/>
                </a:solidFill>
                <a:latin typeface="Courier New" panose="02070309020205020404" pitchFamily="49" charset="0"/>
                <a:cs typeface="Courier New" panose="02070309020205020404" pitchFamily="49" charset="0"/>
              </a:rPr>
              <a:t> count(*) as num,</a:t>
            </a:r>
          </a:p>
          <a:p>
            <a:pPr>
              <a:lnSpc>
                <a:spcPct val="90000"/>
              </a:lnSpc>
            </a:pPr>
            <a:r>
              <a:rPr lang="en-US" b="1" dirty="0">
                <a:solidFill>
                  <a:schemeClr val="tx2"/>
                </a:solidFill>
                <a:latin typeface="Courier New" panose="02070309020205020404" pitchFamily="49" charset="0"/>
                <a:cs typeface="Courier New" panose="02070309020205020404" pitchFamily="49" charset="0"/>
              </a:rPr>
              <a:t>           NAZIONE</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from</a:t>
            </a:r>
            <a:r>
              <a:rPr lang="en-US" b="1" dirty="0">
                <a:solidFill>
                  <a:schemeClr val="tx2"/>
                </a:solidFill>
                <a:latin typeface="Courier New" panose="02070309020205020404" pitchFamily="49" charset="0"/>
                <a:cs typeface="Courier New" panose="02070309020205020404" pitchFamily="49" charset="0"/>
              </a:rPr>
              <a:t> d04_classifica_ft</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group by </a:t>
            </a:r>
            <a:r>
              <a:rPr lang="en-US" b="1" dirty="0">
                <a:solidFill>
                  <a:schemeClr val="tx2"/>
                </a:solidFill>
                <a:latin typeface="Courier New" panose="02070309020205020404" pitchFamily="49" charset="0"/>
                <a:cs typeface="Courier New" panose="02070309020205020404" pitchFamily="49" charset="0"/>
              </a:rPr>
              <a:t>NAZIONE</a:t>
            </a:r>
          </a:p>
          <a:p>
            <a:pPr>
              <a:lnSpc>
                <a:spcPct val="90000"/>
              </a:lnSpc>
            </a:pPr>
            <a:r>
              <a:rPr lang="en-US" b="1" dirty="0">
                <a:solidFill>
                  <a:schemeClr val="tx2"/>
                </a:solidFill>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order by </a:t>
            </a:r>
            <a:r>
              <a:rPr lang="en-US" b="1" dirty="0">
                <a:solidFill>
                  <a:schemeClr val="tx2"/>
                </a:solidFill>
                <a:latin typeface="Courier New" panose="02070309020205020404" pitchFamily="49" charset="0"/>
                <a:cs typeface="Courier New" panose="02070309020205020404" pitchFamily="49" charset="0"/>
              </a:rPr>
              <a:t>NAZIONE</a:t>
            </a:r>
            <a:endParaRPr lang="it-IT" b="1" dirty="0">
              <a:solidFill>
                <a:schemeClr val="accent1"/>
              </a:solidFill>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929A30E5-1217-4A97-9631-C14A6B0E707B}"/>
              </a:ext>
            </a:extLst>
          </p:cNvPr>
          <p:cNvPicPr>
            <a:picLocks noChangeAspect="1"/>
          </p:cNvPicPr>
          <p:nvPr/>
        </p:nvPicPr>
        <p:blipFill>
          <a:blip r:embed="rId2"/>
          <a:stretch>
            <a:fillRect/>
          </a:stretch>
        </p:blipFill>
        <p:spPr>
          <a:xfrm>
            <a:off x="5127414" y="1592421"/>
            <a:ext cx="6866215" cy="3673158"/>
          </a:xfrm>
          <a:prstGeom prst="rect">
            <a:avLst/>
          </a:prstGeom>
        </p:spPr>
      </p:pic>
    </p:spTree>
    <p:extLst>
      <p:ext uri="{BB962C8B-B14F-4D97-AF65-F5344CB8AC3E}">
        <p14:creationId xmlns:p14="http://schemas.microsoft.com/office/powerpoint/2010/main" val="4257129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17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64FC8D-512D-DB4A-92DC-EAB0779CBA6D}"/>
              </a:ext>
            </a:extLst>
          </p:cNvPr>
          <p:cNvSpPr txBox="1">
            <a:spLocks/>
          </p:cNvSpPr>
          <p:nvPr/>
        </p:nvSpPr>
        <p:spPr>
          <a:xfrm>
            <a:off x="578633" y="181765"/>
            <a:ext cx="11125200" cy="84328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t>Chi </a:t>
            </a:r>
            <a:r>
              <a:rPr lang="en-US" dirty="0" err="1"/>
              <a:t>Sono</a:t>
            </a:r>
            <a:br>
              <a:rPr lang="en-US" dirty="0"/>
            </a:br>
            <a:endParaRPr lang="en-US" sz="2000" dirty="0">
              <a:solidFill>
                <a:srgbClr val="FF0000"/>
              </a:solidFill>
            </a:endParaRPr>
          </a:p>
        </p:txBody>
      </p:sp>
      <p:pic>
        <p:nvPicPr>
          <p:cNvPr id="3" name="Immagine 2" descr="Immagine che contiene persona, uomo, esterni, abbigliamento&#10;&#10;Descrizione generata automaticamente">
            <a:extLst>
              <a:ext uri="{FF2B5EF4-FFF2-40B4-BE49-F238E27FC236}">
                <a16:creationId xmlns:a16="http://schemas.microsoft.com/office/drawing/2014/main" id="{3EFCD16E-5D81-4D46-A641-5A1F4187C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945" y="1025047"/>
            <a:ext cx="3940607" cy="3940607"/>
          </a:xfrm>
          <a:prstGeom prst="rect">
            <a:avLst/>
          </a:prstGeom>
        </p:spPr>
      </p:pic>
      <p:sp>
        <p:nvSpPr>
          <p:cNvPr id="7" name="Content Placeholder 2">
            <a:extLst>
              <a:ext uri="{FF2B5EF4-FFF2-40B4-BE49-F238E27FC236}">
                <a16:creationId xmlns:a16="http://schemas.microsoft.com/office/drawing/2014/main" id="{4BAF7099-CE73-415A-873E-BDF636B85923}"/>
              </a:ext>
            </a:extLst>
          </p:cNvPr>
          <p:cNvSpPr txBox="1">
            <a:spLocks/>
          </p:cNvSpPr>
          <p:nvPr/>
        </p:nvSpPr>
        <p:spPr>
          <a:xfrm>
            <a:off x="670673" y="1214202"/>
            <a:ext cx="6386232" cy="4429596"/>
          </a:xfrm>
          <a:prstGeom prst="rect">
            <a:avLst/>
          </a:prstGeom>
        </p:spPr>
        <p:txBody>
          <a:bodyPr lIns="91412" tIns="45707" rIns="91412" bIns="45707"/>
          <a:lstStyle>
            <a:lvl1pPr marL="228581" indent="-228581" algn="l" defTabSz="914323"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79" indent="-228581" algn="l" defTabSz="914323"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59"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40"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2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01"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78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363"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944" indent="-182864" algn="l" defTabSz="914323"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274298" lvl="1" indent="0">
              <a:lnSpc>
                <a:spcPct val="100000"/>
              </a:lnSpc>
              <a:spcBef>
                <a:spcPts val="0"/>
              </a:spcBef>
              <a:spcAft>
                <a:spcPts val="1200"/>
              </a:spcAft>
              <a:buNone/>
            </a:pPr>
            <a:r>
              <a:rPr lang="it-IT" sz="2800" dirty="0">
                <a:solidFill>
                  <a:schemeClr val="tx2"/>
                </a:solidFill>
              </a:rPr>
              <a:t>Ing. Roberto Capancioni</a:t>
            </a:r>
          </a:p>
          <a:p>
            <a:pPr lvl="1">
              <a:lnSpc>
                <a:spcPct val="100000"/>
              </a:lnSpc>
              <a:spcBef>
                <a:spcPts val="0"/>
              </a:spcBef>
              <a:spcAft>
                <a:spcPts val="1200"/>
              </a:spcAft>
            </a:pPr>
            <a:r>
              <a:rPr lang="it-IT" sz="2800" dirty="0">
                <a:solidFill>
                  <a:schemeClr val="tx2"/>
                </a:solidFill>
              </a:rPr>
              <a:t>Sviluppo Oracle APEX</a:t>
            </a: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endParaRPr lang="it-IT" sz="2800" dirty="0">
              <a:solidFill>
                <a:schemeClr val="tx2"/>
              </a:solidFill>
            </a:endParaRPr>
          </a:p>
          <a:p>
            <a:pPr lvl="1">
              <a:lnSpc>
                <a:spcPct val="100000"/>
              </a:lnSpc>
              <a:spcBef>
                <a:spcPts val="0"/>
              </a:spcBef>
              <a:spcAft>
                <a:spcPts val="1200"/>
              </a:spcAft>
            </a:pPr>
            <a:r>
              <a:rPr lang="it-IT" sz="2800" dirty="0">
                <a:solidFill>
                  <a:schemeClr val="tx2"/>
                </a:solidFill>
              </a:rPr>
              <a:t>Board </a:t>
            </a:r>
            <a:r>
              <a:rPr lang="it-IT" sz="2800" dirty="0" err="1">
                <a:solidFill>
                  <a:schemeClr val="tx2"/>
                </a:solidFill>
              </a:rPr>
              <a:t>Member</a:t>
            </a:r>
            <a:r>
              <a:rPr lang="it-IT" sz="2800" dirty="0">
                <a:solidFill>
                  <a:schemeClr val="tx2"/>
                </a:solidFill>
              </a:rPr>
              <a:t> ITOUG</a:t>
            </a:r>
          </a:p>
          <a:p>
            <a:pPr marL="274298" lvl="1" indent="0">
              <a:lnSpc>
                <a:spcPct val="100000"/>
              </a:lnSpc>
              <a:spcBef>
                <a:spcPts val="0"/>
              </a:spcBef>
              <a:spcAft>
                <a:spcPts val="1200"/>
              </a:spcAft>
              <a:buNone/>
            </a:pPr>
            <a:endParaRPr lang="it-IT" sz="2800" dirty="0">
              <a:solidFill>
                <a:schemeClr val="tx2"/>
              </a:solidFill>
            </a:endParaRPr>
          </a:p>
        </p:txBody>
      </p:sp>
      <p:pic>
        <p:nvPicPr>
          <p:cNvPr id="5" name="Immagine 4">
            <a:extLst>
              <a:ext uri="{FF2B5EF4-FFF2-40B4-BE49-F238E27FC236}">
                <a16:creationId xmlns:a16="http://schemas.microsoft.com/office/drawing/2014/main" id="{B3D90237-C06D-4B18-87EB-018F1FF26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596" y="4734541"/>
            <a:ext cx="2286000" cy="628650"/>
          </a:xfrm>
          <a:prstGeom prst="rect">
            <a:avLst/>
          </a:prstGeom>
        </p:spPr>
      </p:pic>
      <p:pic>
        <p:nvPicPr>
          <p:cNvPr id="10" name="Immagine 9">
            <a:extLst>
              <a:ext uri="{FF2B5EF4-FFF2-40B4-BE49-F238E27FC236}">
                <a16:creationId xmlns:a16="http://schemas.microsoft.com/office/drawing/2014/main" id="{10587889-232F-4892-971B-DA56865E67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596" y="2376650"/>
            <a:ext cx="3311100" cy="1195443"/>
          </a:xfrm>
          <a:prstGeom prst="rect">
            <a:avLst/>
          </a:prstGeom>
        </p:spPr>
      </p:pic>
      <p:sp>
        <p:nvSpPr>
          <p:cNvPr id="11" name="CasellaDiTesto 10">
            <a:extLst>
              <a:ext uri="{FF2B5EF4-FFF2-40B4-BE49-F238E27FC236}">
                <a16:creationId xmlns:a16="http://schemas.microsoft.com/office/drawing/2014/main" id="{3E4BAA3F-3D9D-4FA1-B15D-C1AE245A318E}"/>
              </a:ext>
            </a:extLst>
          </p:cNvPr>
          <p:cNvSpPr txBox="1"/>
          <p:nvPr/>
        </p:nvSpPr>
        <p:spPr>
          <a:xfrm>
            <a:off x="6358855" y="5363191"/>
            <a:ext cx="4404220" cy="914400"/>
          </a:xfrm>
          <a:prstGeom prst="rect">
            <a:avLst/>
          </a:prstGeom>
          <a:noFill/>
        </p:spPr>
        <p:txBody>
          <a:bodyPr wrap="none" lIns="0" tIns="0" rIns="0" bIns="0" rtlCol="0">
            <a:noAutofit/>
          </a:bodyPr>
          <a:lstStyle/>
          <a:p>
            <a:pPr>
              <a:lnSpc>
                <a:spcPct val="90000"/>
              </a:lnSpc>
            </a:pPr>
            <a:r>
              <a:rPr lang="it-IT" dirty="0"/>
              <a:t>     Email: </a:t>
            </a:r>
            <a:r>
              <a:rPr lang="it-IT" dirty="0">
                <a:hlinkClick r:id="rId6"/>
              </a:rPr>
              <a:t>sviluppo@capancioni.com</a:t>
            </a:r>
            <a:endParaRPr lang="it-IT" dirty="0"/>
          </a:p>
          <a:p>
            <a:pPr>
              <a:lnSpc>
                <a:spcPct val="90000"/>
              </a:lnSpc>
            </a:pPr>
            <a:r>
              <a:rPr lang="it-IT" dirty="0"/>
              <a:t>Linkedin: </a:t>
            </a:r>
            <a:r>
              <a:rPr lang="it-IT" dirty="0">
                <a:hlinkClick r:id="rId7"/>
              </a:rPr>
              <a:t>https://www.linkedin.com/in/robertocapancioni</a:t>
            </a:r>
            <a:endParaRPr lang="it-IT" dirty="0"/>
          </a:p>
          <a:p>
            <a:pPr>
              <a:lnSpc>
                <a:spcPct val="90000"/>
              </a:lnSpc>
            </a:pPr>
            <a:r>
              <a:rPr lang="it-IT" dirty="0"/>
              <a:t>   ITOUG: </a:t>
            </a:r>
            <a:r>
              <a:rPr lang="it-IT" dirty="0">
                <a:hlinkClick r:id="rId8"/>
              </a:rPr>
              <a:t>https://itoug.it</a:t>
            </a:r>
            <a:endParaRPr lang="it-IT" dirty="0"/>
          </a:p>
          <a:p>
            <a:pPr>
              <a:lnSpc>
                <a:spcPct val="90000"/>
              </a:lnSpc>
            </a:pPr>
            <a:endParaRPr lang="it-IT" dirty="0"/>
          </a:p>
          <a:p>
            <a:pPr>
              <a:lnSpc>
                <a:spcPct val="90000"/>
              </a:lnSpc>
            </a:pPr>
            <a:endParaRPr lang="it-IT" dirty="0"/>
          </a:p>
        </p:txBody>
      </p:sp>
    </p:spTree>
    <p:extLst>
      <p:ext uri="{BB962C8B-B14F-4D97-AF65-F5344CB8AC3E}">
        <p14:creationId xmlns:p14="http://schemas.microsoft.com/office/powerpoint/2010/main" val="16827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B3A46B-E47B-D14B-8ACC-DF75647B7357}"/>
              </a:ext>
            </a:extLst>
          </p:cNvPr>
          <p:cNvSpPr>
            <a:spLocks noGrp="1"/>
          </p:cNvSpPr>
          <p:nvPr>
            <p:ph type="sldNum" sz="quarter" idx="12"/>
          </p:nvPr>
        </p:nvSpPr>
        <p:spPr/>
        <p:txBody>
          <a:bodyPr/>
          <a:lstStyle/>
          <a:p>
            <a:fld id="{345D60D9-5372-5F40-9443-0F9AE5BDC3C8}" type="slidenum">
              <a:rPr lang="en-US" smtClean="0"/>
              <a:pPr/>
              <a:t>4</a:t>
            </a:fld>
            <a:endParaRPr lang="en-US" dirty="0"/>
          </a:p>
        </p:txBody>
      </p:sp>
      <p:sp>
        <p:nvSpPr>
          <p:cNvPr id="5" name="Title 4">
            <a:extLst>
              <a:ext uri="{FF2B5EF4-FFF2-40B4-BE49-F238E27FC236}">
                <a16:creationId xmlns:a16="http://schemas.microsoft.com/office/drawing/2014/main" id="{0BF20099-FAE5-B045-A3A5-3E6107A3A107}"/>
              </a:ext>
            </a:extLst>
          </p:cNvPr>
          <p:cNvSpPr>
            <a:spLocks noGrp="1"/>
          </p:cNvSpPr>
          <p:nvPr>
            <p:ph type="title"/>
          </p:nvPr>
        </p:nvSpPr>
        <p:spPr/>
        <p:txBody>
          <a:bodyPr/>
          <a:lstStyle/>
          <a:p>
            <a:r>
              <a:rPr lang="it-IT" dirty="0">
                <a:latin typeface="Georgia" panose="02040502050405020303" pitchFamily="18" charset="0"/>
              </a:rPr>
              <a:t>Comandi SQL</a:t>
            </a:r>
            <a:endParaRPr lang="x-none" dirty="0">
              <a:latin typeface="Georgia" panose="02040502050405020303" pitchFamily="18" charset="0"/>
            </a:endParaRPr>
          </a:p>
        </p:txBody>
      </p:sp>
    </p:spTree>
    <p:extLst>
      <p:ext uri="{BB962C8B-B14F-4D97-AF65-F5344CB8AC3E}">
        <p14:creationId xmlns:p14="http://schemas.microsoft.com/office/powerpoint/2010/main" val="246745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a:t>
            </a:r>
          </a:p>
        </p:txBody>
      </p:sp>
      <p:pic>
        <p:nvPicPr>
          <p:cNvPr id="4" name="Immagine 3">
            <a:extLst>
              <a:ext uri="{FF2B5EF4-FFF2-40B4-BE49-F238E27FC236}">
                <a16:creationId xmlns:a16="http://schemas.microsoft.com/office/drawing/2014/main" id="{D4BEC34A-B916-4F11-A296-C858A170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2" y="942975"/>
            <a:ext cx="11658600" cy="4972050"/>
          </a:xfrm>
          <a:prstGeom prst="rect">
            <a:avLst/>
          </a:prstGeom>
        </p:spPr>
      </p:pic>
    </p:spTree>
    <p:extLst>
      <p:ext uri="{BB962C8B-B14F-4D97-AF65-F5344CB8AC3E}">
        <p14:creationId xmlns:p14="http://schemas.microsoft.com/office/powerpoint/2010/main" val="23533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743483" y="1083281"/>
            <a:ext cx="3484567" cy="914400"/>
          </a:xfrm>
          <a:prstGeom prst="rect">
            <a:avLst/>
          </a:prstGeom>
          <a:noFill/>
        </p:spPr>
        <p:txBody>
          <a:bodyPr wrap="none" lIns="0" tIns="0" rIns="0" bIns="0" rtlCol="0">
            <a:noAutofit/>
          </a:bodyPr>
          <a:lstStyle/>
          <a:p>
            <a:pPr>
              <a:lnSpc>
                <a:spcPct val="90000"/>
              </a:lnSpc>
            </a:pPr>
            <a:r>
              <a:rPr lang="en-US" b="1" dirty="0">
                <a:solidFill>
                  <a:srgbClr val="FF0000"/>
                </a:solidFill>
                <a:latin typeface="Courier New" panose="02070309020205020404" pitchFamily="49" charset="0"/>
                <a:cs typeface="Courier New" panose="02070309020205020404" pitchFamily="49" charset="0"/>
              </a:rPr>
              <a:t>select </a:t>
            </a:r>
            <a:r>
              <a:rPr lang="en-US" b="1" dirty="0">
                <a:latin typeface="Courier New" panose="02070309020205020404" pitchFamily="49" charset="0"/>
                <a:cs typeface="Courier New" panose="02070309020205020404" pitchFamily="49" charset="0"/>
              </a:rPr>
              <a:t>*</a:t>
            </a:r>
          </a:p>
          <a:p>
            <a:pPr>
              <a:lnSpc>
                <a:spcPct val="90000"/>
              </a:lnSpc>
            </a:pPr>
            <a:r>
              <a:rPr lang="en-US" b="1" dirty="0">
                <a:solidFill>
                  <a:srgbClr val="FF0000"/>
                </a:solidFill>
                <a:latin typeface="Courier New" panose="02070309020205020404" pitchFamily="49" charset="0"/>
                <a:cs typeface="Courier New" panose="02070309020205020404" pitchFamily="49" charset="0"/>
              </a:rPr>
              <a:t>  from </a:t>
            </a:r>
            <a:r>
              <a:rPr lang="en-US" b="1" dirty="0">
                <a:latin typeface="Courier New" panose="02070309020205020404" pitchFamily="49" charset="0"/>
                <a:cs typeface="Courier New" panose="02070309020205020404" pitchFamily="49" charset="0"/>
              </a:rPr>
              <a:t>d04_classifica_ft</a:t>
            </a:r>
            <a:endParaRPr lang="it-IT" b="1" dirty="0">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9D22EBF8-F720-4A7E-9C21-8392451FB10E}"/>
              </a:ext>
            </a:extLst>
          </p:cNvPr>
          <p:cNvPicPr>
            <a:picLocks noChangeAspect="1"/>
          </p:cNvPicPr>
          <p:nvPr/>
        </p:nvPicPr>
        <p:blipFill>
          <a:blip r:embed="rId2"/>
          <a:stretch>
            <a:fillRect/>
          </a:stretch>
        </p:blipFill>
        <p:spPr>
          <a:xfrm>
            <a:off x="527484" y="1814225"/>
            <a:ext cx="11129528" cy="4144098"/>
          </a:xfrm>
          <a:prstGeom prst="rect">
            <a:avLst/>
          </a:prstGeom>
        </p:spPr>
      </p:pic>
    </p:spTree>
    <p:extLst>
      <p:ext uri="{BB962C8B-B14F-4D97-AF65-F5344CB8AC3E}">
        <p14:creationId xmlns:p14="http://schemas.microsoft.com/office/powerpoint/2010/main" val="228667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7E0A482-5E9E-4460-887E-512DF15A8327}"/>
              </a:ext>
            </a:extLst>
          </p:cNvPr>
          <p:cNvPicPr>
            <a:picLocks noChangeAspect="1"/>
          </p:cNvPicPr>
          <p:nvPr/>
        </p:nvPicPr>
        <p:blipFill>
          <a:blip r:embed="rId2"/>
          <a:stretch>
            <a:fillRect/>
          </a:stretch>
        </p:blipFill>
        <p:spPr>
          <a:xfrm>
            <a:off x="3498209" y="2734811"/>
            <a:ext cx="8234728" cy="3410911"/>
          </a:xfrm>
          <a:prstGeom prst="rect">
            <a:avLst/>
          </a:prstGeom>
        </p:spPr>
      </p:pic>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340811" y="1043977"/>
            <a:ext cx="3484567" cy="1942504"/>
          </a:xfrm>
          <a:prstGeom prst="rect">
            <a:avLst/>
          </a:prstGeom>
          <a:noFill/>
        </p:spPr>
        <p:txBody>
          <a:bodyPr wrap="none" lIns="0" tIns="0" rIns="0" bIns="0" rtlCol="0">
            <a:noAutofit/>
          </a:bodyPr>
          <a:lstStyle/>
          <a:p>
            <a:pPr>
              <a:lnSpc>
                <a:spcPct val="90000"/>
              </a:lnSpc>
            </a:pPr>
            <a:r>
              <a:rPr lang="it-IT" b="1" dirty="0" err="1">
                <a:solidFill>
                  <a:srgbClr val="FF0000"/>
                </a:solidFill>
                <a:latin typeface="Courier New" panose="02070309020205020404" pitchFamily="49" charset="0"/>
                <a:cs typeface="Courier New" panose="02070309020205020404" pitchFamily="49" charset="0"/>
              </a:rPr>
              <a:t>select</a:t>
            </a:r>
            <a:r>
              <a:rPr lang="it-IT" b="1" dirty="0">
                <a:solidFill>
                  <a:srgbClr val="FF0000"/>
                </a:solidFill>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classifica,</a:t>
            </a:r>
          </a:p>
          <a:p>
            <a:pPr>
              <a:lnSpc>
                <a:spcPct val="90000"/>
              </a:lnSpc>
            </a:pPr>
            <a:r>
              <a:rPr lang="it-IT" b="1" dirty="0">
                <a:latin typeface="Courier New" panose="02070309020205020404" pitchFamily="49" charset="0"/>
                <a:cs typeface="Courier New" panose="02070309020205020404" pitchFamily="49" charset="0"/>
              </a:rPr>
              <a:t>       nome,</a:t>
            </a:r>
          </a:p>
          <a:p>
            <a:pPr>
              <a:lnSpc>
                <a:spcPct val="90000"/>
              </a:lnSpc>
            </a:pPr>
            <a:r>
              <a:rPr lang="it-IT" b="1" dirty="0">
                <a:latin typeface="Courier New" panose="02070309020205020404" pitchFamily="49" charset="0"/>
                <a:cs typeface="Courier New" panose="02070309020205020404" pitchFamily="49" charset="0"/>
              </a:rPr>
              <a:t>       nazione,</a:t>
            </a:r>
          </a:p>
          <a:p>
            <a:pPr>
              <a:lnSpc>
                <a:spcPct val="90000"/>
              </a:lnSpc>
            </a:pPr>
            <a:r>
              <a:rPr lang="it-IT" b="1" dirty="0">
                <a:latin typeface="Courier New" panose="02070309020205020404" pitchFamily="49" charset="0"/>
                <a:cs typeface="Courier New" panose="02070309020205020404" pitchFamily="49" charset="0"/>
              </a:rPr>
              <a:t>       settore,</a:t>
            </a:r>
          </a:p>
          <a:p>
            <a:pPr>
              <a:lnSpc>
                <a:spcPct val="90000"/>
              </a:lnSpc>
            </a:pPr>
            <a:r>
              <a:rPr lang="it-IT" b="1" dirty="0">
                <a:latin typeface="Courier New" panose="02070309020205020404" pitchFamily="49" charset="0"/>
                <a:cs typeface="Courier New" panose="02070309020205020404" pitchFamily="49" charset="0"/>
              </a:rPr>
              <a:t>       revenue_2020,</a:t>
            </a:r>
          </a:p>
          <a:p>
            <a:pPr>
              <a:lnSpc>
                <a:spcPct val="90000"/>
              </a:lnSpc>
            </a:pPr>
            <a:r>
              <a:rPr lang="it-IT" b="1" dirty="0">
                <a:latin typeface="Courier New" panose="02070309020205020404" pitchFamily="49" charset="0"/>
                <a:cs typeface="Courier New" panose="02070309020205020404" pitchFamily="49" charset="0"/>
              </a:rPr>
              <a:t>       </a:t>
            </a:r>
            <a:r>
              <a:rPr lang="it-IT" b="1" dirty="0" err="1">
                <a:latin typeface="Courier New" panose="02070309020205020404" pitchFamily="49" charset="0"/>
                <a:cs typeface="Courier New" panose="02070309020205020404" pitchFamily="49" charset="0"/>
              </a:rPr>
              <a:t>anno_inizio</a:t>
            </a:r>
            <a:endParaRPr lang="it-IT" b="1" dirty="0">
              <a:latin typeface="Courier New" panose="02070309020205020404" pitchFamily="49" charset="0"/>
              <a:cs typeface="Courier New" panose="02070309020205020404" pitchFamily="49" charset="0"/>
            </a:endParaRP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d04_classifica_ft</a:t>
            </a:r>
          </a:p>
        </p:txBody>
      </p:sp>
    </p:spTree>
    <p:extLst>
      <p:ext uri="{BB962C8B-B14F-4D97-AF65-F5344CB8AC3E}">
        <p14:creationId xmlns:p14="http://schemas.microsoft.com/office/powerpoint/2010/main" val="390391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340811" y="1043977"/>
            <a:ext cx="3484567" cy="2169006"/>
          </a:xfrm>
          <a:prstGeom prst="rect">
            <a:avLst/>
          </a:prstGeom>
          <a:noFill/>
        </p:spPr>
        <p:txBody>
          <a:bodyPr wrap="none" lIns="0" tIns="0" rIns="0" bIns="0" rtlCol="0">
            <a:noAutofit/>
          </a:bodyPr>
          <a:lstStyle/>
          <a:p>
            <a:pPr>
              <a:lnSpc>
                <a:spcPct val="90000"/>
              </a:lnSpc>
            </a:pPr>
            <a:r>
              <a:rPr lang="it-IT" b="1" dirty="0" err="1">
                <a:solidFill>
                  <a:srgbClr val="FF0000"/>
                </a:solidFill>
                <a:latin typeface="Courier New" panose="02070309020205020404" pitchFamily="49" charset="0"/>
                <a:cs typeface="Courier New" panose="02070309020205020404" pitchFamily="49" charset="0"/>
              </a:rPr>
              <a:t>select</a:t>
            </a:r>
            <a:r>
              <a:rPr lang="it-IT" b="1" dirty="0">
                <a:solidFill>
                  <a:srgbClr val="FF0000"/>
                </a:solidFill>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classifica,</a:t>
            </a:r>
          </a:p>
          <a:p>
            <a:pPr>
              <a:lnSpc>
                <a:spcPct val="90000"/>
              </a:lnSpc>
            </a:pPr>
            <a:r>
              <a:rPr lang="it-IT" b="1" dirty="0">
                <a:latin typeface="Courier New" panose="02070309020205020404" pitchFamily="49" charset="0"/>
                <a:cs typeface="Courier New" panose="02070309020205020404" pitchFamily="49" charset="0"/>
              </a:rPr>
              <a:t>       nome,</a:t>
            </a:r>
          </a:p>
          <a:p>
            <a:pPr>
              <a:lnSpc>
                <a:spcPct val="90000"/>
              </a:lnSpc>
            </a:pPr>
            <a:r>
              <a:rPr lang="it-IT" b="1" dirty="0">
                <a:latin typeface="Courier New" panose="02070309020205020404" pitchFamily="49" charset="0"/>
                <a:cs typeface="Courier New" panose="02070309020205020404" pitchFamily="49" charset="0"/>
              </a:rPr>
              <a:t>       nazione,</a:t>
            </a:r>
          </a:p>
          <a:p>
            <a:pPr>
              <a:lnSpc>
                <a:spcPct val="90000"/>
              </a:lnSpc>
            </a:pPr>
            <a:r>
              <a:rPr lang="it-IT" b="1" dirty="0">
                <a:latin typeface="Courier New" panose="02070309020205020404" pitchFamily="49" charset="0"/>
                <a:cs typeface="Courier New" panose="02070309020205020404" pitchFamily="49" charset="0"/>
              </a:rPr>
              <a:t>       settore,</a:t>
            </a:r>
          </a:p>
          <a:p>
            <a:pPr>
              <a:lnSpc>
                <a:spcPct val="90000"/>
              </a:lnSpc>
            </a:pPr>
            <a:r>
              <a:rPr lang="it-IT" b="1" dirty="0">
                <a:latin typeface="Courier New" panose="02070309020205020404" pitchFamily="49" charset="0"/>
                <a:cs typeface="Courier New" panose="02070309020205020404" pitchFamily="49" charset="0"/>
              </a:rPr>
              <a:t>       revenue_2020,</a:t>
            </a:r>
          </a:p>
          <a:p>
            <a:pPr>
              <a:lnSpc>
                <a:spcPct val="90000"/>
              </a:lnSpc>
            </a:pPr>
            <a:r>
              <a:rPr lang="it-IT" b="1" dirty="0">
                <a:latin typeface="Courier New" panose="02070309020205020404" pitchFamily="49" charset="0"/>
                <a:cs typeface="Courier New" panose="02070309020205020404" pitchFamily="49" charset="0"/>
              </a:rPr>
              <a:t>       </a:t>
            </a:r>
            <a:r>
              <a:rPr lang="it-IT" b="1" dirty="0" err="1">
                <a:latin typeface="Courier New" panose="02070309020205020404" pitchFamily="49" charset="0"/>
                <a:cs typeface="Courier New" panose="02070309020205020404" pitchFamily="49" charset="0"/>
              </a:rPr>
              <a:t>anno_inizio</a:t>
            </a:r>
            <a:endParaRPr lang="it-IT" b="1" dirty="0">
              <a:latin typeface="Courier New" panose="02070309020205020404" pitchFamily="49" charset="0"/>
              <a:cs typeface="Courier New" panose="02070309020205020404" pitchFamily="49" charset="0"/>
            </a:endParaRP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d04_classifica_ft</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nazione = 'Italy'</a:t>
            </a:r>
          </a:p>
        </p:txBody>
      </p:sp>
      <p:pic>
        <p:nvPicPr>
          <p:cNvPr id="4" name="Immagine 3">
            <a:extLst>
              <a:ext uri="{FF2B5EF4-FFF2-40B4-BE49-F238E27FC236}">
                <a16:creationId xmlns:a16="http://schemas.microsoft.com/office/drawing/2014/main" id="{D8C4B017-16AA-4AAE-A6FF-36BBE0E8D4FC}"/>
              </a:ext>
            </a:extLst>
          </p:cNvPr>
          <p:cNvPicPr>
            <a:picLocks noChangeAspect="1"/>
          </p:cNvPicPr>
          <p:nvPr/>
        </p:nvPicPr>
        <p:blipFill>
          <a:blip r:embed="rId2"/>
          <a:stretch>
            <a:fillRect/>
          </a:stretch>
        </p:blipFill>
        <p:spPr>
          <a:xfrm>
            <a:off x="3706688" y="1913782"/>
            <a:ext cx="8094997" cy="3483380"/>
          </a:xfrm>
          <a:prstGeom prst="rect">
            <a:avLst/>
          </a:prstGeom>
        </p:spPr>
      </p:pic>
    </p:spTree>
    <p:extLst>
      <p:ext uri="{BB962C8B-B14F-4D97-AF65-F5344CB8AC3E}">
        <p14:creationId xmlns:p14="http://schemas.microsoft.com/office/powerpoint/2010/main" val="359048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9767E-BE2C-4DBD-8ADE-548FC37F7A83}"/>
              </a:ext>
            </a:extLst>
          </p:cNvPr>
          <p:cNvSpPr>
            <a:spLocks noGrp="1"/>
          </p:cNvSpPr>
          <p:nvPr>
            <p:ph type="title"/>
          </p:nvPr>
        </p:nvSpPr>
        <p:spPr>
          <a:xfrm>
            <a:off x="531812" y="406400"/>
            <a:ext cx="11125200" cy="499611"/>
          </a:xfrm>
        </p:spPr>
        <p:txBody>
          <a:bodyPr/>
          <a:lstStyle/>
          <a:p>
            <a:r>
              <a:rPr lang="it-IT" dirty="0"/>
              <a:t>SQL Workshop – Comandi SQL  </a:t>
            </a:r>
          </a:p>
        </p:txBody>
      </p:sp>
      <p:sp>
        <p:nvSpPr>
          <p:cNvPr id="6" name="CasellaDiTesto 5">
            <a:extLst>
              <a:ext uri="{FF2B5EF4-FFF2-40B4-BE49-F238E27FC236}">
                <a16:creationId xmlns:a16="http://schemas.microsoft.com/office/drawing/2014/main" id="{5938528C-4B68-46AB-B68B-D7237B973797}"/>
              </a:ext>
            </a:extLst>
          </p:cNvPr>
          <p:cNvSpPr txBox="1"/>
          <p:nvPr/>
        </p:nvSpPr>
        <p:spPr>
          <a:xfrm>
            <a:off x="218115" y="1043977"/>
            <a:ext cx="3607264" cy="2169006"/>
          </a:xfrm>
          <a:prstGeom prst="rect">
            <a:avLst/>
          </a:prstGeom>
          <a:noFill/>
        </p:spPr>
        <p:txBody>
          <a:bodyPr wrap="none" lIns="0" tIns="0" rIns="0" bIns="0" rtlCol="0">
            <a:noAutofit/>
          </a:bodyPr>
          <a:lstStyle/>
          <a:p>
            <a:pPr>
              <a:lnSpc>
                <a:spcPct val="90000"/>
              </a:lnSpc>
            </a:pPr>
            <a:r>
              <a:rPr lang="it-IT" b="1" dirty="0">
                <a:solidFill>
                  <a:srgbClr val="FF0000"/>
                </a:solidFill>
                <a:latin typeface="Courier New" panose="02070309020205020404" pitchFamily="49" charset="0"/>
                <a:cs typeface="Courier New" panose="02070309020205020404" pitchFamily="49" charset="0"/>
              </a:rPr>
              <a:t>  </a:t>
            </a:r>
            <a:r>
              <a:rPr lang="it-IT" b="1" dirty="0" err="1">
                <a:solidFill>
                  <a:srgbClr val="FF0000"/>
                </a:solidFill>
                <a:latin typeface="Courier New" panose="02070309020205020404" pitchFamily="49" charset="0"/>
                <a:cs typeface="Courier New" panose="02070309020205020404" pitchFamily="49" charset="0"/>
              </a:rPr>
              <a:t>select</a:t>
            </a:r>
            <a:r>
              <a:rPr lang="it-IT" b="1" dirty="0">
                <a:solidFill>
                  <a:srgbClr val="FF0000"/>
                </a:solidFill>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classifica,</a:t>
            </a:r>
          </a:p>
          <a:p>
            <a:pPr>
              <a:lnSpc>
                <a:spcPct val="90000"/>
              </a:lnSpc>
            </a:pPr>
            <a:r>
              <a:rPr lang="it-IT" b="1" dirty="0">
                <a:latin typeface="Courier New" panose="02070309020205020404" pitchFamily="49" charset="0"/>
                <a:cs typeface="Courier New" panose="02070309020205020404" pitchFamily="49" charset="0"/>
              </a:rPr>
              <a:t>         nome,</a:t>
            </a:r>
          </a:p>
          <a:p>
            <a:pPr>
              <a:lnSpc>
                <a:spcPct val="90000"/>
              </a:lnSpc>
            </a:pPr>
            <a:r>
              <a:rPr lang="it-IT" b="1" dirty="0">
                <a:latin typeface="Courier New" panose="02070309020205020404" pitchFamily="49" charset="0"/>
                <a:cs typeface="Courier New" panose="02070309020205020404" pitchFamily="49" charset="0"/>
              </a:rPr>
              <a:t>         nazione,</a:t>
            </a:r>
          </a:p>
          <a:p>
            <a:pPr>
              <a:lnSpc>
                <a:spcPct val="90000"/>
              </a:lnSpc>
            </a:pPr>
            <a:r>
              <a:rPr lang="it-IT" b="1" dirty="0">
                <a:latin typeface="Courier New" panose="02070309020205020404" pitchFamily="49" charset="0"/>
                <a:cs typeface="Courier New" panose="02070309020205020404" pitchFamily="49" charset="0"/>
              </a:rPr>
              <a:t>         settore,</a:t>
            </a:r>
          </a:p>
          <a:p>
            <a:pPr>
              <a:lnSpc>
                <a:spcPct val="90000"/>
              </a:lnSpc>
            </a:pPr>
            <a:r>
              <a:rPr lang="it-IT" b="1" dirty="0">
                <a:latin typeface="Courier New" panose="02070309020205020404" pitchFamily="49" charset="0"/>
                <a:cs typeface="Courier New" panose="02070309020205020404" pitchFamily="49" charset="0"/>
              </a:rPr>
              <a:t>         revenue_2020,</a:t>
            </a:r>
          </a:p>
          <a:p>
            <a:pPr>
              <a:lnSpc>
                <a:spcPct val="90000"/>
              </a:lnSpc>
            </a:pPr>
            <a:r>
              <a:rPr lang="it-IT" b="1" dirty="0">
                <a:latin typeface="Courier New" panose="02070309020205020404" pitchFamily="49" charset="0"/>
                <a:cs typeface="Courier New" panose="02070309020205020404" pitchFamily="49" charset="0"/>
              </a:rPr>
              <a:t>         </a:t>
            </a:r>
            <a:r>
              <a:rPr lang="it-IT" b="1" dirty="0" err="1">
                <a:latin typeface="Courier New" panose="02070309020205020404" pitchFamily="49" charset="0"/>
                <a:cs typeface="Courier New" panose="02070309020205020404" pitchFamily="49" charset="0"/>
              </a:rPr>
              <a:t>anno_inizio</a:t>
            </a:r>
            <a:endParaRPr lang="it-IT" b="1" dirty="0">
              <a:latin typeface="Courier New" panose="02070309020205020404" pitchFamily="49" charset="0"/>
              <a:cs typeface="Courier New" panose="02070309020205020404" pitchFamily="49" charset="0"/>
            </a:endParaRPr>
          </a:p>
          <a:p>
            <a:pPr>
              <a:lnSpc>
                <a:spcPct val="90000"/>
              </a:lnSpc>
            </a:pPr>
            <a:r>
              <a:rPr lang="it-IT" b="1" dirty="0">
                <a:latin typeface="Courier New" panose="02070309020205020404" pitchFamily="49" charset="0"/>
                <a:cs typeface="Courier New" panose="02070309020205020404" pitchFamily="49" charset="0"/>
              </a:rPr>
              <a:t>    </a:t>
            </a:r>
            <a:r>
              <a:rPr lang="it-IT" b="1" dirty="0">
                <a:solidFill>
                  <a:schemeClr val="accent1"/>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d04_classifica_ft</a:t>
            </a:r>
          </a:p>
          <a:p>
            <a:pPr>
              <a:lnSpc>
                <a:spcPct val="90000"/>
              </a:lnSpc>
            </a:pPr>
            <a:r>
              <a:rPr lang="it-IT" b="1" dirty="0">
                <a:latin typeface="Courier New" panose="02070309020205020404" pitchFamily="49" charset="0"/>
                <a:cs typeface="Courier New" panose="02070309020205020404" pitchFamily="49" charset="0"/>
              </a:rPr>
              <a:t>   </a:t>
            </a:r>
            <a:r>
              <a:rPr lang="it-IT" b="1" dirty="0" err="1">
                <a:solidFill>
                  <a:schemeClr val="accent1"/>
                </a:solidFill>
                <a:latin typeface="Courier New" panose="02070309020205020404" pitchFamily="49" charset="0"/>
                <a:cs typeface="Courier New" panose="02070309020205020404" pitchFamily="49" charset="0"/>
              </a:rPr>
              <a:t>where</a:t>
            </a:r>
            <a:r>
              <a:rPr lang="it-IT" b="1" dirty="0">
                <a:latin typeface="Courier New" panose="02070309020205020404" pitchFamily="49" charset="0"/>
                <a:cs typeface="Courier New" panose="02070309020205020404" pitchFamily="49" charset="0"/>
              </a:rPr>
              <a:t> nazione = </a:t>
            </a:r>
            <a:r>
              <a:rPr lang="it-IT" b="1" dirty="0">
                <a:solidFill>
                  <a:schemeClr val="tx2"/>
                </a:solidFill>
                <a:latin typeface="Courier New" panose="02070309020205020404" pitchFamily="49" charset="0"/>
                <a:cs typeface="Courier New" panose="02070309020205020404" pitchFamily="49" charset="0"/>
              </a:rPr>
              <a:t>'Italy'</a:t>
            </a:r>
          </a:p>
          <a:p>
            <a:pPr>
              <a:lnSpc>
                <a:spcPct val="90000"/>
              </a:lnSpc>
            </a:pPr>
            <a:r>
              <a:rPr lang="it-IT" b="1" dirty="0">
                <a:solidFill>
                  <a:schemeClr val="accent1"/>
                </a:solidFill>
                <a:latin typeface="Courier New" panose="02070309020205020404" pitchFamily="49" charset="0"/>
                <a:cs typeface="Courier New" panose="02070309020205020404" pitchFamily="49" charset="0"/>
              </a:rPr>
              <a:t>order by</a:t>
            </a:r>
            <a:r>
              <a:rPr lang="it-IT" b="1" dirty="0">
                <a:latin typeface="Courier New" panose="02070309020205020404" pitchFamily="49" charset="0"/>
                <a:cs typeface="Courier New" panose="02070309020205020404" pitchFamily="49" charset="0"/>
              </a:rPr>
              <a:t> classifica </a:t>
            </a:r>
          </a:p>
        </p:txBody>
      </p:sp>
      <p:pic>
        <p:nvPicPr>
          <p:cNvPr id="5" name="Immagine 4">
            <a:extLst>
              <a:ext uri="{FF2B5EF4-FFF2-40B4-BE49-F238E27FC236}">
                <a16:creationId xmlns:a16="http://schemas.microsoft.com/office/drawing/2014/main" id="{3979AAF9-358E-40D4-9476-BE6405F288A4}"/>
              </a:ext>
            </a:extLst>
          </p:cNvPr>
          <p:cNvPicPr>
            <a:picLocks noChangeAspect="1"/>
          </p:cNvPicPr>
          <p:nvPr/>
        </p:nvPicPr>
        <p:blipFill>
          <a:blip r:embed="rId2"/>
          <a:stretch>
            <a:fillRect/>
          </a:stretch>
        </p:blipFill>
        <p:spPr>
          <a:xfrm>
            <a:off x="3825379" y="1247977"/>
            <a:ext cx="8145331" cy="3511657"/>
          </a:xfrm>
          <a:prstGeom prst="rect">
            <a:avLst/>
          </a:prstGeom>
        </p:spPr>
      </p:pic>
    </p:spTree>
    <p:extLst>
      <p:ext uri="{BB962C8B-B14F-4D97-AF65-F5344CB8AC3E}">
        <p14:creationId xmlns:p14="http://schemas.microsoft.com/office/powerpoint/2010/main" val="278114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80A162A1E2E3145A49D283A7AD2666A" ma:contentTypeVersion="13" ma:contentTypeDescription="Creare un nuovo documento." ma:contentTypeScope="" ma:versionID="f06cb8ea008e3974698453b4b3ce9041">
  <xsd:schema xmlns:xsd="http://www.w3.org/2001/XMLSchema" xmlns:xs="http://www.w3.org/2001/XMLSchema" xmlns:p="http://schemas.microsoft.com/office/2006/metadata/properties" xmlns:ns3="6c5db68a-19e3-45a4-bae9-93e88c8de497" xmlns:ns4="f2fae835-2f62-4d10-a1f7-36690f4859ac" targetNamespace="http://schemas.microsoft.com/office/2006/metadata/properties" ma:root="true" ma:fieldsID="2cb66ec036e231d7b559976e575c9d1c" ns3:_="" ns4:_="">
    <xsd:import namespace="6c5db68a-19e3-45a4-bae9-93e88c8de497"/>
    <xsd:import namespace="f2fae835-2f62-4d10-a1f7-36690f4859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db68a-19e3-45a4-bae9-93e88c8de4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fae835-2f62-4d10-a1f7-36690f4859ac" elementFormDefault="qualified">
    <xsd:import namespace="http://schemas.microsoft.com/office/2006/documentManagement/types"/>
    <xsd:import namespace="http://schemas.microsoft.com/office/infopath/2007/PartnerControls"/>
    <xsd:element name="SharedWithUsers" ma:index="15"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ondiviso con dettagli" ma:internalName="SharedWithDetails" ma:readOnly="true">
      <xsd:simpleType>
        <xsd:restriction base="dms:Note">
          <xsd:maxLength value="255"/>
        </xsd:restriction>
      </xsd:simpleType>
    </xsd:element>
    <xsd:element name="SharingHintHash" ma:index="17"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2F53A7-E8FE-499E-9A15-4DB89EB00681}">
  <ds:schemaRefs>
    <ds:schemaRef ds:uri="http://schemas.microsoft.com/sharepoint/v3/contenttype/forms"/>
  </ds:schemaRefs>
</ds:datastoreItem>
</file>

<file path=customXml/itemProps2.xml><?xml version="1.0" encoding="utf-8"?>
<ds:datastoreItem xmlns:ds="http://schemas.openxmlformats.org/officeDocument/2006/customXml" ds:itemID="{5F1AC2CF-942F-49D0-9E08-559948BCE7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75D565-08D3-41BD-B31C-6DB812E91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db68a-19e3-45a4-bae9-93e88c8de497"/>
    <ds:schemaRef ds:uri="f2fae835-2f62-4d10-a1f7-36690f4859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Oracle_16x9_2014_521</Template>
  <TotalTime>128272</TotalTime>
  <Words>785</Words>
  <Application>Microsoft Office PowerPoint</Application>
  <PresentationFormat>Personalizzato</PresentationFormat>
  <Paragraphs>155</Paragraphs>
  <Slides>22</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Arial</vt:lpstr>
      <vt:lpstr>Calibri</vt:lpstr>
      <vt:lpstr>Courier New</vt:lpstr>
      <vt:lpstr>Georgia</vt:lpstr>
      <vt:lpstr>var(--ut-hero-region-title-font-family)</vt:lpstr>
      <vt:lpstr>5_Oracle_16x9_2014_521</vt:lpstr>
      <vt:lpstr>Presentazione standard di PowerPoint</vt:lpstr>
      <vt:lpstr>Corso APEX ODCEC Milano: 23-Set-22 - 27-Gen-23</vt:lpstr>
      <vt:lpstr>Presentazione standard di PowerPoint</vt:lpstr>
      <vt:lpstr>Comandi SQL</vt:lpstr>
      <vt:lpstr>SQL Workshop – Comandi SQL</vt:lpstr>
      <vt:lpstr>SQL Workshop – Comandi SQL  </vt:lpstr>
      <vt:lpstr>SQL Workshop – Comandi SQL  </vt:lpstr>
      <vt:lpstr>SQL Workshop – Comandi SQL  </vt:lpstr>
      <vt:lpstr>SQL Workshop – Comandi SQL  </vt:lpstr>
      <vt:lpstr>SQL Workshop – Comandi SQL  </vt:lpstr>
      <vt:lpstr>SQL Workshop – Comandi SQL  </vt:lpstr>
      <vt:lpstr>SQL Workshop – Comandi SQL  </vt:lpstr>
      <vt:lpstr>SQL Workshop – Comandi SQL  </vt:lpstr>
      <vt:lpstr>SQL Workshop – Comandi SQL  </vt:lpstr>
      <vt:lpstr>FT 1000 Europe’s Fastest Growing Companies</vt:lpstr>
      <vt:lpstr>FT 1000 Europe’s Fastest Growing Companies</vt:lpstr>
      <vt:lpstr>FT 1000 Europe’s Fastest Growing Companies</vt:lpstr>
      <vt:lpstr>FT 1000 Europe’s Fastest Growing Companies</vt:lpstr>
      <vt:lpstr>FT 1000 Europe’s Fastest Growing Companies</vt:lpstr>
      <vt:lpstr>FT 1000 Europe’s Fastest Growing Companies</vt:lpstr>
      <vt:lpstr>FT 1000 Europe’s Fastest Growing Companies</vt:lpstr>
      <vt:lpstr>Presentazione standard di PowerPoint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Chris Preston</dc:creator>
  <cp:keywords>Oracle corporate Tagline</cp:keywords>
  <cp:lastModifiedBy>CAPANCIONI ROBERTO</cp:lastModifiedBy>
  <cp:revision>2372</cp:revision>
  <cp:lastPrinted>2019-07-18T17:49:48Z</cp:lastPrinted>
  <dcterms:created xsi:type="dcterms:W3CDTF">2014-06-14T19:04:05Z</dcterms:created>
  <dcterms:modified xsi:type="dcterms:W3CDTF">2022-10-03T12:17:00Z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y fmtid="{D5CDD505-2E9C-101B-9397-08002B2CF9AE}" pid="5" name="ContentTypeId">
    <vt:lpwstr>0x010100C80A162A1E2E3145A49D283A7AD2666A</vt:lpwstr>
  </property>
</Properties>
</file>