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4"/>
  </p:sldMasterIdLst>
  <p:notesMasterIdLst>
    <p:notesMasterId r:id="rId27"/>
  </p:notesMasterIdLst>
  <p:handoutMasterIdLst>
    <p:handoutMasterId r:id="rId28"/>
  </p:handoutMasterIdLst>
  <p:sldIdLst>
    <p:sldId id="771" r:id="rId5"/>
    <p:sldId id="760" r:id="rId6"/>
    <p:sldId id="1101" r:id="rId7"/>
    <p:sldId id="638" r:id="rId8"/>
    <p:sldId id="1120" r:id="rId9"/>
    <p:sldId id="1121" r:id="rId10"/>
    <p:sldId id="1122" r:id="rId11"/>
    <p:sldId id="1123" r:id="rId12"/>
    <p:sldId id="1128" r:id="rId13"/>
    <p:sldId id="1124" r:id="rId14"/>
    <p:sldId id="1125" r:id="rId15"/>
    <p:sldId id="1126" r:id="rId16"/>
    <p:sldId id="1127" r:id="rId17"/>
    <p:sldId id="1129" r:id="rId18"/>
    <p:sldId id="1130" r:id="rId19"/>
    <p:sldId id="1131" r:id="rId20"/>
    <p:sldId id="1132" r:id="rId21"/>
    <p:sldId id="1135" r:id="rId22"/>
    <p:sldId id="1133" r:id="rId23"/>
    <p:sldId id="1102" r:id="rId24"/>
    <p:sldId id="1134" r:id="rId25"/>
    <p:sldId id="778"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URE" initials="B" lastIdx="2" clrIdx="0"/>
  <p:cmAuthor id="1" name="Ric Hall" initials="R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8DA6B1"/>
    <a:srgbClr val="7F7F7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2021" autoAdjust="0"/>
  </p:normalViewPr>
  <p:slideViewPr>
    <p:cSldViewPr snapToGrid="0">
      <p:cViewPr varScale="1">
        <p:scale>
          <a:sx n="100" d="100"/>
          <a:sy n="100" d="100"/>
        </p:scale>
        <p:origin x="90" y="240"/>
      </p:cViewPr>
      <p:guideLst>
        <p:guide orient="horz" pos="2160"/>
        <p:guide pos="335"/>
      </p:guideLst>
    </p:cSldViewPr>
  </p:slideViewPr>
  <p:outlineViewPr>
    <p:cViewPr>
      <p:scale>
        <a:sx n="33" d="100"/>
        <a:sy n="33" d="100"/>
      </p:scale>
      <p:origin x="0" y="0"/>
    </p:cViewPr>
  </p:outlineViewPr>
  <p:notesTextViewPr>
    <p:cViewPr>
      <p:scale>
        <a:sx n="3" d="2"/>
        <a:sy n="3" d="2"/>
      </p:scale>
      <p:origin x="0" y="0"/>
    </p:cViewPr>
  </p:notesTextViewPr>
  <p:sorterViewPr>
    <p:cViewPr>
      <p:scale>
        <a:sx n="119" d="100"/>
        <a:sy n="119"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10/17/2022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‹N›</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‹N›</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7305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7878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21062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22</a:t>
            </a:fld>
            <a:endParaRPr lang="en-US" dirty="0"/>
          </a:p>
        </p:txBody>
      </p:sp>
    </p:spTree>
    <p:extLst>
      <p:ext uri="{BB962C8B-B14F-4D97-AF65-F5344CB8AC3E}">
        <p14:creationId xmlns:p14="http://schemas.microsoft.com/office/powerpoint/2010/main" val="17629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9" name="TextBox 8">
            <a:extLst>
              <a:ext uri="{FF2B5EF4-FFF2-40B4-BE49-F238E27FC236}">
                <a16:creationId xmlns:a16="http://schemas.microsoft.com/office/drawing/2014/main" id="{DDADE38B-E2FF-104B-8359-BDC25AE6504A}"/>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a:t>
            </a:r>
            <a:r>
              <a:rPr sz="800">
                <a:solidFill>
                  <a:schemeClr val="tx1">
                    <a:lumMod val="75000"/>
                  </a:schemeClr>
                </a:solidFill>
              </a:rPr>
              <a:t>© 20</a:t>
            </a:r>
            <a:r>
              <a:rPr lang="en-US" sz="800">
                <a:solidFill>
                  <a:schemeClr val="tx1">
                    <a:lumMod val="75000"/>
                  </a:schemeClr>
                </a:solidFill>
              </a:rPr>
              <a:t>20</a:t>
            </a:r>
            <a:r>
              <a:rPr sz="800">
                <a:solidFill>
                  <a:schemeClr val="tx1">
                    <a:lumMod val="75000"/>
                  </a:schemeClr>
                </a:solidFill>
              </a:rPr>
              <a:t>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a:extLst>
              <a:ext uri="{FF2B5EF4-FFF2-40B4-BE49-F238E27FC236}">
                <a16:creationId xmlns:a16="http://schemas.microsoft.com/office/drawing/2014/main" id="{C80703B1-0443-7B45-B381-718EB0E6AC53}"/>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19</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lang="en-US"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lang="en-US" dirty="0">
              <a:solidFill>
                <a:srgbClr val="5F5F5F">
                  <a:lumMod val="60000"/>
                  <a:lumOff val="40000"/>
                </a:srgbClr>
              </a:solidFill>
            </a:endParaRPr>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0" name="TextBox 9"/>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8" name="Footer Placeholder 7"/>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TextBox 5"/>
          <p:cNvSpPr txBox="1"/>
          <p:nvPr userDrawn="1"/>
        </p:nvSpPr>
        <p:spPr>
          <a:xfrm>
            <a:off x="6683829" y="6694714"/>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a:xfrm>
            <a:off x="6710170" y="6556248"/>
            <a:ext cx="1226398"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pic>
        <p:nvPicPr>
          <p:cNvPr id="8" name="Picture 7" descr="&quot;Hardware and Software Engineered to work together&quot; tagline in red and blac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lang="en-US">
              <a:solidFill>
                <a:srgbClr val="5F5F5F">
                  <a:lumMod val="60000"/>
                  <a:lumOff val="40000"/>
                </a:srgbClr>
              </a:solidFill>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ark - Divi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Internal/Restricted/Highly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‹N›</a:t>
            </a:fld>
            <a:endParaRPr lang="en-US" dirty="0"/>
          </a:p>
        </p:txBody>
      </p:sp>
      <p:sp>
        <p:nvSpPr>
          <p:cNvPr id="7" name="Rectangle 6">
            <a:extLst>
              <a:ext uri="{FF2B5EF4-FFF2-40B4-BE49-F238E27FC236}">
                <a16:creationId xmlns:a16="http://schemas.microsoft.com/office/drawing/2014/main" id="{C543FCF3-AE26-4DE7-A6C3-3940B3E78E3F}"/>
              </a:ext>
            </a:extLst>
          </p:cNvPr>
          <p:cNvSpPr/>
          <p:nvPr userDrawn="1"/>
        </p:nvSpPr>
        <p:spPr>
          <a:xfrm>
            <a:off x="783674" y="3804905"/>
            <a:ext cx="3016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671" y="2337132"/>
            <a:ext cx="10156338" cy="1280160"/>
          </a:xfrm>
          <a:noFill/>
        </p:spPr>
        <p:txBody>
          <a:bodyPr vert="horz" wrap="square" lIns="0" tIns="0" rIns="0" bIns="0" rtlCol="0" anchor="b">
            <a:noAutofit/>
          </a:bodyPr>
          <a:lstStyle>
            <a:lvl1pPr>
              <a:lnSpc>
                <a:spcPct val="95000"/>
              </a:lnSpc>
              <a:defRPr lang="en-US" sz="3999"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487" y="4135194"/>
            <a:ext cx="10156338" cy="681251"/>
          </a:xfrm>
          <a:prstGeom prst="rect">
            <a:avLst/>
          </a:prstGeom>
          <a:noFill/>
        </p:spPr>
        <p:txBody>
          <a:bodyPr>
            <a:noAutofit/>
          </a:bodyPr>
          <a:lstStyle>
            <a:lvl1pPr marL="0" marR="0" indent="0" algn="l" defTabSz="914126" rtl="0" eaLnBrk="1" fontAlgn="auto" latinLnBrk="0" hangingPunct="1">
              <a:lnSpc>
                <a:spcPct val="95000"/>
              </a:lnSpc>
              <a:spcBef>
                <a:spcPts val="600"/>
              </a:spcBef>
              <a:spcAft>
                <a:spcPts val="0"/>
              </a:spcAft>
              <a:buClrTx/>
              <a:buSzTx/>
              <a:buFont typeface="Arial" panose="020B0604020202020204" pitchFamily="34" charset="0"/>
              <a:buNone/>
              <a:tabLst/>
              <a:defRPr sz="1799" b="0">
                <a:solidFill>
                  <a:schemeClr val="accent6"/>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1412898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sp>
        <p:nvSpPr>
          <p:cNvPr id="16" name="TextBox 15"/>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966970" y="6535850"/>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9" name="Oracle red badge logo" descr="Oracle logo in white on red staging background"/>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21EC9606-2D6B-7849-AD40-4BFE6BC25BEF}"/>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a:t>
            </a:r>
            <a:r>
              <a:rPr lang="en-US" sz="800" dirty="0">
                <a:solidFill>
                  <a:schemeClr val="tx1">
                    <a:lumMod val="75000"/>
                  </a:schemeClr>
                </a:solidFill>
              </a:rPr>
              <a:t>2020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 id="2147483967"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hyperlink" Target="https://itoug.it/" TargetMode="External"/><Relationship Id="rId3" Type="http://schemas.openxmlformats.org/officeDocument/2006/relationships/image" Target="../media/image17.jpg"/><Relationship Id="rId7" Type="http://schemas.openxmlformats.org/officeDocument/2006/relationships/hyperlink" Target="https://www.linkedin.com/in/robertocapancioni"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mailto:sviluppo@capancioni.com"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8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pic>
        <p:nvPicPr>
          <p:cNvPr id="6" name="Immagine 5">
            <a:extLst>
              <a:ext uri="{FF2B5EF4-FFF2-40B4-BE49-F238E27FC236}">
                <a16:creationId xmlns:a16="http://schemas.microsoft.com/office/drawing/2014/main" id="{DCF35B4E-3772-4ACD-940C-6115B30BA0EF}"/>
              </a:ext>
            </a:extLst>
          </p:cNvPr>
          <p:cNvPicPr>
            <a:picLocks noChangeAspect="1"/>
          </p:cNvPicPr>
          <p:nvPr/>
        </p:nvPicPr>
        <p:blipFill>
          <a:blip r:embed="rId2"/>
          <a:stretch>
            <a:fillRect/>
          </a:stretch>
        </p:blipFill>
        <p:spPr>
          <a:xfrm>
            <a:off x="787875" y="1099127"/>
            <a:ext cx="10869774" cy="4967495"/>
          </a:xfrm>
          <a:prstGeom prst="rect">
            <a:avLst/>
          </a:prstGeom>
        </p:spPr>
      </p:pic>
      <p:sp>
        <p:nvSpPr>
          <p:cNvPr id="13" name="Freccia a destra 12">
            <a:extLst>
              <a:ext uri="{FF2B5EF4-FFF2-40B4-BE49-F238E27FC236}">
                <a16:creationId xmlns:a16="http://schemas.microsoft.com/office/drawing/2014/main" id="{2E859D93-C68B-49E6-906A-FE14CA45348B}"/>
              </a:ext>
            </a:extLst>
          </p:cNvPr>
          <p:cNvSpPr/>
          <p:nvPr/>
        </p:nvSpPr>
        <p:spPr>
          <a:xfrm rot="8119721">
            <a:off x="9505503" y="1988963"/>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402775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pic>
        <p:nvPicPr>
          <p:cNvPr id="4" name="Immagine 3">
            <a:extLst>
              <a:ext uri="{FF2B5EF4-FFF2-40B4-BE49-F238E27FC236}">
                <a16:creationId xmlns:a16="http://schemas.microsoft.com/office/drawing/2014/main" id="{0A7F4171-E6A6-43CD-B7E3-1FBC4FB59F97}"/>
              </a:ext>
            </a:extLst>
          </p:cNvPr>
          <p:cNvPicPr>
            <a:picLocks noChangeAspect="1"/>
          </p:cNvPicPr>
          <p:nvPr/>
        </p:nvPicPr>
        <p:blipFill>
          <a:blip r:embed="rId2"/>
          <a:stretch>
            <a:fillRect/>
          </a:stretch>
        </p:blipFill>
        <p:spPr>
          <a:xfrm>
            <a:off x="687753" y="1014026"/>
            <a:ext cx="10318817" cy="4956082"/>
          </a:xfrm>
          <a:prstGeom prst="rect">
            <a:avLst/>
          </a:prstGeom>
        </p:spPr>
      </p:pic>
      <p:sp>
        <p:nvSpPr>
          <p:cNvPr id="13" name="Freccia a destra 12">
            <a:extLst>
              <a:ext uri="{FF2B5EF4-FFF2-40B4-BE49-F238E27FC236}">
                <a16:creationId xmlns:a16="http://schemas.microsoft.com/office/drawing/2014/main" id="{2E859D93-C68B-49E6-906A-FE14CA45348B}"/>
              </a:ext>
            </a:extLst>
          </p:cNvPr>
          <p:cNvSpPr/>
          <p:nvPr/>
        </p:nvSpPr>
        <p:spPr>
          <a:xfrm rot="8119721">
            <a:off x="7995485" y="4002320"/>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111385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pic>
        <p:nvPicPr>
          <p:cNvPr id="5" name="Immagine 4">
            <a:extLst>
              <a:ext uri="{FF2B5EF4-FFF2-40B4-BE49-F238E27FC236}">
                <a16:creationId xmlns:a16="http://schemas.microsoft.com/office/drawing/2014/main" id="{6D3113F2-E289-4D46-A19C-632716E3AE91}"/>
              </a:ext>
            </a:extLst>
          </p:cNvPr>
          <p:cNvPicPr>
            <a:picLocks noChangeAspect="1"/>
          </p:cNvPicPr>
          <p:nvPr/>
        </p:nvPicPr>
        <p:blipFill>
          <a:blip r:embed="rId2"/>
          <a:stretch>
            <a:fillRect/>
          </a:stretch>
        </p:blipFill>
        <p:spPr>
          <a:xfrm>
            <a:off x="1029666" y="1291904"/>
            <a:ext cx="10477018" cy="4473334"/>
          </a:xfrm>
          <a:prstGeom prst="rect">
            <a:avLst/>
          </a:prstGeom>
        </p:spPr>
      </p:pic>
      <p:sp>
        <p:nvSpPr>
          <p:cNvPr id="13" name="Freccia a destra 12">
            <a:extLst>
              <a:ext uri="{FF2B5EF4-FFF2-40B4-BE49-F238E27FC236}">
                <a16:creationId xmlns:a16="http://schemas.microsoft.com/office/drawing/2014/main" id="{2E859D93-C68B-49E6-906A-FE14CA45348B}"/>
              </a:ext>
            </a:extLst>
          </p:cNvPr>
          <p:cNvSpPr/>
          <p:nvPr/>
        </p:nvSpPr>
        <p:spPr>
          <a:xfrm rot="10800000">
            <a:off x="7995485" y="4002323"/>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525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E4559DBC-6699-45AC-B6FD-A0C9D6C9E5E3}"/>
              </a:ext>
            </a:extLst>
          </p:cNvPr>
          <p:cNvPicPr>
            <a:picLocks noChangeAspect="1"/>
          </p:cNvPicPr>
          <p:nvPr/>
        </p:nvPicPr>
        <p:blipFill>
          <a:blip r:embed="rId2"/>
          <a:stretch>
            <a:fillRect/>
          </a:stretch>
        </p:blipFill>
        <p:spPr>
          <a:xfrm>
            <a:off x="477791" y="1014026"/>
            <a:ext cx="6770119" cy="5026047"/>
          </a:xfrm>
          <a:prstGeom prst="rect">
            <a:avLst/>
          </a:prstGeom>
        </p:spPr>
      </p:pic>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fontScale="90000"/>
          </a:bodyPr>
          <a:lstStyle/>
          <a:p>
            <a:r>
              <a:rPr lang="it-IT" dirty="0"/>
              <a:t>Modello Dati Relazionale – Crea Tabella di Ricerca (</a:t>
            </a:r>
            <a:r>
              <a:rPr lang="it-IT" dirty="0" err="1"/>
              <a:t>Lookup</a:t>
            </a:r>
            <a:r>
              <a:rPr lang="it-IT" dirty="0"/>
              <a:t>)</a:t>
            </a:r>
          </a:p>
        </p:txBody>
      </p:sp>
      <p:sp>
        <p:nvSpPr>
          <p:cNvPr id="13" name="Freccia a destra 12">
            <a:extLst>
              <a:ext uri="{FF2B5EF4-FFF2-40B4-BE49-F238E27FC236}">
                <a16:creationId xmlns:a16="http://schemas.microsoft.com/office/drawing/2014/main" id="{2E859D93-C68B-49E6-906A-FE14CA45348B}"/>
              </a:ext>
            </a:extLst>
          </p:cNvPr>
          <p:cNvSpPr/>
          <p:nvPr/>
        </p:nvSpPr>
        <p:spPr>
          <a:xfrm rot="10800000">
            <a:off x="7341217" y="2097993"/>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pic>
        <p:nvPicPr>
          <p:cNvPr id="7" name="Immagine 6">
            <a:extLst>
              <a:ext uri="{FF2B5EF4-FFF2-40B4-BE49-F238E27FC236}">
                <a16:creationId xmlns:a16="http://schemas.microsoft.com/office/drawing/2014/main" id="{7F34543D-558D-4320-B010-BE5FF880F839}"/>
              </a:ext>
            </a:extLst>
          </p:cNvPr>
          <p:cNvPicPr>
            <a:picLocks noChangeAspect="1"/>
          </p:cNvPicPr>
          <p:nvPr/>
        </p:nvPicPr>
        <p:blipFill>
          <a:blip r:embed="rId3"/>
          <a:stretch>
            <a:fillRect/>
          </a:stretch>
        </p:blipFill>
        <p:spPr>
          <a:xfrm>
            <a:off x="7341217" y="3429000"/>
            <a:ext cx="4548406" cy="2612299"/>
          </a:xfrm>
          <a:prstGeom prst="rect">
            <a:avLst/>
          </a:prstGeom>
        </p:spPr>
      </p:pic>
      <p:sp>
        <p:nvSpPr>
          <p:cNvPr id="9" name="Freccia a destra 8">
            <a:extLst>
              <a:ext uri="{FF2B5EF4-FFF2-40B4-BE49-F238E27FC236}">
                <a16:creationId xmlns:a16="http://schemas.microsoft.com/office/drawing/2014/main" id="{A2F1396F-BC8A-46E9-9D89-949F65AA507F}"/>
              </a:ext>
            </a:extLst>
          </p:cNvPr>
          <p:cNvSpPr/>
          <p:nvPr/>
        </p:nvSpPr>
        <p:spPr>
          <a:xfrm rot="5400000">
            <a:off x="10052260" y="4039635"/>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399559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a:bodyPr>
          <a:lstStyle/>
          <a:p>
            <a:r>
              <a:rPr lang="it-IT" dirty="0"/>
              <a:t>Modello Dati Relazionale – Servizi </a:t>
            </a:r>
            <a:r>
              <a:rPr lang="it-IT" dirty="0" err="1"/>
              <a:t>RESTful</a:t>
            </a:r>
            <a:endParaRPr lang="it-IT" dirty="0"/>
          </a:p>
        </p:txBody>
      </p:sp>
      <p:pic>
        <p:nvPicPr>
          <p:cNvPr id="14" name="Immagine 13">
            <a:extLst>
              <a:ext uri="{FF2B5EF4-FFF2-40B4-BE49-F238E27FC236}">
                <a16:creationId xmlns:a16="http://schemas.microsoft.com/office/drawing/2014/main" id="{0D7B3BDD-0427-4588-AC58-4C5ABC909F8E}"/>
              </a:ext>
            </a:extLst>
          </p:cNvPr>
          <p:cNvPicPr>
            <a:picLocks noChangeAspect="1"/>
          </p:cNvPicPr>
          <p:nvPr/>
        </p:nvPicPr>
        <p:blipFill rotWithShape="1">
          <a:blip r:embed="rId2"/>
          <a:srcRect t="7755" b="4584"/>
          <a:stretch/>
        </p:blipFill>
        <p:spPr>
          <a:xfrm>
            <a:off x="948081" y="1014026"/>
            <a:ext cx="10557163" cy="5205628"/>
          </a:xfrm>
          <a:prstGeom prst="rect">
            <a:avLst/>
          </a:prstGeom>
        </p:spPr>
      </p:pic>
    </p:spTree>
    <p:extLst>
      <p:ext uri="{BB962C8B-B14F-4D97-AF65-F5344CB8AC3E}">
        <p14:creationId xmlns:p14="http://schemas.microsoft.com/office/powerpoint/2010/main" val="2216721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a:bodyPr>
          <a:lstStyle/>
          <a:p>
            <a:r>
              <a:rPr lang="it-IT" dirty="0"/>
              <a:t>Modello Dati Relazionale – Servizi </a:t>
            </a:r>
            <a:r>
              <a:rPr lang="it-IT" dirty="0" err="1"/>
              <a:t>RESTful</a:t>
            </a:r>
            <a:endParaRPr lang="it-IT" dirty="0"/>
          </a:p>
        </p:txBody>
      </p:sp>
      <p:pic>
        <p:nvPicPr>
          <p:cNvPr id="4" name="Immagine 3">
            <a:extLst>
              <a:ext uri="{FF2B5EF4-FFF2-40B4-BE49-F238E27FC236}">
                <a16:creationId xmlns:a16="http://schemas.microsoft.com/office/drawing/2014/main" id="{C2505C99-A2EF-4A8F-BD98-601B16328695}"/>
              </a:ext>
            </a:extLst>
          </p:cNvPr>
          <p:cNvPicPr>
            <a:picLocks noChangeAspect="1"/>
          </p:cNvPicPr>
          <p:nvPr/>
        </p:nvPicPr>
        <p:blipFill>
          <a:blip r:embed="rId2"/>
          <a:stretch>
            <a:fillRect/>
          </a:stretch>
        </p:blipFill>
        <p:spPr>
          <a:xfrm>
            <a:off x="654342" y="1114163"/>
            <a:ext cx="5698834" cy="2828982"/>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8E0427D8-8356-44C4-82E9-C6BEBDB0C9E9}"/>
              </a:ext>
            </a:extLst>
          </p:cNvPr>
          <p:cNvPicPr>
            <a:picLocks noChangeAspect="1"/>
          </p:cNvPicPr>
          <p:nvPr/>
        </p:nvPicPr>
        <p:blipFill>
          <a:blip r:embed="rId3"/>
          <a:stretch>
            <a:fillRect/>
          </a:stretch>
        </p:blipFill>
        <p:spPr>
          <a:xfrm>
            <a:off x="3333750" y="2361409"/>
            <a:ext cx="4616546" cy="2831874"/>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3BB1A63D-C6A7-4246-8803-FDFC8AFA6BF9}"/>
              </a:ext>
            </a:extLst>
          </p:cNvPr>
          <p:cNvPicPr>
            <a:picLocks noChangeAspect="1"/>
          </p:cNvPicPr>
          <p:nvPr/>
        </p:nvPicPr>
        <p:blipFill>
          <a:blip r:embed="rId4"/>
          <a:stretch>
            <a:fillRect/>
          </a:stretch>
        </p:blipFill>
        <p:spPr>
          <a:xfrm>
            <a:off x="7285060" y="2852504"/>
            <a:ext cx="4454358" cy="32473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2036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a:bodyPr>
          <a:lstStyle/>
          <a:p>
            <a:r>
              <a:rPr lang="it-IT" dirty="0"/>
              <a:t>Modello Dati Relazionale – Data Modeler</a:t>
            </a:r>
          </a:p>
        </p:txBody>
      </p:sp>
      <p:pic>
        <p:nvPicPr>
          <p:cNvPr id="9" name="Immagine 8">
            <a:extLst>
              <a:ext uri="{FF2B5EF4-FFF2-40B4-BE49-F238E27FC236}">
                <a16:creationId xmlns:a16="http://schemas.microsoft.com/office/drawing/2014/main" id="{960EC87B-5AF2-4925-A7C0-97B56B4F3DD5}"/>
              </a:ext>
            </a:extLst>
          </p:cNvPr>
          <p:cNvPicPr>
            <a:picLocks noChangeAspect="1"/>
          </p:cNvPicPr>
          <p:nvPr/>
        </p:nvPicPr>
        <p:blipFill>
          <a:blip r:embed="rId2"/>
          <a:stretch>
            <a:fillRect/>
          </a:stretch>
        </p:blipFill>
        <p:spPr>
          <a:xfrm>
            <a:off x="917435" y="1234775"/>
            <a:ext cx="5495398" cy="2518075"/>
          </a:xfrm>
          <a:prstGeom prst="rect">
            <a:avLst/>
          </a:prstGeom>
          <a:ln>
            <a:noFill/>
          </a:ln>
          <a:effectLst>
            <a:outerShdw blurRad="292100" dist="139700" dir="2700000" algn="tl" rotWithShape="0">
              <a:srgbClr val="333333">
                <a:alpha val="65000"/>
              </a:srgbClr>
            </a:outerShdw>
          </a:effectLst>
        </p:spPr>
      </p:pic>
      <p:sp>
        <p:nvSpPr>
          <p:cNvPr id="10" name="Freccia a destra 9">
            <a:extLst>
              <a:ext uri="{FF2B5EF4-FFF2-40B4-BE49-F238E27FC236}">
                <a16:creationId xmlns:a16="http://schemas.microsoft.com/office/drawing/2014/main" id="{0655D734-8698-499C-809D-B9AD097F0DD1}"/>
              </a:ext>
            </a:extLst>
          </p:cNvPr>
          <p:cNvSpPr/>
          <p:nvPr/>
        </p:nvSpPr>
        <p:spPr>
          <a:xfrm rot="13891421">
            <a:off x="4236067" y="2387388"/>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pic>
        <p:nvPicPr>
          <p:cNvPr id="12" name="Immagine 11">
            <a:extLst>
              <a:ext uri="{FF2B5EF4-FFF2-40B4-BE49-F238E27FC236}">
                <a16:creationId xmlns:a16="http://schemas.microsoft.com/office/drawing/2014/main" id="{1FC4223E-5464-41B8-A7C9-43370D5081CF}"/>
              </a:ext>
            </a:extLst>
          </p:cNvPr>
          <p:cNvPicPr>
            <a:picLocks noChangeAspect="1"/>
          </p:cNvPicPr>
          <p:nvPr/>
        </p:nvPicPr>
        <p:blipFill>
          <a:blip r:embed="rId3"/>
          <a:stretch>
            <a:fillRect/>
          </a:stretch>
        </p:blipFill>
        <p:spPr>
          <a:xfrm>
            <a:off x="2228850" y="3021622"/>
            <a:ext cx="7464600" cy="2601603"/>
          </a:xfrm>
          <a:prstGeom prst="rect">
            <a:avLst/>
          </a:prstGeom>
          <a:ln>
            <a:noFill/>
          </a:ln>
          <a:effectLst>
            <a:outerShdw blurRad="292100" dist="139700" dir="2700000" algn="tl" rotWithShape="0">
              <a:srgbClr val="333333">
                <a:alpha val="65000"/>
              </a:srgbClr>
            </a:outerShdw>
          </a:effectLst>
        </p:spPr>
      </p:pic>
      <p:sp>
        <p:nvSpPr>
          <p:cNvPr id="13" name="Freccia a destra 12">
            <a:extLst>
              <a:ext uri="{FF2B5EF4-FFF2-40B4-BE49-F238E27FC236}">
                <a16:creationId xmlns:a16="http://schemas.microsoft.com/office/drawing/2014/main" id="{59CCF7CE-004E-4A0F-B784-C9A3C27953C2}"/>
              </a:ext>
            </a:extLst>
          </p:cNvPr>
          <p:cNvSpPr/>
          <p:nvPr/>
        </p:nvSpPr>
        <p:spPr>
          <a:xfrm rot="13891421">
            <a:off x="2590756" y="4013850"/>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pic>
        <p:nvPicPr>
          <p:cNvPr id="15" name="Immagine 14">
            <a:extLst>
              <a:ext uri="{FF2B5EF4-FFF2-40B4-BE49-F238E27FC236}">
                <a16:creationId xmlns:a16="http://schemas.microsoft.com/office/drawing/2014/main" id="{49A249F9-A284-422E-8ACA-BC0006E0D29A}"/>
              </a:ext>
            </a:extLst>
          </p:cNvPr>
          <p:cNvPicPr>
            <a:picLocks noChangeAspect="1"/>
          </p:cNvPicPr>
          <p:nvPr/>
        </p:nvPicPr>
        <p:blipFill>
          <a:blip r:embed="rId4"/>
          <a:stretch>
            <a:fillRect/>
          </a:stretch>
        </p:blipFill>
        <p:spPr>
          <a:xfrm>
            <a:off x="5787101" y="4348685"/>
            <a:ext cx="5883407" cy="1777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5296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a:bodyPr>
          <a:lstStyle/>
          <a:p>
            <a:r>
              <a:rPr lang="it-IT" dirty="0"/>
              <a:t>Modello Dati Relazionale – Data Modeler</a:t>
            </a:r>
          </a:p>
        </p:txBody>
      </p:sp>
      <p:pic>
        <p:nvPicPr>
          <p:cNvPr id="4" name="Immagine 3">
            <a:extLst>
              <a:ext uri="{FF2B5EF4-FFF2-40B4-BE49-F238E27FC236}">
                <a16:creationId xmlns:a16="http://schemas.microsoft.com/office/drawing/2014/main" id="{55517652-A568-4D25-AB27-0035B12642F2}"/>
              </a:ext>
            </a:extLst>
          </p:cNvPr>
          <p:cNvPicPr>
            <a:picLocks noChangeAspect="1"/>
          </p:cNvPicPr>
          <p:nvPr/>
        </p:nvPicPr>
        <p:blipFill>
          <a:blip r:embed="rId2"/>
          <a:stretch>
            <a:fillRect/>
          </a:stretch>
        </p:blipFill>
        <p:spPr>
          <a:xfrm>
            <a:off x="986978" y="1247775"/>
            <a:ext cx="6144224" cy="3037545"/>
          </a:xfrm>
          <a:prstGeom prst="rect">
            <a:avLst/>
          </a:prstGeom>
          <a:ln>
            <a:noFill/>
          </a:ln>
          <a:effectLst>
            <a:outerShdw blurRad="292100" dist="139700" dir="2700000" algn="tl" rotWithShape="0">
              <a:srgbClr val="333333">
                <a:alpha val="65000"/>
              </a:srgbClr>
            </a:outerShdw>
          </a:effectLst>
        </p:spPr>
      </p:pic>
      <p:sp>
        <p:nvSpPr>
          <p:cNvPr id="11" name="Freccia a destra 10">
            <a:extLst>
              <a:ext uri="{FF2B5EF4-FFF2-40B4-BE49-F238E27FC236}">
                <a16:creationId xmlns:a16="http://schemas.microsoft.com/office/drawing/2014/main" id="{09DDAF6D-03AC-45AB-BCFC-03CA120C7933}"/>
              </a:ext>
            </a:extLst>
          </p:cNvPr>
          <p:cNvSpPr/>
          <p:nvPr/>
        </p:nvSpPr>
        <p:spPr>
          <a:xfrm rot="13891421">
            <a:off x="3826491" y="2082588"/>
            <a:ext cx="773884" cy="617145"/>
          </a:xfrm>
          <a:prstGeom prst="rightArrow">
            <a:avLst/>
          </a:prstGeom>
          <a:solidFill>
            <a:srgbClr val="FFC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pic>
        <p:nvPicPr>
          <p:cNvPr id="6" name="Immagine 5">
            <a:extLst>
              <a:ext uri="{FF2B5EF4-FFF2-40B4-BE49-F238E27FC236}">
                <a16:creationId xmlns:a16="http://schemas.microsoft.com/office/drawing/2014/main" id="{91094E04-F066-47EC-96D6-13904A939CD6}"/>
              </a:ext>
            </a:extLst>
          </p:cNvPr>
          <p:cNvPicPr>
            <a:picLocks noChangeAspect="1"/>
          </p:cNvPicPr>
          <p:nvPr/>
        </p:nvPicPr>
        <p:blipFill>
          <a:blip r:embed="rId3"/>
          <a:stretch>
            <a:fillRect/>
          </a:stretch>
        </p:blipFill>
        <p:spPr>
          <a:xfrm>
            <a:off x="3895725" y="3228370"/>
            <a:ext cx="7693025" cy="28448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6234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182255" y="397130"/>
            <a:ext cx="10557163" cy="616896"/>
          </a:xfrm>
        </p:spPr>
        <p:txBody>
          <a:bodyPr>
            <a:normAutofit/>
          </a:bodyPr>
          <a:lstStyle/>
          <a:p>
            <a:r>
              <a:rPr lang="it-IT" dirty="0"/>
              <a:t>Modello Dati Relazionale – Data Modeler</a:t>
            </a:r>
          </a:p>
        </p:txBody>
      </p:sp>
      <p:pic>
        <p:nvPicPr>
          <p:cNvPr id="5" name="Immagine 4">
            <a:extLst>
              <a:ext uri="{FF2B5EF4-FFF2-40B4-BE49-F238E27FC236}">
                <a16:creationId xmlns:a16="http://schemas.microsoft.com/office/drawing/2014/main" id="{BC34175A-338F-42BB-BDDD-A81A74A6BFF8}"/>
              </a:ext>
            </a:extLst>
          </p:cNvPr>
          <p:cNvPicPr>
            <a:picLocks noChangeAspect="1"/>
          </p:cNvPicPr>
          <p:nvPr/>
        </p:nvPicPr>
        <p:blipFill>
          <a:blip r:embed="rId2"/>
          <a:stretch>
            <a:fillRect/>
          </a:stretch>
        </p:blipFill>
        <p:spPr>
          <a:xfrm>
            <a:off x="1047749" y="1114582"/>
            <a:ext cx="10093325" cy="4783815"/>
          </a:xfrm>
          <a:prstGeom prst="rect">
            <a:avLst/>
          </a:prstGeom>
        </p:spPr>
      </p:pic>
    </p:spTree>
    <p:extLst>
      <p:ext uri="{BB962C8B-B14F-4D97-AF65-F5344CB8AC3E}">
        <p14:creationId xmlns:p14="http://schemas.microsoft.com/office/powerpoint/2010/main" val="1691164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19</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Colonne Collegate</a:t>
            </a:r>
            <a:endParaRPr lang="x-none" dirty="0">
              <a:latin typeface="Georgia" panose="02040502050405020303" pitchFamily="18" charset="0"/>
            </a:endParaRPr>
          </a:p>
        </p:txBody>
      </p:sp>
    </p:spTree>
    <p:extLst>
      <p:ext uri="{BB962C8B-B14F-4D97-AF65-F5344CB8AC3E}">
        <p14:creationId xmlns:p14="http://schemas.microsoft.com/office/powerpoint/2010/main" val="38935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02554" y="206231"/>
            <a:ext cx="2792245" cy="2792245"/>
          </a:xfrm>
          <a:prstGeom prst="rect">
            <a:avLst/>
          </a:prstGeom>
        </p:spPr>
      </p:pic>
      <p:sp>
        <p:nvSpPr>
          <p:cNvPr id="8" name="Title 3"/>
          <p:cNvSpPr>
            <a:spLocks noGrp="1"/>
          </p:cNvSpPr>
          <p:nvPr>
            <p:ph type="ctrTitle"/>
          </p:nvPr>
        </p:nvSpPr>
        <p:spPr>
          <a:xfrm>
            <a:off x="313698" y="2791969"/>
            <a:ext cx="11125199" cy="1470025"/>
          </a:xfrm>
        </p:spPr>
        <p:txBody>
          <a:bodyPr/>
          <a:lstStyle/>
          <a:p>
            <a:pPr algn="ctr"/>
            <a:r>
              <a:rPr lang="it-IT" b="1" dirty="0"/>
              <a:t>Corso APEX ODCEC Milano:</a:t>
            </a:r>
            <a:br>
              <a:rPr lang="it-IT" b="1" dirty="0"/>
            </a:br>
            <a:r>
              <a:rPr lang="it-IT" b="1" dirty="0"/>
              <a:t>23-Set-22 - 27-Gen-23</a:t>
            </a:r>
            <a:endParaRPr lang="en-US" b="1" dirty="0"/>
          </a:p>
        </p:txBody>
      </p:sp>
      <p:sp>
        <p:nvSpPr>
          <p:cNvPr id="4" name="Title 3">
            <a:extLst>
              <a:ext uri="{FF2B5EF4-FFF2-40B4-BE49-F238E27FC236}">
                <a16:creationId xmlns:a16="http://schemas.microsoft.com/office/drawing/2014/main" id="{258DB05E-ABCA-4D57-91B9-19E9AA53AFDF}"/>
              </a:ext>
            </a:extLst>
          </p:cNvPr>
          <p:cNvSpPr txBox="1">
            <a:spLocks/>
          </p:cNvSpPr>
          <p:nvPr/>
        </p:nvSpPr>
        <p:spPr>
          <a:xfrm>
            <a:off x="6748273" y="5285232"/>
            <a:ext cx="5586984"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Ing. Roberto Capancioni</a:t>
            </a:r>
            <a:endParaRPr lang="en-US" sz="3200" b="1" dirty="0"/>
          </a:p>
        </p:txBody>
      </p:sp>
      <p:sp>
        <p:nvSpPr>
          <p:cNvPr id="5" name="Title 3">
            <a:extLst>
              <a:ext uri="{FF2B5EF4-FFF2-40B4-BE49-F238E27FC236}">
                <a16:creationId xmlns:a16="http://schemas.microsoft.com/office/drawing/2014/main" id="{14F8B358-9741-4437-A404-A2AE3087B4C7}"/>
              </a:ext>
            </a:extLst>
          </p:cNvPr>
          <p:cNvSpPr txBox="1">
            <a:spLocks/>
          </p:cNvSpPr>
          <p:nvPr/>
        </p:nvSpPr>
        <p:spPr>
          <a:xfrm>
            <a:off x="804671" y="5285232"/>
            <a:ext cx="4329391"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17 Ottobre 2022</a:t>
            </a:r>
            <a:endParaRPr lang="en-US" sz="3200" b="1" dirty="0"/>
          </a:p>
        </p:txBody>
      </p:sp>
    </p:spTree>
    <p:extLst>
      <p:ext uri="{BB962C8B-B14F-4D97-AF65-F5344CB8AC3E}">
        <p14:creationId xmlns:p14="http://schemas.microsoft.com/office/powerpoint/2010/main" val="35400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Modello Dati Relazionale</a:t>
            </a:r>
          </a:p>
        </p:txBody>
      </p:sp>
      <p:pic>
        <p:nvPicPr>
          <p:cNvPr id="4" name="Immagine 3">
            <a:extLst>
              <a:ext uri="{FF2B5EF4-FFF2-40B4-BE49-F238E27FC236}">
                <a16:creationId xmlns:a16="http://schemas.microsoft.com/office/drawing/2014/main" id="{9B2B8556-0693-4C1C-8B31-1A8D39C852B6}"/>
              </a:ext>
            </a:extLst>
          </p:cNvPr>
          <p:cNvPicPr>
            <a:picLocks noChangeAspect="1"/>
          </p:cNvPicPr>
          <p:nvPr/>
        </p:nvPicPr>
        <p:blipFill>
          <a:blip r:embed="rId2"/>
          <a:stretch>
            <a:fillRect/>
          </a:stretch>
        </p:blipFill>
        <p:spPr>
          <a:xfrm>
            <a:off x="6201782" y="1815430"/>
            <a:ext cx="5656155" cy="4518907"/>
          </a:xfrm>
          <a:prstGeom prst="rect">
            <a:avLst/>
          </a:prstGeom>
        </p:spPr>
      </p:pic>
      <p:sp>
        <p:nvSpPr>
          <p:cNvPr id="5" name="Freccia a destra 4">
            <a:extLst>
              <a:ext uri="{FF2B5EF4-FFF2-40B4-BE49-F238E27FC236}">
                <a16:creationId xmlns:a16="http://schemas.microsoft.com/office/drawing/2014/main" id="{9EED0D26-A9CF-4D9C-97A1-2D2B3831BAA3}"/>
              </a:ext>
            </a:extLst>
          </p:cNvPr>
          <p:cNvSpPr/>
          <p:nvPr/>
        </p:nvSpPr>
        <p:spPr>
          <a:xfrm rot="5400000">
            <a:off x="8748828" y="1193815"/>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6" name="Freccia a destra 5">
            <a:extLst>
              <a:ext uri="{FF2B5EF4-FFF2-40B4-BE49-F238E27FC236}">
                <a16:creationId xmlns:a16="http://schemas.microsoft.com/office/drawing/2014/main" id="{C57EE032-DBBF-4652-A30F-DA7C6A905229}"/>
              </a:ext>
            </a:extLst>
          </p:cNvPr>
          <p:cNvSpPr/>
          <p:nvPr/>
        </p:nvSpPr>
        <p:spPr>
          <a:xfrm rot="5400000">
            <a:off x="9714985" y="1185818"/>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7" name="Rettangolo 6">
            <a:extLst>
              <a:ext uri="{FF2B5EF4-FFF2-40B4-BE49-F238E27FC236}">
                <a16:creationId xmlns:a16="http://schemas.microsoft.com/office/drawing/2014/main" id="{71CD4338-590B-4C15-8710-207668C928B5}"/>
              </a:ext>
            </a:extLst>
          </p:cNvPr>
          <p:cNvSpPr/>
          <p:nvPr/>
        </p:nvSpPr>
        <p:spPr>
          <a:xfrm>
            <a:off x="8341367" y="301098"/>
            <a:ext cx="2266949"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COLONNE COLLEGATE</a:t>
            </a:r>
          </a:p>
        </p:txBody>
      </p:sp>
      <p:sp>
        <p:nvSpPr>
          <p:cNvPr id="3" name="CasellaDiTesto 2">
            <a:extLst>
              <a:ext uri="{FF2B5EF4-FFF2-40B4-BE49-F238E27FC236}">
                <a16:creationId xmlns:a16="http://schemas.microsoft.com/office/drawing/2014/main" id="{1C9DB7B5-072E-4484-8F60-EF49D7C3249E}"/>
              </a:ext>
            </a:extLst>
          </p:cNvPr>
          <p:cNvSpPr txBox="1"/>
          <p:nvPr/>
        </p:nvSpPr>
        <p:spPr>
          <a:xfrm>
            <a:off x="769756" y="2635432"/>
            <a:ext cx="4761641" cy="1587135"/>
          </a:xfrm>
          <a:prstGeom prst="rect">
            <a:avLst/>
          </a:prstGeom>
          <a:noFill/>
        </p:spPr>
        <p:txBody>
          <a:bodyPr wrap="none" lIns="0" tIns="0" rIns="0" bIns="0" rtlCol="0">
            <a:noAutofit/>
          </a:bodyPr>
          <a:lstStyle/>
          <a:p>
            <a:pPr>
              <a:lnSpc>
                <a:spcPct val="90000"/>
              </a:lnSpc>
            </a:pPr>
            <a:r>
              <a:rPr lang="it-IT" dirty="0"/>
              <a:t>Se ci sono colonne ripetute </a:t>
            </a:r>
            <a:r>
              <a:rPr lang="it-IT" b="1" dirty="0">
                <a:solidFill>
                  <a:srgbClr val="FF0000"/>
                </a:solidFill>
              </a:rPr>
              <a:t>COLLEGATE</a:t>
            </a:r>
            <a:r>
              <a:rPr lang="it-IT" dirty="0"/>
              <a:t> tra loro</a:t>
            </a:r>
          </a:p>
          <a:p>
            <a:pPr>
              <a:lnSpc>
                <a:spcPct val="90000"/>
              </a:lnSpc>
            </a:pPr>
            <a:r>
              <a:rPr lang="it-IT" b="1" dirty="0">
                <a:solidFill>
                  <a:srgbClr val="FF0000"/>
                </a:solidFill>
              </a:rPr>
              <a:t>NON POSSIAMO </a:t>
            </a:r>
            <a:r>
              <a:rPr lang="it-IT" dirty="0"/>
              <a:t>usare la procedura automatica</a:t>
            </a:r>
          </a:p>
          <a:p>
            <a:pPr>
              <a:lnSpc>
                <a:spcPct val="90000"/>
              </a:lnSpc>
            </a:pPr>
            <a:r>
              <a:rPr lang="it-IT" dirty="0"/>
              <a:t>Tabella di Ricerca (LOOKUP)</a:t>
            </a:r>
          </a:p>
          <a:p>
            <a:pPr>
              <a:lnSpc>
                <a:spcPct val="90000"/>
              </a:lnSpc>
            </a:pPr>
            <a:endParaRPr lang="it-IT" dirty="0"/>
          </a:p>
          <a:p>
            <a:pPr>
              <a:lnSpc>
                <a:spcPct val="90000"/>
              </a:lnSpc>
            </a:pPr>
            <a:r>
              <a:rPr lang="it-IT" b="1" dirty="0">
                <a:solidFill>
                  <a:srgbClr val="FF0000"/>
                </a:solidFill>
              </a:rPr>
              <a:t>Dobbiamo ricreare le tabelle manualmente!!</a:t>
            </a:r>
          </a:p>
        </p:txBody>
      </p:sp>
    </p:spTree>
    <p:extLst>
      <p:ext uri="{BB962C8B-B14F-4D97-AF65-F5344CB8AC3E}">
        <p14:creationId xmlns:p14="http://schemas.microsoft.com/office/powerpoint/2010/main" val="23533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Modello Dati Relazionale</a:t>
            </a:r>
          </a:p>
        </p:txBody>
      </p:sp>
      <p:pic>
        <p:nvPicPr>
          <p:cNvPr id="11" name="Immagine 10">
            <a:extLst>
              <a:ext uri="{FF2B5EF4-FFF2-40B4-BE49-F238E27FC236}">
                <a16:creationId xmlns:a16="http://schemas.microsoft.com/office/drawing/2014/main" id="{C492B6AD-F3CE-428D-AA67-28CC199D2E8A}"/>
              </a:ext>
            </a:extLst>
          </p:cNvPr>
          <p:cNvPicPr>
            <a:picLocks noChangeAspect="1"/>
          </p:cNvPicPr>
          <p:nvPr/>
        </p:nvPicPr>
        <p:blipFill>
          <a:blip r:embed="rId2"/>
          <a:stretch>
            <a:fillRect/>
          </a:stretch>
        </p:blipFill>
        <p:spPr>
          <a:xfrm>
            <a:off x="2381249" y="2311981"/>
            <a:ext cx="7070147" cy="4058588"/>
          </a:xfrm>
          <a:prstGeom prst="rect">
            <a:avLst/>
          </a:prstGeom>
        </p:spPr>
      </p:pic>
      <p:sp>
        <p:nvSpPr>
          <p:cNvPr id="16" name="Freccia a destra 15">
            <a:extLst>
              <a:ext uri="{FF2B5EF4-FFF2-40B4-BE49-F238E27FC236}">
                <a16:creationId xmlns:a16="http://schemas.microsoft.com/office/drawing/2014/main" id="{03808669-722C-43FC-8251-8354C983B113}"/>
              </a:ext>
            </a:extLst>
          </p:cNvPr>
          <p:cNvSpPr/>
          <p:nvPr/>
        </p:nvSpPr>
        <p:spPr>
          <a:xfrm rot="5400000">
            <a:off x="6140654" y="1787670"/>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7" name="Rettangolo 16">
            <a:extLst>
              <a:ext uri="{FF2B5EF4-FFF2-40B4-BE49-F238E27FC236}">
                <a16:creationId xmlns:a16="http://schemas.microsoft.com/office/drawing/2014/main" id="{6C951619-643D-48C4-A779-FA1B6C0446EA}"/>
              </a:ext>
            </a:extLst>
          </p:cNvPr>
          <p:cNvSpPr/>
          <p:nvPr/>
        </p:nvSpPr>
        <p:spPr>
          <a:xfrm>
            <a:off x="3279352" y="921886"/>
            <a:ext cx="6284665"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COLONNE COLLEGATE</a:t>
            </a:r>
          </a:p>
          <a:p>
            <a:pPr algn="ctr">
              <a:lnSpc>
                <a:spcPct val="90000"/>
              </a:lnSpc>
            </a:pPr>
            <a:r>
              <a:rPr lang="it-IT" dirty="0"/>
              <a:t>LA PROCEDURA «CREA TABELLA DI RICERCA» NON RIESCE</a:t>
            </a:r>
          </a:p>
          <a:p>
            <a:pPr algn="ctr">
              <a:lnSpc>
                <a:spcPct val="90000"/>
              </a:lnSpc>
            </a:pPr>
            <a:r>
              <a:rPr lang="it-IT" dirty="0"/>
              <a:t>BISOGNA CREARE LA TABELLA MANUALMENTE</a:t>
            </a:r>
          </a:p>
        </p:txBody>
      </p:sp>
    </p:spTree>
    <p:extLst>
      <p:ext uri="{BB962C8B-B14F-4D97-AF65-F5344CB8AC3E}">
        <p14:creationId xmlns:p14="http://schemas.microsoft.com/office/powerpoint/2010/main" val="3481711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1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64FC8D-512D-DB4A-92DC-EAB0779CBA6D}"/>
              </a:ext>
            </a:extLst>
          </p:cNvPr>
          <p:cNvSpPr txBox="1">
            <a:spLocks/>
          </p:cNvSpPr>
          <p:nvPr/>
        </p:nvSpPr>
        <p:spPr>
          <a:xfrm>
            <a:off x="578633" y="181765"/>
            <a:ext cx="11125200" cy="84328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Chi </a:t>
            </a:r>
            <a:r>
              <a:rPr lang="en-US" dirty="0" err="1"/>
              <a:t>Sono</a:t>
            </a:r>
            <a:br>
              <a:rPr lang="en-US" dirty="0"/>
            </a:br>
            <a:endParaRPr lang="en-US" sz="2000" dirty="0">
              <a:solidFill>
                <a:srgbClr val="FF0000"/>
              </a:solidFill>
            </a:endParaRPr>
          </a:p>
        </p:txBody>
      </p:sp>
      <p:pic>
        <p:nvPicPr>
          <p:cNvPr id="3" name="Immagine 2" descr="Immagine che contiene persona, uomo, esterni, abbigliamento&#10;&#10;Descrizione generata automaticamente">
            <a:extLst>
              <a:ext uri="{FF2B5EF4-FFF2-40B4-BE49-F238E27FC236}">
                <a16:creationId xmlns:a16="http://schemas.microsoft.com/office/drawing/2014/main" id="{3EFCD16E-5D81-4D46-A641-5A1F4187C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5" y="1025047"/>
            <a:ext cx="3940607" cy="3940607"/>
          </a:xfrm>
          <a:prstGeom prst="rect">
            <a:avLst/>
          </a:prstGeom>
        </p:spPr>
      </p:pic>
      <p:sp>
        <p:nvSpPr>
          <p:cNvPr id="7" name="Content Placeholder 2">
            <a:extLst>
              <a:ext uri="{FF2B5EF4-FFF2-40B4-BE49-F238E27FC236}">
                <a16:creationId xmlns:a16="http://schemas.microsoft.com/office/drawing/2014/main" id="{4BAF7099-CE73-415A-873E-BDF636B85923}"/>
              </a:ext>
            </a:extLst>
          </p:cNvPr>
          <p:cNvSpPr txBox="1">
            <a:spLocks/>
          </p:cNvSpPr>
          <p:nvPr/>
        </p:nvSpPr>
        <p:spPr>
          <a:xfrm>
            <a:off x="670673" y="1214202"/>
            <a:ext cx="6386232" cy="4429596"/>
          </a:xfrm>
          <a:prstGeom prst="rect">
            <a:avLst/>
          </a:prstGeom>
        </p:spPr>
        <p:txBody>
          <a:bodyPr lIns="91412" tIns="45707" rIns="91412" bIns="45707"/>
          <a:lstStyle>
            <a:lvl1pPr marL="228581" indent="-228581" algn="l" defTabSz="914323"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79" indent="-228581" algn="l" defTabSz="914323"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59"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40"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2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0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78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363"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94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298" lvl="1" indent="0">
              <a:lnSpc>
                <a:spcPct val="100000"/>
              </a:lnSpc>
              <a:spcBef>
                <a:spcPts val="0"/>
              </a:spcBef>
              <a:spcAft>
                <a:spcPts val="1200"/>
              </a:spcAft>
              <a:buNone/>
            </a:pPr>
            <a:r>
              <a:rPr lang="it-IT" sz="2800" dirty="0">
                <a:solidFill>
                  <a:schemeClr val="tx2"/>
                </a:solidFill>
              </a:rPr>
              <a:t>Ing. Roberto Capancioni</a:t>
            </a:r>
          </a:p>
          <a:p>
            <a:pPr lvl="1">
              <a:lnSpc>
                <a:spcPct val="100000"/>
              </a:lnSpc>
              <a:spcBef>
                <a:spcPts val="0"/>
              </a:spcBef>
              <a:spcAft>
                <a:spcPts val="1200"/>
              </a:spcAft>
            </a:pPr>
            <a:r>
              <a:rPr lang="it-IT" sz="2800" dirty="0">
                <a:solidFill>
                  <a:schemeClr val="tx2"/>
                </a:solidFill>
              </a:rPr>
              <a:t>Sviluppo Oracle APEX</a:t>
            </a: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r>
              <a:rPr lang="it-IT" sz="2800" dirty="0">
                <a:solidFill>
                  <a:schemeClr val="tx2"/>
                </a:solidFill>
              </a:rPr>
              <a:t>Board </a:t>
            </a:r>
            <a:r>
              <a:rPr lang="it-IT" sz="2800" dirty="0" err="1">
                <a:solidFill>
                  <a:schemeClr val="tx2"/>
                </a:solidFill>
              </a:rPr>
              <a:t>Member</a:t>
            </a:r>
            <a:r>
              <a:rPr lang="it-IT" sz="2800" dirty="0">
                <a:solidFill>
                  <a:schemeClr val="tx2"/>
                </a:solidFill>
              </a:rPr>
              <a:t> ITOUG</a:t>
            </a:r>
          </a:p>
          <a:p>
            <a:pPr marL="274298" lvl="1" indent="0">
              <a:lnSpc>
                <a:spcPct val="100000"/>
              </a:lnSpc>
              <a:spcBef>
                <a:spcPts val="0"/>
              </a:spcBef>
              <a:spcAft>
                <a:spcPts val="1200"/>
              </a:spcAft>
              <a:buNone/>
            </a:pPr>
            <a:endParaRPr lang="it-IT" sz="2800" dirty="0">
              <a:solidFill>
                <a:schemeClr val="tx2"/>
              </a:solidFill>
            </a:endParaRPr>
          </a:p>
        </p:txBody>
      </p:sp>
      <p:pic>
        <p:nvPicPr>
          <p:cNvPr id="5" name="Immagine 4">
            <a:extLst>
              <a:ext uri="{FF2B5EF4-FFF2-40B4-BE49-F238E27FC236}">
                <a16:creationId xmlns:a16="http://schemas.microsoft.com/office/drawing/2014/main" id="{B3D90237-C06D-4B18-87EB-018F1FF2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96" y="4734541"/>
            <a:ext cx="2286000" cy="628650"/>
          </a:xfrm>
          <a:prstGeom prst="rect">
            <a:avLst/>
          </a:prstGeom>
        </p:spPr>
      </p:pic>
      <p:pic>
        <p:nvPicPr>
          <p:cNvPr id="10" name="Immagine 9">
            <a:extLst>
              <a:ext uri="{FF2B5EF4-FFF2-40B4-BE49-F238E27FC236}">
                <a16:creationId xmlns:a16="http://schemas.microsoft.com/office/drawing/2014/main" id="{10587889-232F-4892-971B-DA56865E6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96" y="2376650"/>
            <a:ext cx="3311100" cy="1195443"/>
          </a:xfrm>
          <a:prstGeom prst="rect">
            <a:avLst/>
          </a:prstGeom>
        </p:spPr>
      </p:pic>
      <p:sp>
        <p:nvSpPr>
          <p:cNvPr id="11" name="CasellaDiTesto 10">
            <a:extLst>
              <a:ext uri="{FF2B5EF4-FFF2-40B4-BE49-F238E27FC236}">
                <a16:creationId xmlns:a16="http://schemas.microsoft.com/office/drawing/2014/main" id="{3E4BAA3F-3D9D-4FA1-B15D-C1AE245A318E}"/>
              </a:ext>
            </a:extLst>
          </p:cNvPr>
          <p:cNvSpPr txBox="1"/>
          <p:nvPr/>
        </p:nvSpPr>
        <p:spPr>
          <a:xfrm>
            <a:off x="6358855" y="5363191"/>
            <a:ext cx="4404220" cy="914400"/>
          </a:xfrm>
          <a:prstGeom prst="rect">
            <a:avLst/>
          </a:prstGeom>
          <a:noFill/>
        </p:spPr>
        <p:txBody>
          <a:bodyPr wrap="none" lIns="0" tIns="0" rIns="0" bIns="0" rtlCol="0">
            <a:noAutofit/>
          </a:bodyPr>
          <a:lstStyle/>
          <a:p>
            <a:pPr>
              <a:lnSpc>
                <a:spcPct val="90000"/>
              </a:lnSpc>
            </a:pPr>
            <a:r>
              <a:rPr lang="it-IT" dirty="0"/>
              <a:t>     Email: </a:t>
            </a:r>
            <a:r>
              <a:rPr lang="it-IT" dirty="0">
                <a:hlinkClick r:id="rId6"/>
              </a:rPr>
              <a:t>sviluppo@capancioni.com</a:t>
            </a:r>
            <a:endParaRPr lang="it-IT" dirty="0"/>
          </a:p>
          <a:p>
            <a:pPr>
              <a:lnSpc>
                <a:spcPct val="90000"/>
              </a:lnSpc>
            </a:pPr>
            <a:r>
              <a:rPr lang="it-IT" dirty="0"/>
              <a:t>Linkedin: </a:t>
            </a:r>
            <a:r>
              <a:rPr lang="it-IT" dirty="0">
                <a:hlinkClick r:id="rId7"/>
              </a:rPr>
              <a:t>https://www.linkedin.com/in/robertocapancioni</a:t>
            </a:r>
            <a:endParaRPr lang="it-IT" dirty="0"/>
          </a:p>
          <a:p>
            <a:pPr>
              <a:lnSpc>
                <a:spcPct val="90000"/>
              </a:lnSpc>
            </a:pPr>
            <a:r>
              <a:rPr lang="it-IT" dirty="0"/>
              <a:t>   ITOUG: </a:t>
            </a:r>
            <a:r>
              <a:rPr lang="it-IT" dirty="0">
                <a:hlinkClick r:id="rId8"/>
              </a:rPr>
              <a:t>https://itoug.it</a:t>
            </a:r>
            <a:endParaRPr lang="it-IT" dirty="0"/>
          </a:p>
          <a:p>
            <a:pPr>
              <a:lnSpc>
                <a:spcPct val="90000"/>
              </a:lnSpc>
            </a:pPr>
            <a:endParaRPr lang="it-IT" dirty="0"/>
          </a:p>
          <a:p>
            <a:pPr>
              <a:lnSpc>
                <a:spcPct val="90000"/>
              </a:lnSpc>
            </a:pPr>
            <a:endParaRPr lang="it-IT" dirty="0"/>
          </a:p>
        </p:txBody>
      </p:sp>
    </p:spTree>
    <p:extLst>
      <p:ext uri="{BB962C8B-B14F-4D97-AF65-F5344CB8AC3E}">
        <p14:creationId xmlns:p14="http://schemas.microsoft.com/office/powerpoint/2010/main" val="16827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Basi Dati Relazionali</a:t>
            </a:r>
            <a:endParaRPr lang="x-none" dirty="0">
              <a:latin typeface="Georgia" panose="02040502050405020303" pitchFamily="18" charset="0"/>
            </a:endParaRPr>
          </a:p>
        </p:txBody>
      </p:sp>
    </p:spTree>
    <p:extLst>
      <p:ext uri="{BB962C8B-B14F-4D97-AF65-F5344CB8AC3E}">
        <p14:creationId xmlns:p14="http://schemas.microsoft.com/office/powerpoint/2010/main" val="424207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4" name="Immagine 3">
            <a:extLst>
              <a:ext uri="{FF2B5EF4-FFF2-40B4-BE49-F238E27FC236}">
                <a16:creationId xmlns:a16="http://schemas.microsoft.com/office/drawing/2014/main" id="{0CA7B822-9488-4FE8-A3CE-608FFE15734F}"/>
              </a:ext>
            </a:extLst>
          </p:cNvPr>
          <p:cNvPicPr>
            <a:picLocks noChangeAspect="1"/>
          </p:cNvPicPr>
          <p:nvPr/>
        </p:nvPicPr>
        <p:blipFill>
          <a:blip r:embed="rId2"/>
          <a:stretch>
            <a:fillRect/>
          </a:stretch>
        </p:blipFill>
        <p:spPr>
          <a:xfrm>
            <a:off x="380042" y="2650921"/>
            <a:ext cx="8201894" cy="3657601"/>
          </a:xfrm>
          <a:prstGeom prst="rect">
            <a:avLst/>
          </a:prstGeom>
        </p:spPr>
      </p:pic>
      <p:sp>
        <p:nvSpPr>
          <p:cNvPr id="6" name="CasellaDiTesto 5">
            <a:extLst>
              <a:ext uri="{FF2B5EF4-FFF2-40B4-BE49-F238E27FC236}">
                <a16:creationId xmlns:a16="http://schemas.microsoft.com/office/drawing/2014/main" id="{14285A44-C985-4833-9958-328CBE98329F}"/>
              </a:ext>
            </a:extLst>
          </p:cNvPr>
          <p:cNvSpPr txBox="1"/>
          <p:nvPr/>
        </p:nvSpPr>
        <p:spPr>
          <a:xfrm>
            <a:off x="8581936" y="1702964"/>
            <a:ext cx="3204596" cy="2172750"/>
          </a:xfrm>
          <a:prstGeom prst="rect">
            <a:avLst/>
          </a:prstGeom>
          <a:noFill/>
        </p:spPr>
        <p:txBody>
          <a:bodyPr wrap="none" lIns="0" tIns="0" rIns="0" bIns="0" rtlCol="0">
            <a:noAutofit/>
          </a:bodyPr>
          <a:lstStyle/>
          <a:p>
            <a:pPr>
              <a:lnSpc>
                <a:spcPct val="90000"/>
              </a:lnSpc>
            </a:pPr>
            <a:r>
              <a:rPr lang="it-IT" dirty="0"/>
              <a:t>PROGETTO</a:t>
            </a:r>
          </a:p>
          <a:p>
            <a:pPr>
              <a:lnSpc>
                <a:spcPct val="90000"/>
              </a:lnSpc>
            </a:pPr>
            <a:r>
              <a:rPr lang="it-IT" dirty="0"/>
              <a:t>STATO</a:t>
            </a:r>
          </a:p>
          <a:p>
            <a:pPr>
              <a:lnSpc>
                <a:spcPct val="90000"/>
              </a:lnSpc>
            </a:pPr>
            <a:r>
              <a:rPr lang="it-IT" dirty="0"/>
              <a:t>ASSEGNATO A</a:t>
            </a:r>
          </a:p>
          <a:p>
            <a:pPr>
              <a:lnSpc>
                <a:spcPct val="90000"/>
              </a:lnSpc>
            </a:pPr>
            <a:endParaRPr lang="it-IT" dirty="0"/>
          </a:p>
          <a:p>
            <a:pPr>
              <a:lnSpc>
                <a:spcPct val="90000"/>
              </a:lnSpc>
            </a:pPr>
            <a:r>
              <a:rPr lang="it-IT" dirty="0"/>
              <a:t>HANNO VALORI CHE SI RIPETONO</a:t>
            </a:r>
          </a:p>
          <a:p>
            <a:pPr>
              <a:lnSpc>
                <a:spcPct val="90000"/>
              </a:lnSpc>
            </a:pPr>
            <a:r>
              <a:rPr lang="it-IT" dirty="0"/>
              <a:t>PERCHE’</a:t>
            </a:r>
          </a:p>
          <a:p>
            <a:pPr>
              <a:lnSpc>
                <a:spcPct val="90000"/>
              </a:lnSpc>
            </a:pPr>
            <a:endParaRPr lang="it-IT" dirty="0"/>
          </a:p>
          <a:p>
            <a:pPr>
              <a:lnSpc>
                <a:spcPct val="90000"/>
              </a:lnSpc>
            </a:pPr>
            <a:r>
              <a:rPr lang="it-IT" dirty="0">
                <a:solidFill>
                  <a:srgbClr val="FF0000"/>
                </a:solidFill>
              </a:rPr>
              <a:t>SONO INDIPENDENTI </a:t>
            </a:r>
            <a:r>
              <a:rPr lang="it-IT" dirty="0"/>
              <a:t>DALLA</a:t>
            </a:r>
          </a:p>
          <a:p>
            <a:pPr>
              <a:lnSpc>
                <a:spcPct val="90000"/>
              </a:lnSpc>
            </a:pPr>
            <a:r>
              <a:rPr lang="it-IT" dirty="0"/>
              <a:t>TABELLA ATTIVITA</a:t>
            </a:r>
          </a:p>
        </p:txBody>
      </p:sp>
      <p:sp>
        <p:nvSpPr>
          <p:cNvPr id="10" name="Rettangolo 9">
            <a:extLst>
              <a:ext uri="{FF2B5EF4-FFF2-40B4-BE49-F238E27FC236}">
                <a16:creationId xmlns:a16="http://schemas.microsoft.com/office/drawing/2014/main" id="{BBDDFF1E-72D3-4A3B-B1D4-907914BB5CFA}"/>
              </a:ext>
            </a:extLst>
          </p:cNvPr>
          <p:cNvSpPr/>
          <p:nvPr/>
        </p:nvSpPr>
        <p:spPr>
          <a:xfrm>
            <a:off x="380042" y="1263830"/>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PROGETTO</a:t>
            </a:r>
          </a:p>
        </p:txBody>
      </p:sp>
      <p:sp>
        <p:nvSpPr>
          <p:cNvPr id="7" name="Freccia a destra 6">
            <a:extLst>
              <a:ext uri="{FF2B5EF4-FFF2-40B4-BE49-F238E27FC236}">
                <a16:creationId xmlns:a16="http://schemas.microsoft.com/office/drawing/2014/main" id="{6ED1AF55-DE9D-48EB-B582-7CC5E6FDAB40}"/>
              </a:ext>
            </a:extLst>
          </p:cNvPr>
          <p:cNvSpPr/>
          <p:nvPr/>
        </p:nvSpPr>
        <p:spPr>
          <a:xfrm rot="16200000">
            <a:off x="1084906" y="2092011"/>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2" name="Rettangolo 11">
            <a:extLst>
              <a:ext uri="{FF2B5EF4-FFF2-40B4-BE49-F238E27FC236}">
                <a16:creationId xmlns:a16="http://schemas.microsoft.com/office/drawing/2014/main" id="{E9BFC6CB-A4D3-435D-8D25-E143CCF2BD71}"/>
              </a:ext>
            </a:extLst>
          </p:cNvPr>
          <p:cNvSpPr/>
          <p:nvPr/>
        </p:nvSpPr>
        <p:spPr>
          <a:xfrm>
            <a:off x="5873671" y="1190325"/>
            <a:ext cx="922908"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STATO</a:t>
            </a:r>
          </a:p>
        </p:txBody>
      </p:sp>
      <p:sp>
        <p:nvSpPr>
          <p:cNvPr id="13" name="Freccia a destra 12">
            <a:extLst>
              <a:ext uri="{FF2B5EF4-FFF2-40B4-BE49-F238E27FC236}">
                <a16:creationId xmlns:a16="http://schemas.microsoft.com/office/drawing/2014/main" id="{8A842F46-C8AE-4CF1-B780-BFF5D6F264E3}"/>
              </a:ext>
            </a:extLst>
          </p:cNvPr>
          <p:cNvSpPr/>
          <p:nvPr/>
        </p:nvSpPr>
        <p:spPr>
          <a:xfrm rot="16200000">
            <a:off x="6206199" y="2084655"/>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4" name="Rettangolo 13">
            <a:extLst>
              <a:ext uri="{FF2B5EF4-FFF2-40B4-BE49-F238E27FC236}">
                <a16:creationId xmlns:a16="http://schemas.microsoft.com/office/drawing/2014/main" id="{7FA3DB7D-D236-452E-9760-A7FC91912E9F}"/>
              </a:ext>
            </a:extLst>
          </p:cNvPr>
          <p:cNvSpPr/>
          <p:nvPr/>
        </p:nvSpPr>
        <p:spPr>
          <a:xfrm>
            <a:off x="6919871" y="1190781"/>
            <a:ext cx="1511066"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ASSEGNATO A</a:t>
            </a:r>
          </a:p>
        </p:txBody>
      </p:sp>
      <p:sp>
        <p:nvSpPr>
          <p:cNvPr id="15" name="Freccia a destra 14">
            <a:extLst>
              <a:ext uri="{FF2B5EF4-FFF2-40B4-BE49-F238E27FC236}">
                <a16:creationId xmlns:a16="http://schemas.microsoft.com/office/drawing/2014/main" id="{7D7DA0A0-0349-4B64-8B90-03F948E1C238}"/>
              </a:ext>
            </a:extLst>
          </p:cNvPr>
          <p:cNvSpPr/>
          <p:nvPr/>
        </p:nvSpPr>
        <p:spPr>
          <a:xfrm rot="16200000">
            <a:off x="7057143" y="2084655"/>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6" name="Rettangolo 15">
            <a:extLst>
              <a:ext uri="{FF2B5EF4-FFF2-40B4-BE49-F238E27FC236}">
                <a16:creationId xmlns:a16="http://schemas.microsoft.com/office/drawing/2014/main" id="{5502F9F5-0BE0-4E1C-838C-8ED4AA9D7EAD}"/>
              </a:ext>
            </a:extLst>
          </p:cNvPr>
          <p:cNvSpPr/>
          <p:nvPr/>
        </p:nvSpPr>
        <p:spPr>
          <a:xfrm>
            <a:off x="3123786" y="3278586"/>
            <a:ext cx="1971791" cy="71021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ATTIVITA</a:t>
            </a:r>
          </a:p>
        </p:txBody>
      </p:sp>
    </p:spTree>
    <p:extLst>
      <p:ext uri="{BB962C8B-B14F-4D97-AF65-F5344CB8AC3E}">
        <p14:creationId xmlns:p14="http://schemas.microsoft.com/office/powerpoint/2010/main" val="296450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5" name="Immagine 4">
            <a:extLst>
              <a:ext uri="{FF2B5EF4-FFF2-40B4-BE49-F238E27FC236}">
                <a16:creationId xmlns:a16="http://schemas.microsoft.com/office/drawing/2014/main" id="{40180720-A14F-4CB2-93A0-99574877CBCC}"/>
              </a:ext>
            </a:extLst>
          </p:cNvPr>
          <p:cNvPicPr>
            <a:picLocks noChangeAspect="1"/>
          </p:cNvPicPr>
          <p:nvPr/>
        </p:nvPicPr>
        <p:blipFill>
          <a:blip r:embed="rId2"/>
          <a:stretch>
            <a:fillRect/>
          </a:stretch>
        </p:blipFill>
        <p:spPr>
          <a:xfrm>
            <a:off x="5650790" y="1038188"/>
            <a:ext cx="6002212" cy="4781624"/>
          </a:xfrm>
          <a:prstGeom prst="rect">
            <a:avLst/>
          </a:prstGeom>
        </p:spPr>
      </p:pic>
      <p:pic>
        <p:nvPicPr>
          <p:cNvPr id="9" name="Immagine 8">
            <a:extLst>
              <a:ext uri="{FF2B5EF4-FFF2-40B4-BE49-F238E27FC236}">
                <a16:creationId xmlns:a16="http://schemas.microsoft.com/office/drawing/2014/main" id="{FF48841E-A1A3-43B9-A6CF-AF91F4ED647F}"/>
              </a:ext>
            </a:extLst>
          </p:cNvPr>
          <p:cNvPicPr>
            <a:picLocks noChangeAspect="1"/>
          </p:cNvPicPr>
          <p:nvPr/>
        </p:nvPicPr>
        <p:blipFill>
          <a:blip r:embed="rId3"/>
          <a:stretch>
            <a:fillRect/>
          </a:stretch>
        </p:blipFill>
        <p:spPr>
          <a:xfrm>
            <a:off x="296583" y="1038188"/>
            <a:ext cx="4058901" cy="4698236"/>
          </a:xfrm>
          <a:prstGeom prst="rect">
            <a:avLst/>
          </a:prstGeom>
        </p:spPr>
      </p:pic>
    </p:spTree>
    <p:extLst>
      <p:ext uri="{BB962C8B-B14F-4D97-AF65-F5344CB8AC3E}">
        <p14:creationId xmlns:p14="http://schemas.microsoft.com/office/powerpoint/2010/main" val="17969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5" name="Immagine 4">
            <a:extLst>
              <a:ext uri="{FF2B5EF4-FFF2-40B4-BE49-F238E27FC236}">
                <a16:creationId xmlns:a16="http://schemas.microsoft.com/office/drawing/2014/main" id="{40180720-A14F-4CB2-93A0-99574877CBCC}"/>
              </a:ext>
            </a:extLst>
          </p:cNvPr>
          <p:cNvPicPr>
            <a:picLocks noChangeAspect="1"/>
          </p:cNvPicPr>
          <p:nvPr/>
        </p:nvPicPr>
        <p:blipFill>
          <a:blip r:embed="rId2"/>
          <a:stretch>
            <a:fillRect/>
          </a:stretch>
        </p:blipFill>
        <p:spPr>
          <a:xfrm>
            <a:off x="550937" y="1692529"/>
            <a:ext cx="5067754" cy="4037194"/>
          </a:xfrm>
          <a:prstGeom prst="rect">
            <a:avLst/>
          </a:prstGeom>
        </p:spPr>
      </p:pic>
      <p:pic>
        <p:nvPicPr>
          <p:cNvPr id="4" name="Immagine 3">
            <a:extLst>
              <a:ext uri="{FF2B5EF4-FFF2-40B4-BE49-F238E27FC236}">
                <a16:creationId xmlns:a16="http://schemas.microsoft.com/office/drawing/2014/main" id="{32D96A3C-16F3-41D2-BA8D-23C5654406A7}"/>
              </a:ext>
            </a:extLst>
          </p:cNvPr>
          <p:cNvPicPr>
            <a:picLocks noChangeAspect="1"/>
          </p:cNvPicPr>
          <p:nvPr/>
        </p:nvPicPr>
        <p:blipFill>
          <a:blip r:embed="rId3"/>
          <a:stretch>
            <a:fillRect/>
          </a:stretch>
        </p:blipFill>
        <p:spPr>
          <a:xfrm>
            <a:off x="5884735" y="1665167"/>
            <a:ext cx="5602632" cy="4064556"/>
          </a:xfrm>
          <a:prstGeom prst="rect">
            <a:avLst/>
          </a:prstGeom>
        </p:spPr>
      </p:pic>
      <p:cxnSp>
        <p:nvCxnSpPr>
          <p:cNvPr id="8" name="Connettore 2 7">
            <a:extLst>
              <a:ext uri="{FF2B5EF4-FFF2-40B4-BE49-F238E27FC236}">
                <a16:creationId xmlns:a16="http://schemas.microsoft.com/office/drawing/2014/main" id="{5BFAD669-1E49-4669-8EE1-BE3389C08012}"/>
              </a:ext>
            </a:extLst>
          </p:cNvPr>
          <p:cNvCxnSpPr>
            <a:cxnSpLocks/>
          </p:cNvCxnSpPr>
          <p:nvPr/>
        </p:nvCxnSpPr>
        <p:spPr>
          <a:xfrm>
            <a:off x="9648526" y="2654649"/>
            <a:ext cx="661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973F74F3-E039-4C6A-BFC5-7BE04BD7DB63}"/>
              </a:ext>
            </a:extLst>
          </p:cNvPr>
          <p:cNvSpPr txBox="1"/>
          <p:nvPr/>
        </p:nvSpPr>
        <p:spPr>
          <a:xfrm>
            <a:off x="7319284" y="1386135"/>
            <a:ext cx="914400" cy="279032"/>
          </a:xfrm>
          <a:prstGeom prst="rect">
            <a:avLst/>
          </a:prstGeom>
          <a:noFill/>
        </p:spPr>
        <p:txBody>
          <a:bodyPr wrap="none" lIns="0" tIns="0" rIns="0" bIns="0" rtlCol="0">
            <a:noAutofit/>
          </a:bodyPr>
          <a:lstStyle/>
          <a:p>
            <a:pPr>
              <a:lnSpc>
                <a:spcPct val="90000"/>
              </a:lnSpc>
            </a:pPr>
            <a:r>
              <a:rPr lang="it-IT" dirty="0" err="1"/>
              <a:t>Attivita</a:t>
            </a:r>
            <a:endParaRPr lang="it-IT" dirty="0"/>
          </a:p>
        </p:txBody>
      </p:sp>
      <p:sp>
        <p:nvSpPr>
          <p:cNvPr id="11" name="CasellaDiTesto 10">
            <a:extLst>
              <a:ext uri="{FF2B5EF4-FFF2-40B4-BE49-F238E27FC236}">
                <a16:creationId xmlns:a16="http://schemas.microsoft.com/office/drawing/2014/main" id="{1544FDDD-9B51-4B11-9F0A-282CDD43026E}"/>
              </a:ext>
            </a:extLst>
          </p:cNvPr>
          <p:cNvSpPr txBox="1"/>
          <p:nvPr/>
        </p:nvSpPr>
        <p:spPr>
          <a:xfrm>
            <a:off x="10617556" y="1832150"/>
            <a:ext cx="632081" cy="279032"/>
          </a:xfrm>
          <a:prstGeom prst="rect">
            <a:avLst/>
          </a:prstGeom>
          <a:noFill/>
        </p:spPr>
        <p:txBody>
          <a:bodyPr wrap="none" lIns="0" tIns="0" rIns="0" bIns="0" rtlCol="0">
            <a:noAutofit/>
          </a:bodyPr>
          <a:lstStyle/>
          <a:p>
            <a:pPr>
              <a:lnSpc>
                <a:spcPct val="90000"/>
              </a:lnSpc>
            </a:pPr>
            <a:r>
              <a:rPr lang="it-IT" dirty="0"/>
              <a:t>Stato</a:t>
            </a:r>
          </a:p>
        </p:txBody>
      </p:sp>
      <p:sp>
        <p:nvSpPr>
          <p:cNvPr id="12" name="CasellaDiTesto 11">
            <a:extLst>
              <a:ext uri="{FF2B5EF4-FFF2-40B4-BE49-F238E27FC236}">
                <a16:creationId xmlns:a16="http://schemas.microsoft.com/office/drawing/2014/main" id="{217ACB33-C3AE-44F4-872D-6C1541F0134D}"/>
              </a:ext>
            </a:extLst>
          </p:cNvPr>
          <p:cNvSpPr txBox="1"/>
          <p:nvPr/>
        </p:nvSpPr>
        <p:spPr>
          <a:xfrm>
            <a:off x="9648527" y="2303331"/>
            <a:ext cx="737044" cy="279032"/>
          </a:xfrm>
          <a:prstGeom prst="rect">
            <a:avLst/>
          </a:prstGeom>
          <a:noFill/>
        </p:spPr>
        <p:txBody>
          <a:bodyPr wrap="none" lIns="0" tIns="0" rIns="0" bIns="0" rtlCol="0">
            <a:noAutofit/>
          </a:bodyPr>
          <a:lstStyle/>
          <a:p>
            <a:pPr>
              <a:lnSpc>
                <a:spcPct val="90000"/>
              </a:lnSpc>
            </a:pPr>
            <a:r>
              <a:rPr lang="it-IT" dirty="0"/>
              <a:t>M       1</a:t>
            </a:r>
          </a:p>
        </p:txBody>
      </p:sp>
    </p:spTree>
    <p:extLst>
      <p:ext uri="{BB962C8B-B14F-4D97-AF65-F5344CB8AC3E}">
        <p14:creationId xmlns:p14="http://schemas.microsoft.com/office/powerpoint/2010/main" val="288160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pic>
        <p:nvPicPr>
          <p:cNvPr id="4" name="Immagine 3">
            <a:extLst>
              <a:ext uri="{FF2B5EF4-FFF2-40B4-BE49-F238E27FC236}">
                <a16:creationId xmlns:a16="http://schemas.microsoft.com/office/drawing/2014/main" id="{32D96A3C-16F3-41D2-BA8D-23C5654406A7}"/>
              </a:ext>
            </a:extLst>
          </p:cNvPr>
          <p:cNvPicPr>
            <a:picLocks noChangeAspect="1"/>
          </p:cNvPicPr>
          <p:nvPr/>
        </p:nvPicPr>
        <p:blipFill>
          <a:blip r:embed="rId2"/>
          <a:stretch>
            <a:fillRect/>
          </a:stretch>
        </p:blipFill>
        <p:spPr>
          <a:xfrm>
            <a:off x="5884735" y="1665167"/>
            <a:ext cx="5602632" cy="4064556"/>
          </a:xfrm>
          <a:prstGeom prst="rect">
            <a:avLst/>
          </a:prstGeom>
        </p:spPr>
      </p:pic>
      <p:cxnSp>
        <p:nvCxnSpPr>
          <p:cNvPr id="8" name="Connettore 2 7">
            <a:extLst>
              <a:ext uri="{FF2B5EF4-FFF2-40B4-BE49-F238E27FC236}">
                <a16:creationId xmlns:a16="http://schemas.microsoft.com/office/drawing/2014/main" id="{5BFAD669-1E49-4669-8EE1-BE3389C08012}"/>
              </a:ext>
            </a:extLst>
          </p:cNvPr>
          <p:cNvCxnSpPr>
            <a:cxnSpLocks/>
          </p:cNvCxnSpPr>
          <p:nvPr/>
        </p:nvCxnSpPr>
        <p:spPr>
          <a:xfrm>
            <a:off x="9648526" y="2654649"/>
            <a:ext cx="661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973F74F3-E039-4C6A-BFC5-7BE04BD7DB63}"/>
              </a:ext>
            </a:extLst>
          </p:cNvPr>
          <p:cNvSpPr txBox="1"/>
          <p:nvPr/>
        </p:nvSpPr>
        <p:spPr>
          <a:xfrm>
            <a:off x="7319284" y="1386135"/>
            <a:ext cx="914400" cy="279032"/>
          </a:xfrm>
          <a:prstGeom prst="rect">
            <a:avLst/>
          </a:prstGeom>
          <a:noFill/>
        </p:spPr>
        <p:txBody>
          <a:bodyPr wrap="none" lIns="0" tIns="0" rIns="0" bIns="0" rtlCol="0">
            <a:noAutofit/>
          </a:bodyPr>
          <a:lstStyle/>
          <a:p>
            <a:pPr>
              <a:lnSpc>
                <a:spcPct val="90000"/>
              </a:lnSpc>
            </a:pPr>
            <a:r>
              <a:rPr lang="it-IT" dirty="0" err="1"/>
              <a:t>Attivita</a:t>
            </a:r>
            <a:endParaRPr lang="it-IT" dirty="0"/>
          </a:p>
        </p:txBody>
      </p:sp>
      <p:sp>
        <p:nvSpPr>
          <p:cNvPr id="11" name="CasellaDiTesto 10">
            <a:extLst>
              <a:ext uri="{FF2B5EF4-FFF2-40B4-BE49-F238E27FC236}">
                <a16:creationId xmlns:a16="http://schemas.microsoft.com/office/drawing/2014/main" id="{1544FDDD-9B51-4B11-9F0A-282CDD43026E}"/>
              </a:ext>
            </a:extLst>
          </p:cNvPr>
          <p:cNvSpPr txBox="1"/>
          <p:nvPr/>
        </p:nvSpPr>
        <p:spPr>
          <a:xfrm>
            <a:off x="10617556" y="1832150"/>
            <a:ext cx="632081" cy="279032"/>
          </a:xfrm>
          <a:prstGeom prst="rect">
            <a:avLst/>
          </a:prstGeom>
          <a:noFill/>
        </p:spPr>
        <p:txBody>
          <a:bodyPr wrap="none" lIns="0" tIns="0" rIns="0" bIns="0" rtlCol="0">
            <a:noAutofit/>
          </a:bodyPr>
          <a:lstStyle/>
          <a:p>
            <a:pPr>
              <a:lnSpc>
                <a:spcPct val="90000"/>
              </a:lnSpc>
            </a:pPr>
            <a:r>
              <a:rPr lang="it-IT" dirty="0"/>
              <a:t>Stato</a:t>
            </a:r>
          </a:p>
        </p:txBody>
      </p:sp>
      <p:sp>
        <p:nvSpPr>
          <p:cNvPr id="12" name="CasellaDiTesto 11">
            <a:extLst>
              <a:ext uri="{FF2B5EF4-FFF2-40B4-BE49-F238E27FC236}">
                <a16:creationId xmlns:a16="http://schemas.microsoft.com/office/drawing/2014/main" id="{217ACB33-C3AE-44F4-872D-6C1541F0134D}"/>
              </a:ext>
            </a:extLst>
          </p:cNvPr>
          <p:cNvSpPr txBox="1"/>
          <p:nvPr/>
        </p:nvSpPr>
        <p:spPr>
          <a:xfrm>
            <a:off x="9648527" y="2303331"/>
            <a:ext cx="737044" cy="279032"/>
          </a:xfrm>
          <a:prstGeom prst="rect">
            <a:avLst/>
          </a:prstGeom>
          <a:noFill/>
        </p:spPr>
        <p:txBody>
          <a:bodyPr wrap="none" lIns="0" tIns="0" rIns="0" bIns="0" rtlCol="0">
            <a:noAutofit/>
          </a:bodyPr>
          <a:lstStyle/>
          <a:p>
            <a:pPr>
              <a:lnSpc>
                <a:spcPct val="90000"/>
              </a:lnSpc>
            </a:pPr>
            <a:r>
              <a:rPr lang="it-IT" dirty="0"/>
              <a:t>M       1</a:t>
            </a:r>
          </a:p>
        </p:txBody>
      </p:sp>
      <p:pic>
        <p:nvPicPr>
          <p:cNvPr id="9" name="Immagine 8">
            <a:extLst>
              <a:ext uri="{FF2B5EF4-FFF2-40B4-BE49-F238E27FC236}">
                <a16:creationId xmlns:a16="http://schemas.microsoft.com/office/drawing/2014/main" id="{3C5CEEA6-F248-4694-BBBA-772F5D9DAD42}"/>
              </a:ext>
            </a:extLst>
          </p:cNvPr>
          <p:cNvPicPr>
            <a:picLocks noChangeAspect="1"/>
          </p:cNvPicPr>
          <p:nvPr/>
        </p:nvPicPr>
        <p:blipFill>
          <a:blip r:embed="rId3"/>
          <a:stretch>
            <a:fillRect/>
          </a:stretch>
        </p:blipFill>
        <p:spPr>
          <a:xfrm>
            <a:off x="844031" y="1671866"/>
            <a:ext cx="3511453" cy="4064557"/>
          </a:xfrm>
          <a:prstGeom prst="rect">
            <a:avLst/>
          </a:prstGeom>
        </p:spPr>
      </p:pic>
      <p:sp>
        <p:nvSpPr>
          <p:cNvPr id="10" name="CasellaDiTesto 9">
            <a:extLst>
              <a:ext uri="{FF2B5EF4-FFF2-40B4-BE49-F238E27FC236}">
                <a16:creationId xmlns:a16="http://schemas.microsoft.com/office/drawing/2014/main" id="{F3FE8930-4586-4459-BE48-9C4D501C1450}"/>
              </a:ext>
            </a:extLst>
          </p:cNvPr>
          <p:cNvSpPr txBox="1"/>
          <p:nvPr/>
        </p:nvSpPr>
        <p:spPr>
          <a:xfrm>
            <a:off x="1901394" y="1392834"/>
            <a:ext cx="914400" cy="279032"/>
          </a:xfrm>
          <a:prstGeom prst="rect">
            <a:avLst/>
          </a:prstGeom>
          <a:noFill/>
        </p:spPr>
        <p:txBody>
          <a:bodyPr wrap="none" lIns="0" tIns="0" rIns="0" bIns="0" rtlCol="0">
            <a:noAutofit/>
          </a:bodyPr>
          <a:lstStyle/>
          <a:p>
            <a:pPr>
              <a:lnSpc>
                <a:spcPct val="90000"/>
              </a:lnSpc>
            </a:pPr>
            <a:r>
              <a:rPr lang="it-IT" dirty="0" err="1"/>
              <a:t>Attivita</a:t>
            </a:r>
            <a:r>
              <a:rPr lang="it-IT" dirty="0"/>
              <a:t> </a:t>
            </a:r>
          </a:p>
        </p:txBody>
      </p:sp>
      <p:sp>
        <p:nvSpPr>
          <p:cNvPr id="14" name="Rettangolo 13">
            <a:extLst>
              <a:ext uri="{FF2B5EF4-FFF2-40B4-BE49-F238E27FC236}">
                <a16:creationId xmlns:a16="http://schemas.microsoft.com/office/drawing/2014/main" id="{5BE57875-D6EA-490E-A14A-881D259BA365}"/>
              </a:ext>
            </a:extLst>
          </p:cNvPr>
          <p:cNvSpPr/>
          <p:nvPr/>
        </p:nvSpPr>
        <p:spPr>
          <a:xfrm>
            <a:off x="1235719" y="467031"/>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PRIMA</a:t>
            </a:r>
          </a:p>
        </p:txBody>
      </p:sp>
      <p:sp>
        <p:nvSpPr>
          <p:cNvPr id="15" name="Rettangolo 14">
            <a:extLst>
              <a:ext uri="{FF2B5EF4-FFF2-40B4-BE49-F238E27FC236}">
                <a16:creationId xmlns:a16="http://schemas.microsoft.com/office/drawing/2014/main" id="{D4EF59B3-0DF6-45FB-AD45-03EAA46DF98F}"/>
              </a:ext>
            </a:extLst>
          </p:cNvPr>
          <p:cNvSpPr/>
          <p:nvPr/>
        </p:nvSpPr>
        <p:spPr>
          <a:xfrm>
            <a:off x="8543928" y="549774"/>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DOPO</a:t>
            </a:r>
          </a:p>
        </p:txBody>
      </p:sp>
    </p:spTree>
    <p:extLst>
      <p:ext uri="{BB962C8B-B14F-4D97-AF65-F5344CB8AC3E}">
        <p14:creationId xmlns:p14="http://schemas.microsoft.com/office/powerpoint/2010/main" val="66292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9</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Creazione Tabella di Ricerca (</a:t>
            </a:r>
            <a:r>
              <a:rPr lang="it-IT" dirty="0" err="1">
                <a:latin typeface="Georgia" panose="02040502050405020303" pitchFamily="18" charset="0"/>
              </a:rPr>
              <a:t>Lookup</a:t>
            </a:r>
            <a:r>
              <a:rPr lang="it-IT" dirty="0">
                <a:latin typeface="Georgia" panose="02040502050405020303" pitchFamily="18" charset="0"/>
              </a:rPr>
              <a:t>)</a:t>
            </a:r>
            <a:endParaRPr lang="x-none" dirty="0">
              <a:latin typeface="Georgia" panose="02040502050405020303" pitchFamily="18" charset="0"/>
            </a:endParaRPr>
          </a:p>
        </p:txBody>
      </p:sp>
    </p:spTree>
    <p:extLst>
      <p:ext uri="{BB962C8B-B14F-4D97-AF65-F5344CB8AC3E}">
        <p14:creationId xmlns:p14="http://schemas.microsoft.com/office/powerpoint/2010/main" val="275001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0A162A1E2E3145A49D283A7AD2666A" ma:contentTypeVersion="13" ma:contentTypeDescription="Creare un nuovo documento." ma:contentTypeScope="" ma:versionID="f06cb8ea008e3974698453b4b3ce9041">
  <xsd:schema xmlns:xsd="http://www.w3.org/2001/XMLSchema" xmlns:xs="http://www.w3.org/2001/XMLSchema" xmlns:p="http://schemas.microsoft.com/office/2006/metadata/properties" xmlns:ns3="6c5db68a-19e3-45a4-bae9-93e88c8de497" xmlns:ns4="f2fae835-2f62-4d10-a1f7-36690f4859ac" targetNamespace="http://schemas.microsoft.com/office/2006/metadata/properties" ma:root="true" ma:fieldsID="2cb66ec036e231d7b559976e575c9d1c" ns3:_="" ns4:_="">
    <xsd:import namespace="6c5db68a-19e3-45a4-bae9-93e88c8de497"/>
    <xsd:import namespace="f2fae835-2f62-4d10-a1f7-36690f4859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db68a-19e3-45a4-bae9-93e88c8de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ae835-2f62-4d10-a1f7-36690f4859ac"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75D565-08D3-41BD-B31C-6DB812E91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db68a-19e3-45a4-bae9-93e88c8de497"/>
    <ds:schemaRef ds:uri="f2fae835-2f62-4d10-a1f7-36690f485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AC2CF-942F-49D0-9E08-559948BCE7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2F53A7-E8FE-499E-9A15-4DB89EB006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Oracle_16x9_2014_521</Template>
  <TotalTime>127138</TotalTime>
  <Words>246</Words>
  <Application>Microsoft Office PowerPoint</Application>
  <PresentationFormat>Personalizzato</PresentationFormat>
  <Paragraphs>69</Paragraphs>
  <Slides>22</Slides>
  <Notes>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Arial</vt:lpstr>
      <vt:lpstr>Calibri</vt:lpstr>
      <vt:lpstr>Georgia</vt:lpstr>
      <vt:lpstr>5_Oracle_16x9_2014_521</vt:lpstr>
      <vt:lpstr>Presentazione standard di PowerPoint</vt:lpstr>
      <vt:lpstr>Corso APEX ODCEC Milano: 23-Set-22 - 27-Gen-23</vt:lpstr>
      <vt:lpstr>Presentazione standard di PowerPoint</vt:lpstr>
      <vt:lpstr>Basi Dati Relazionali</vt:lpstr>
      <vt:lpstr>Modello Dati Relazionale</vt:lpstr>
      <vt:lpstr>Modello Dati Relazionale</vt:lpstr>
      <vt:lpstr>Modello Dati Relazionale</vt:lpstr>
      <vt:lpstr>Modello Dati Relazionale</vt:lpstr>
      <vt:lpstr>Creazione Tabella di Ricerca (Lookup)</vt:lpstr>
      <vt:lpstr>Modello Dati Relazionale – Crea Tabella di Ricerca (Lookup)</vt:lpstr>
      <vt:lpstr>Modello Dati Relazionale – Crea Tabella di Ricerca (Lookup)</vt:lpstr>
      <vt:lpstr>Modello Dati Relazionale – Crea Tabella di Ricerca (Lookup)</vt:lpstr>
      <vt:lpstr>Modello Dati Relazionale – Crea Tabella di Ricerca (Lookup)</vt:lpstr>
      <vt:lpstr>Modello Dati Relazionale – Servizi RESTful</vt:lpstr>
      <vt:lpstr>Modello Dati Relazionale – Servizi RESTful</vt:lpstr>
      <vt:lpstr>Modello Dati Relazionale – Data Modeler</vt:lpstr>
      <vt:lpstr>Modello Dati Relazionale – Data Modeler</vt:lpstr>
      <vt:lpstr>Modello Dati Relazionale – Data Modeler</vt:lpstr>
      <vt:lpstr>Colonne Collegate</vt:lpstr>
      <vt:lpstr>Modello Dati Relazionale</vt:lpstr>
      <vt:lpstr>Modello Dati Relazionale</vt:lpstr>
      <vt:lpstr>Presentazione standard di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Chris Preston</dc:creator>
  <cp:keywords>Oracle corporate Tagline</cp:keywords>
  <cp:lastModifiedBy>CAPANCIONI ROBERTO</cp:lastModifiedBy>
  <cp:revision>2360</cp:revision>
  <cp:lastPrinted>2019-07-18T17:49:48Z</cp:lastPrinted>
  <dcterms:created xsi:type="dcterms:W3CDTF">2014-06-14T19:04:05Z</dcterms:created>
  <dcterms:modified xsi:type="dcterms:W3CDTF">2022-10-17T09:55:58Z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0x010100C80A162A1E2E3145A49D283A7AD2666A</vt:lpwstr>
  </property>
</Properties>
</file>