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8" r:id="rId4"/>
  </p:sldMasterIdLst>
  <p:notesMasterIdLst>
    <p:notesMasterId r:id="rId18"/>
  </p:notesMasterIdLst>
  <p:handoutMasterIdLst>
    <p:handoutMasterId r:id="rId19"/>
  </p:handoutMasterIdLst>
  <p:sldIdLst>
    <p:sldId id="771" r:id="rId5"/>
    <p:sldId id="760" r:id="rId6"/>
    <p:sldId id="1101" r:id="rId7"/>
    <p:sldId id="1119" r:id="rId8"/>
    <p:sldId id="1102" r:id="rId9"/>
    <p:sldId id="1143" r:id="rId10"/>
    <p:sldId id="1144" r:id="rId11"/>
    <p:sldId id="1142" r:id="rId12"/>
    <p:sldId id="1146" r:id="rId13"/>
    <p:sldId id="1147" r:id="rId14"/>
    <p:sldId id="1148" r:id="rId15"/>
    <p:sldId id="1149" r:id="rId16"/>
    <p:sldId id="778"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URE" initials="B" lastIdx="2" clrIdx="0"/>
  <p:cmAuthor id="1" name="Ric Hall" initials="RH"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AEAEA"/>
    <a:srgbClr val="8DA6B1"/>
    <a:srgbClr val="7F7F7F"/>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2021" autoAdjust="0"/>
  </p:normalViewPr>
  <p:slideViewPr>
    <p:cSldViewPr snapToGrid="0">
      <p:cViewPr varScale="1">
        <p:scale>
          <a:sx n="86" d="100"/>
          <a:sy n="86" d="100"/>
        </p:scale>
        <p:origin x="557" y="48"/>
      </p:cViewPr>
      <p:guideLst>
        <p:guide orient="horz" pos="2160"/>
        <p:guide pos="335"/>
      </p:guideLst>
    </p:cSldViewPr>
  </p:slideViewPr>
  <p:outlineViewPr>
    <p:cViewPr>
      <p:scale>
        <a:sx n="33" d="100"/>
        <a:sy n="33" d="100"/>
      </p:scale>
      <p:origin x="0" y="0"/>
    </p:cViewPr>
  </p:outlineViewPr>
  <p:notesTextViewPr>
    <p:cViewPr>
      <p:scale>
        <a:sx n="3" d="2"/>
        <a:sy n="3" d="2"/>
      </p:scale>
      <p:origin x="0" y="0"/>
    </p:cViewPr>
  </p:notesTextViewPr>
  <p:sorterViewPr>
    <p:cViewPr>
      <p:scale>
        <a:sx n="119" d="100"/>
        <a:sy n="119" d="100"/>
      </p:scale>
      <p:origin x="0" y="0"/>
    </p:cViewPr>
  </p:sorterViewPr>
  <p:notesViewPr>
    <p:cSldViewPr snapToGrid="0">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10/13/2022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‹N›</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‹N›</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73056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178782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4210622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13</a:t>
            </a:fld>
            <a:endParaRPr lang="en-US" dirty="0"/>
          </a:p>
        </p:txBody>
      </p:sp>
    </p:spTree>
    <p:extLst>
      <p:ext uri="{BB962C8B-B14F-4D97-AF65-F5344CB8AC3E}">
        <p14:creationId xmlns:p14="http://schemas.microsoft.com/office/powerpoint/2010/main" val="1762950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9" name="TextBox 8">
            <a:extLst>
              <a:ext uri="{FF2B5EF4-FFF2-40B4-BE49-F238E27FC236}">
                <a16:creationId xmlns:a16="http://schemas.microsoft.com/office/drawing/2014/main" id="{DDADE38B-E2FF-104B-8359-BDC25AE6504A}"/>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a:t>
            </a:r>
            <a:r>
              <a:rPr sz="800">
                <a:solidFill>
                  <a:schemeClr val="tx1">
                    <a:lumMod val="75000"/>
                  </a:schemeClr>
                </a:solidFill>
              </a:rPr>
              <a:t>© 20</a:t>
            </a:r>
            <a:r>
              <a:rPr lang="en-US" sz="800">
                <a:solidFill>
                  <a:schemeClr val="tx1">
                    <a:lumMod val="75000"/>
                  </a:schemeClr>
                </a:solidFill>
              </a:rPr>
              <a:t>20</a:t>
            </a:r>
            <a:r>
              <a:rPr sz="800">
                <a:solidFill>
                  <a:schemeClr val="tx1">
                    <a:lumMod val="75000"/>
                  </a:schemeClr>
                </a:solidFill>
              </a:rPr>
              <a:t> </a:t>
            </a:r>
            <a:r>
              <a:rPr sz="800" dirty="0">
                <a:solidFill>
                  <a:schemeClr val="tx1">
                    <a:lumMod val="75000"/>
                  </a:schemeClr>
                </a:solidFill>
              </a:rPr>
              <a:t>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6" name="TextBox 15">
            <a:extLst>
              <a:ext uri="{FF2B5EF4-FFF2-40B4-BE49-F238E27FC236}">
                <a16:creationId xmlns:a16="http://schemas.microsoft.com/office/drawing/2014/main" id="{C80703B1-0443-7B45-B381-718EB0E6AC53}"/>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20</a:t>
            </a:r>
            <a:r>
              <a:rPr lang="en-US" sz="800" dirty="0">
                <a:solidFill>
                  <a:schemeClr val="tx1">
                    <a:lumMod val="75000"/>
                  </a:schemeClr>
                </a:solidFill>
              </a:rPr>
              <a:t>19</a:t>
            </a:r>
            <a:r>
              <a:rPr sz="800" dirty="0">
                <a:solidFill>
                  <a:schemeClr val="tx1">
                    <a:lumMod val="75000"/>
                  </a:schemeClr>
                </a:solidFill>
              </a:rPr>
              <a:t> 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lang="en-US" dirty="0">
              <a:solidFill>
                <a:srgbClr val="5F5F5F">
                  <a:lumMod val="60000"/>
                  <a:lumOff val="40000"/>
                </a:srgbClr>
              </a:solidFill>
            </a:endParaRPr>
          </a:p>
        </p:txBody>
      </p:sp>
      <p:sp>
        <p:nvSpPr>
          <p:cNvPr id="4" name="Footer Placeholder 3"/>
          <p:cNvSpPr>
            <a:spLocks noGrp="1"/>
          </p:cNvSpPr>
          <p:nvPr>
            <p:ph type="ftr" sz="quarter" idx="11"/>
          </p:nvPr>
        </p:nvSpPr>
        <p:spPr>
          <a:xfrm>
            <a:off x="7643020" y="4912505"/>
            <a:ext cx="2498723" cy="182880"/>
          </a:xfrm>
          <a:prstGeom prst="rect">
            <a:avLst/>
          </a:prstGeom>
        </p:spPr>
        <p:txBody>
          <a:bodyPr/>
          <a:lstStyle/>
          <a:p>
            <a:endParaRPr lang="en-US" dirty="0">
              <a:solidFill>
                <a:srgbClr val="5F5F5F">
                  <a:lumMod val="60000"/>
                  <a:lumOff val="40000"/>
                </a:srgbClr>
              </a:solidFill>
            </a:endParaRPr>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0" name="TextBox 9"/>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8" name="Footer Placeholder 7"/>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TextBox 5"/>
          <p:cNvSpPr txBox="1"/>
          <p:nvPr userDrawn="1"/>
        </p:nvSpPr>
        <p:spPr>
          <a:xfrm>
            <a:off x="6683829" y="6694714"/>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4" name="Footer Placeholder 3"/>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screen">
            <a:extLst>
              <a:ext uri="{28A0092B-C50C-407E-A947-70E740481C1C}">
                <a14:useLocalDpi xmlns:a14="http://schemas.microsoft.com/office/drawing/2010/main"/>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4" name="TextBox 13"/>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a:t>XX</a:t>
            </a:r>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a:xfrm>
            <a:off x="6710170" y="6556248"/>
            <a:ext cx="1226398" cy="182880"/>
          </a:xfrm>
          <a:prstGeom prst="rect">
            <a:avLst/>
          </a:prstGeom>
        </p:spPr>
        <p:txBody>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noAutofit/>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noAutofit/>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pic>
        <p:nvPicPr>
          <p:cNvPr id="8" name="Picture 7" descr="&quot;Hardware and Software Engineered to work together&quot; tagline in red and black"/>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10170" y="6556248"/>
            <a:ext cx="1226398" cy="182880"/>
          </a:xfrm>
          <a:prstGeom prst="rect">
            <a:avLst/>
          </a:prstGeom>
        </p:spPr>
        <p:txBody>
          <a:bodyPr>
            <a:noAutofit/>
          </a:bodyPr>
          <a:lstStyle/>
          <a:p>
            <a:endParaRPr lang="en-US">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p>
            <a:endParaRPr lang="en-US">
              <a:solidFill>
                <a:srgbClr val="5F5F5F">
                  <a:lumMod val="60000"/>
                  <a:lumOff val="40000"/>
                </a:srgbClr>
              </a:solidFill>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Dark - Divi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F9FCE-AE1C-564C-8F89-B5CD38A47D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3" name="Date Placeholder 2">
            <a:extLst>
              <a:ext uri="{FF2B5EF4-FFF2-40B4-BE49-F238E27FC236}">
                <a16:creationId xmlns:a16="http://schemas.microsoft.com/office/drawing/2014/main" id="{DBAE7266-CBC0-47D9-85A0-91E01109381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E8638588-07BC-4F98-97FA-975AE1443B66}"/>
              </a:ext>
            </a:extLst>
          </p:cNvPr>
          <p:cNvSpPr>
            <a:spLocks noGrp="1"/>
          </p:cNvSpPr>
          <p:nvPr>
            <p:ph type="ftr" sz="quarter" idx="11"/>
          </p:nvPr>
        </p:nvSpPr>
        <p:spPr/>
        <p:txBody>
          <a:bodyPr/>
          <a:lstStyle/>
          <a:p>
            <a:r>
              <a:rPr lang="en-US" dirty="0"/>
              <a:t>Copyright © 2021, Oracle and/or its affiliates  |  Confidential: Internal/Restricted/Highly Restricted</a:t>
            </a:r>
          </a:p>
        </p:txBody>
      </p:sp>
      <p:sp>
        <p:nvSpPr>
          <p:cNvPr id="8" name="Slide Number Placeholder 7">
            <a:extLst>
              <a:ext uri="{FF2B5EF4-FFF2-40B4-BE49-F238E27FC236}">
                <a16:creationId xmlns:a16="http://schemas.microsoft.com/office/drawing/2014/main" id="{848B57A4-1EA3-47FA-AD37-31BB82676BA8}"/>
              </a:ext>
            </a:extLst>
          </p:cNvPr>
          <p:cNvSpPr>
            <a:spLocks noGrp="1"/>
          </p:cNvSpPr>
          <p:nvPr>
            <p:ph type="sldNum" sz="quarter" idx="12"/>
          </p:nvPr>
        </p:nvSpPr>
        <p:spPr/>
        <p:txBody>
          <a:bodyPr/>
          <a:lstStyle/>
          <a:p>
            <a:fld id="{345D60D9-5372-5F40-9443-0F9AE5BDC3C8}" type="slidenum">
              <a:rPr lang="en-US" smtClean="0"/>
              <a:pPr/>
              <a:t>‹N›</a:t>
            </a:fld>
            <a:endParaRPr lang="en-US" dirty="0"/>
          </a:p>
        </p:txBody>
      </p:sp>
      <p:sp>
        <p:nvSpPr>
          <p:cNvPr id="7" name="Rectangle 6">
            <a:extLst>
              <a:ext uri="{FF2B5EF4-FFF2-40B4-BE49-F238E27FC236}">
                <a16:creationId xmlns:a16="http://schemas.microsoft.com/office/drawing/2014/main" id="{C543FCF3-AE26-4DE7-A6C3-3940B3E78E3F}"/>
              </a:ext>
            </a:extLst>
          </p:cNvPr>
          <p:cNvSpPr/>
          <p:nvPr userDrawn="1"/>
        </p:nvSpPr>
        <p:spPr>
          <a:xfrm>
            <a:off x="783674" y="3804905"/>
            <a:ext cx="3016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9" name="Title 5">
            <a:extLst>
              <a:ext uri="{FF2B5EF4-FFF2-40B4-BE49-F238E27FC236}">
                <a16:creationId xmlns:a16="http://schemas.microsoft.com/office/drawing/2014/main" id="{7856B97A-8557-4DB6-9175-7EBD0C8937DD}"/>
              </a:ext>
            </a:extLst>
          </p:cNvPr>
          <p:cNvSpPr>
            <a:spLocks noGrp="1"/>
          </p:cNvSpPr>
          <p:nvPr>
            <p:ph type="title" hasCustomPrompt="1"/>
          </p:nvPr>
        </p:nvSpPr>
        <p:spPr>
          <a:xfrm>
            <a:off x="768671" y="2337132"/>
            <a:ext cx="10156338" cy="1280160"/>
          </a:xfrm>
          <a:noFill/>
        </p:spPr>
        <p:txBody>
          <a:bodyPr vert="horz" wrap="square" lIns="0" tIns="0" rIns="0" bIns="0" rtlCol="0" anchor="b">
            <a:noAutofit/>
          </a:bodyPr>
          <a:lstStyle>
            <a:lvl1pPr>
              <a:lnSpc>
                <a:spcPct val="95000"/>
              </a:lnSpc>
              <a:defRPr lang="en-US" sz="3999" b="0" dirty="0">
                <a:latin typeface="+mj-lt"/>
              </a:defRPr>
            </a:lvl1pPr>
          </a:lstStyle>
          <a:p>
            <a:pPr lvl="0">
              <a:lnSpc>
                <a:spcPct val="100000"/>
              </a:lnSpc>
            </a:pPr>
            <a:r>
              <a:rPr lang="en-US" dirty="0"/>
              <a:t>Click to add divider title (up to 2 lines)</a:t>
            </a:r>
          </a:p>
        </p:txBody>
      </p:sp>
      <p:sp>
        <p:nvSpPr>
          <p:cNvPr id="10" name="Subhead">
            <a:extLst>
              <a:ext uri="{FF2B5EF4-FFF2-40B4-BE49-F238E27FC236}">
                <a16:creationId xmlns:a16="http://schemas.microsoft.com/office/drawing/2014/main" id="{E9558DCD-9619-43EF-806C-010C13A11164}"/>
              </a:ext>
            </a:extLst>
          </p:cNvPr>
          <p:cNvSpPr>
            <a:spLocks noGrp="1"/>
          </p:cNvSpPr>
          <p:nvPr>
            <p:ph type="body" sz="quarter" idx="33" hasCustomPrompt="1"/>
          </p:nvPr>
        </p:nvSpPr>
        <p:spPr>
          <a:xfrm>
            <a:off x="776487" y="4135194"/>
            <a:ext cx="10156338" cy="681251"/>
          </a:xfrm>
          <a:prstGeom prst="rect">
            <a:avLst/>
          </a:prstGeom>
          <a:noFill/>
        </p:spPr>
        <p:txBody>
          <a:bodyPr>
            <a:noAutofit/>
          </a:bodyPr>
          <a:lstStyle>
            <a:lvl1pPr marL="0" marR="0" indent="0" algn="l" defTabSz="914126" rtl="0" eaLnBrk="1" fontAlgn="auto" latinLnBrk="0" hangingPunct="1">
              <a:lnSpc>
                <a:spcPct val="95000"/>
              </a:lnSpc>
              <a:spcBef>
                <a:spcPts val="600"/>
              </a:spcBef>
              <a:spcAft>
                <a:spcPts val="0"/>
              </a:spcAft>
              <a:buClrTx/>
              <a:buSzTx/>
              <a:buFont typeface="Arial" panose="020B0604020202020204" pitchFamily="34" charset="0"/>
              <a:buNone/>
              <a:tabLst/>
              <a:defRPr sz="1799" b="0">
                <a:solidFill>
                  <a:schemeClr val="accent6"/>
                </a:solidFill>
              </a:defRPr>
            </a:lvl1pPr>
          </a:lstStyle>
          <a:p>
            <a:pPr marL="0" marR="0" lvl="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a:t>
            </a:r>
          </a:p>
        </p:txBody>
      </p:sp>
    </p:spTree>
    <p:extLst>
      <p:ext uri="{BB962C8B-B14F-4D97-AF65-F5344CB8AC3E}">
        <p14:creationId xmlns:p14="http://schemas.microsoft.com/office/powerpoint/2010/main" val="1412898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TextBox 14"/>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rgbClr val="FFFFFF"/>
              </a:solidFill>
            </a:endParaRPr>
          </a:p>
        </p:txBody>
      </p:sp>
      <p:sp>
        <p:nvSpPr>
          <p:cNvPr id="16" name="TextBox 15"/>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966970" y="6535850"/>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pic>
        <p:nvPicPr>
          <p:cNvPr id="19" name="Oracle red badge logo" descr="Oracle logo in white on red staging background"/>
          <p:cNvPicPr>
            <a:picLocks noChangeAspect="1"/>
          </p:cNvPicPr>
          <p:nvPr/>
        </p:nvPicPr>
        <p:blipFill>
          <a:blip r:embed="rId41"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a:extLst>
              <a:ext uri="{FF2B5EF4-FFF2-40B4-BE49-F238E27FC236}">
                <a16:creationId xmlns:a16="http://schemas.microsoft.com/office/drawing/2014/main" id="{21EC9606-2D6B-7849-AD40-4BFE6BC25BEF}"/>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a:t>
            </a:r>
            <a:r>
              <a:rPr lang="en-US" sz="800" dirty="0">
                <a:solidFill>
                  <a:schemeClr val="tx1">
                    <a:lumMod val="75000"/>
                  </a:schemeClr>
                </a:solidFill>
              </a:rPr>
              <a:t>2020 </a:t>
            </a:r>
            <a:r>
              <a:rPr sz="800" dirty="0">
                <a:solidFill>
                  <a:schemeClr val="tx1">
                    <a:lumMod val="75000"/>
                  </a:schemeClr>
                </a:solidFill>
              </a:rPr>
              <a:t>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 id="2147483948" r:id="rId20"/>
    <p:sldLayoutId id="2147483949" r:id="rId21"/>
    <p:sldLayoutId id="2147483950" r:id="rId22"/>
    <p:sldLayoutId id="2147483951" r:id="rId23"/>
    <p:sldLayoutId id="2147483952" r:id="rId24"/>
    <p:sldLayoutId id="2147483953" r:id="rId25"/>
    <p:sldLayoutId id="2147483954" r:id="rId26"/>
    <p:sldLayoutId id="2147483955" r:id="rId27"/>
    <p:sldLayoutId id="2147483956" r:id="rId28"/>
    <p:sldLayoutId id="2147483957" r:id="rId29"/>
    <p:sldLayoutId id="2147483958" r:id="rId30"/>
    <p:sldLayoutId id="2147483959" r:id="rId31"/>
    <p:sldLayoutId id="2147483960" r:id="rId32"/>
    <p:sldLayoutId id="2147483961" r:id="rId33"/>
    <p:sldLayoutId id="2147483962" r:id="rId34"/>
    <p:sldLayoutId id="2147483963" r:id="rId35"/>
    <p:sldLayoutId id="2147483964" r:id="rId36"/>
    <p:sldLayoutId id="2147483965" r:id="rId37"/>
    <p:sldLayoutId id="2147483966" r:id="rId38"/>
    <p:sldLayoutId id="2147483967"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itoug.it/" TargetMode="External"/><Relationship Id="rId3" Type="http://schemas.openxmlformats.org/officeDocument/2006/relationships/image" Target="../media/image17.jpg"/><Relationship Id="rId7" Type="http://schemas.openxmlformats.org/officeDocument/2006/relationships/hyperlink" Target="https://www.linkedin.com/in/robertocapancioni"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hyperlink" Target="mailto:sviluppo@capancioni.com"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1.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7280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1: Top Categoria per Cifra Raggiunta</a:t>
            </a:r>
          </a:p>
        </p:txBody>
      </p:sp>
      <p:sp>
        <p:nvSpPr>
          <p:cNvPr id="7" name="CasellaDiTesto 6">
            <a:extLst>
              <a:ext uri="{FF2B5EF4-FFF2-40B4-BE49-F238E27FC236}">
                <a16:creationId xmlns:a16="http://schemas.microsoft.com/office/drawing/2014/main" id="{9F933FD5-3C0F-4F85-A24F-32A525555EAF}"/>
              </a:ext>
            </a:extLst>
          </p:cNvPr>
          <p:cNvSpPr txBox="1"/>
          <p:nvPr/>
        </p:nvSpPr>
        <p:spPr>
          <a:xfrm>
            <a:off x="531812" y="998672"/>
            <a:ext cx="9855062" cy="2308324"/>
          </a:xfrm>
          <a:prstGeom prst="rect">
            <a:avLst/>
          </a:prstGeom>
          <a:noFill/>
        </p:spPr>
        <p:txBody>
          <a:bodyPr wrap="square">
            <a:spAutoFit/>
          </a:bodyPr>
          <a:lstStyle/>
          <a:p>
            <a:r>
              <a:rPr lang="it-IT" b="1" dirty="0" err="1">
                <a:solidFill>
                  <a:schemeClr val="accent1"/>
                </a:solidFill>
                <a:latin typeface="Courier New" panose="02070309020205020404" pitchFamily="49" charset="0"/>
                <a:cs typeface="Courier New" panose="02070309020205020404" pitchFamily="49" charset="0"/>
              </a:rPr>
              <a:t>select</a:t>
            </a:r>
            <a:r>
              <a:rPr lang="it-IT" b="1" dirty="0">
                <a:solidFill>
                  <a:schemeClr val="tx2"/>
                </a:solidFill>
                <a:latin typeface="Courier New" panose="02070309020205020404" pitchFamily="49" charset="0"/>
                <a:cs typeface="Courier New" panose="02070309020205020404" pitchFamily="49" charset="0"/>
              </a:rPr>
              <a:t> </a:t>
            </a:r>
          </a:p>
          <a:p>
            <a:r>
              <a:rPr lang="it-IT" b="1" dirty="0">
                <a:solidFill>
                  <a:schemeClr val="tx2"/>
                </a:solidFill>
                <a:latin typeface="Courier New" panose="02070309020205020404" pitchFamily="49" charset="0"/>
                <a:cs typeface="Courier New" panose="02070309020205020404" pitchFamily="49" charset="0"/>
              </a:rPr>
              <a:t>      CATEGORIA,</a:t>
            </a:r>
          </a:p>
          <a:p>
            <a:r>
              <a:rPr lang="it-IT" b="1" dirty="0">
                <a:solidFill>
                  <a:schemeClr val="tx2"/>
                </a:solidFill>
                <a:latin typeface="Courier New" panose="02070309020205020404" pitchFamily="49" charset="0"/>
                <a:cs typeface="Courier New" panose="02070309020205020404" pitchFamily="49" charset="0"/>
              </a:rPr>
              <a:t>      sum(obiettivo) </a:t>
            </a:r>
            <a:r>
              <a:rPr lang="it-IT" b="1" dirty="0" err="1">
                <a:solidFill>
                  <a:schemeClr val="tx2"/>
                </a:solidFill>
                <a:latin typeface="Courier New" panose="02070309020205020404" pitchFamily="49" charset="0"/>
                <a:cs typeface="Courier New" panose="02070309020205020404" pitchFamily="49" charset="0"/>
              </a:rPr>
              <a:t>as</a:t>
            </a:r>
            <a:r>
              <a:rPr lang="it-IT" b="1" dirty="0">
                <a:solidFill>
                  <a:schemeClr val="tx2"/>
                </a:solidFill>
                <a:latin typeface="Courier New" panose="02070309020205020404" pitchFamily="49" charset="0"/>
                <a:cs typeface="Courier New" panose="02070309020205020404" pitchFamily="49" charset="0"/>
              </a:rPr>
              <a:t> obiettivo,</a:t>
            </a:r>
          </a:p>
          <a:p>
            <a:r>
              <a:rPr lang="it-IT" b="1" dirty="0">
                <a:solidFill>
                  <a:schemeClr val="tx2"/>
                </a:solidFill>
                <a:latin typeface="Courier New" panose="02070309020205020404" pitchFamily="49" charset="0"/>
                <a:cs typeface="Courier New" panose="02070309020205020404" pitchFamily="49" charset="0"/>
              </a:rPr>
              <a:t>      sum(</a:t>
            </a:r>
            <a:r>
              <a:rPr lang="it-IT" b="1" dirty="0" err="1">
                <a:solidFill>
                  <a:schemeClr val="tx2"/>
                </a:solidFill>
                <a:latin typeface="Courier New" panose="02070309020205020404" pitchFamily="49" charset="0"/>
                <a:cs typeface="Courier New" panose="02070309020205020404" pitchFamily="49" charset="0"/>
              </a:rPr>
              <a:t>cifra_raggiunta</a:t>
            </a:r>
            <a:r>
              <a:rPr lang="it-IT" b="1" dirty="0">
                <a:solidFill>
                  <a:schemeClr val="tx2"/>
                </a:solidFill>
                <a:latin typeface="Courier New" panose="02070309020205020404" pitchFamily="49" charset="0"/>
                <a:cs typeface="Courier New" panose="02070309020205020404" pitchFamily="49" charset="0"/>
              </a:rPr>
              <a:t>) </a:t>
            </a:r>
            <a:r>
              <a:rPr lang="it-IT" b="1" dirty="0" err="1">
                <a:solidFill>
                  <a:schemeClr val="tx2"/>
                </a:solidFill>
                <a:latin typeface="Courier New" panose="02070309020205020404" pitchFamily="49" charset="0"/>
                <a:cs typeface="Courier New" panose="02070309020205020404" pitchFamily="49" charset="0"/>
              </a:rPr>
              <a:t>as</a:t>
            </a:r>
            <a:r>
              <a:rPr lang="it-IT" b="1" dirty="0">
                <a:solidFill>
                  <a:schemeClr val="tx2"/>
                </a:solidFill>
                <a:latin typeface="Courier New" panose="02070309020205020404" pitchFamily="49" charset="0"/>
                <a:cs typeface="Courier New" panose="02070309020205020404" pitchFamily="49" charset="0"/>
              </a:rPr>
              <a:t> </a:t>
            </a:r>
            <a:r>
              <a:rPr lang="it-IT" b="1" dirty="0" err="1">
                <a:solidFill>
                  <a:schemeClr val="tx2"/>
                </a:solidFill>
                <a:latin typeface="Courier New" panose="02070309020205020404" pitchFamily="49" charset="0"/>
                <a:cs typeface="Courier New" panose="02070309020205020404" pitchFamily="49" charset="0"/>
              </a:rPr>
              <a:t>cifra_raggiunta</a:t>
            </a:r>
            <a:r>
              <a:rPr lang="it-IT" b="1" dirty="0">
                <a:solidFill>
                  <a:schemeClr val="tx2"/>
                </a:solidFill>
                <a:latin typeface="Courier New" panose="02070309020205020404" pitchFamily="49" charset="0"/>
                <a:cs typeface="Courier New" panose="02070309020205020404" pitchFamily="49" charset="0"/>
              </a:rPr>
              <a:t>,</a:t>
            </a:r>
          </a:p>
          <a:p>
            <a:r>
              <a:rPr lang="it-IT" b="1" dirty="0">
                <a:solidFill>
                  <a:schemeClr val="tx2"/>
                </a:solidFill>
                <a:latin typeface="Courier New" panose="02070309020205020404" pitchFamily="49" charset="0"/>
                <a:cs typeface="Courier New" panose="02070309020205020404" pitchFamily="49" charset="0"/>
              </a:rPr>
              <a:t>      100*sum(</a:t>
            </a:r>
            <a:r>
              <a:rPr lang="it-IT" b="1" dirty="0" err="1">
                <a:solidFill>
                  <a:schemeClr val="tx2"/>
                </a:solidFill>
                <a:latin typeface="Courier New" panose="02070309020205020404" pitchFamily="49" charset="0"/>
                <a:cs typeface="Courier New" panose="02070309020205020404" pitchFamily="49" charset="0"/>
              </a:rPr>
              <a:t>cifra_raggiunta</a:t>
            </a:r>
            <a:r>
              <a:rPr lang="it-IT" b="1" dirty="0">
                <a:solidFill>
                  <a:schemeClr val="tx2"/>
                </a:solidFill>
                <a:latin typeface="Courier New" panose="02070309020205020404" pitchFamily="49" charset="0"/>
                <a:cs typeface="Courier New" panose="02070309020205020404" pitchFamily="49" charset="0"/>
              </a:rPr>
              <a:t>)/sum(obiettivo) </a:t>
            </a:r>
            <a:r>
              <a:rPr lang="it-IT" b="1" dirty="0" err="1">
                <a:solidFill>
                  <a:schemeClr val="tx2"/>
                </a:solidFill>
                <a:latin typeface="Courier New" panose="02070309020205020404" pitchFamily="49" charset="0"/>
                <a:cs typeface="Courier New" panose="02070309020205020404" pitchFamily="49" charset="0"/>
              </a:rPr>
              <a:t>as</a:t>
            </a:r>
            <a:r>
              <a:rPr lang="it-IT" b="1" dirty="0">
                <a:solidFill>
                  <a:schemeClr val="tx2"/>
                </a:solidFill>
                <a:latin typeface="Courier New" panose="02070309020205020404" pitchFamily="49" charset="0"/>
                <a:cs typeface="Courier New" panose="02070309020205020404" pitchFamily="49" charset="0"/>
              </a:rPr>
              <a:t> </a:t>
            </a:r>
            <a:r>
              <a:rPr lang="it-IT" b="1" dirty="0" err="1">
                <a:solidFill>
                  <a:schemeClr val="tx2"/>
                </a:solidFill>
                <a:latin typeface="Courier New" panose="02070309020205020404" pitchFamily="49" charset="0"/>
                <a:cs typeface="Courier New" panose="02070309020205020404" pitchFamily="49" charset="0"/>
              </a:rPr>
              <a:t>perc_cifra_raggiunta</a:t>
            </a:r>
            <a:endParaRPr lang="it-IT" b="1" dirty="0">
              <a:solidFill>
                <a:schemeClr val="tx2"/>
              </a:solidFill>
              <a:latin typeface="Courier New" panose="02070309020205020404" pitchFamily="49" charset="0"/>
              <a:cs typeface="Courier New" panose="02070309020205020404" pitchFamily="49" charset="0"/>
            </a:endParaRPr>
          </a:p>
          <a:p>
            <a:r>
              <a:rPr lang="it-IT" b="1" dirty="0">
                <a:solidFill>
                  <a:schemeClr val="tx2"/>
                </a:solidFill>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solidFill>
                  <a:schemeClr val="tx2"/>
                </a:solidFill>
                <a:latin typeface="Courier New" panose="02070309020205020404" pitchFamily="49" charset="0"/>
                <a:cs typeface="Courier New" panose="02070309020205020404" pitchFamily="49" charset="0"/>
              </a:rPr>
              <a:t> X01_KICKSTARTER</a:t>
            </a:r>
          </a:p>
          <a:p>
            <a:r>
              <a:rPr lang="it-IT" b="1" dirty="0">
                <a:solidFill>
                  <a:schemeClr val="accent1"/>
                </a:solidFill>
                <a:latin typeface="Courier New" panose="02070309020205020404" pitchFamily="49" charset="0"/>
                <a:cs typeface="Courier New" panose="02070309020205020404" pitchFamily="49" charset="0"/>
              </a:rPr>
              <a:t>group by </a:t>
            </a:r>
          </a:p>
          <a:p>
            <a:r>
              <a:rPr lang="it-IT" b="1" dirty="0">
                <a:solidFill>
                  <a:schemeClr val="tx2"/>
                </a:solidFill>
                <a:latin typeface="Courier New" panose="02070309020205020404" pitchFamily="49" charset="0"/>
                <a:cs typeface="Courier New" panose="02070309020205020404" pitchFamily="49" charset="0"/>
              </a:rPr>
              <a:t>      CATEGORIA</a:t>
            </a:r>
          </a:p>
        </p:txBody>
      </p:sp>
      <p:pic>
        <p:nvPicPr>
          <p:cNvPr id="5" name="Immagine 4">
            <a:extLst>
              <a:ext uri="{FF2B5EF4-FFF2-40B4-BE49-F238E27FC236}">
                <a16:creationId xmlns:a16="http://schemas.microsoft.com/office/drawing/2014/main" id="{C0DDC4CB-A341-4BC1-AE3B-2E119EFDFF5F}"/>
              </a:ext>
            </a:extLst>
          </p:cNvPr>
          <p:cNvPicPr>
            <a:picLocks noChangeAspect="1"/>
          </p:cNvPicPr>
          <p:nvPr/>
        </p:nvPicPr>
        <p:blipFill>
          <a:blip r:embed="rId2"/>
          <a:stretch>
            <a:fillRect/>
          </a:stretch>
        </p:blipFill>
        <p:spPr>
          <a:xfrm>
            <a:off x="4764449" y="3097566"/>
            <a:ext cx="4595258" cy="2796782"/>
          </a:xfrm>
          <a:prstGeom prst="rect">
            <a:avLst/>
          </a:prstGeom>
        </p:spPr>
      </p:pic>
    </p:spTree>
    <p:extLst>
      <p:ext uri="{BB962C8B-B14F-4D97-AF65-F5344CB8AC3E}">
        <p14:creationId xmlns:p14="http://schemas.microsoft.com/office/powerpoint/2010/main" val="1803306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1: Progetti per Esito</a:t>
            </a:r>
          </a:p>
        </p:txBody>
      </p:sp>
      <p:sp>
        <p:nvSpPr>
          <p:cNvPr id="7" name="CasellaDiTesto 6">
            <a:extLst>
              <a:ext uri="{FF2B5EF4-FFF2-40B4-BE49-F238E27FC236}">
                <a16:creationId xmlns:a16="http://schemas.microsoft.com/office/drawing/2014/main" id="{9F933FD5-3C0F-4F85-A24F-32A525555EAF}"/>
              </a:ext>
            </a:extLst>
          </p:cNvPr>
          <p:cNvSpPr txBox="1"/>
          <p:nvPr/>
        </p:nvSpPr>
        <p:spPr>
          <a:xfrm>
            <a:off x="531812" y="998672"/>
            <a:ext cx="9855062" cy="1754326"/>
          </a:xfrm>
          <a:prstGeom prst="rect">
            <a:avLst/>
          </a:prstGeom>
          <a:noFill/>
        </p:spPr>
        <p:txBody>
          <a:bodyPr wrap="square">
            <a:spAutoFit/>
          </a:bodyPr>
          <a:lstStyle/>
          <a:p>
            <a:r>
              <a:rPr lang="it-IT" b="1" dirty="0" err="1">
                <a:solidFill>
                  <a:schemeClr val="accent1"/>
                </a:solidFill>
                <a:latin typeface="Courier New" panose="02070309020205020404" pitchFamily="49" charset="0"/>
                <a:cs typeface="Courier New" panose="02070309020205020404" pitchFamily="49" charset="0"/>
              </a:rPr>
              <a:t>select</a:t>
            </a:r>
            <a:r>
              <a:rPr lang="it-IT" b="1" dirty="0">
                <a:solidFill>
                  <a:schemeClr val="tx2"/>
                </a:solidFill>
                <a:latin typeface="Courier New" panose="02070309020205020404" pitchFamily="49" charset="0"/>
                <a:cs typeface="Courier New" panose="02070309020205020404" pitchFamily="49" charset="0"/>
              </a:rPr>
              <a:t> </a:t>
            </a:r>
          </a:p>
          <a:p>
            <a:r>
              <a:rPr lang="it-IT" b="1" dirty="0">
                <a:solidFill>
                  <a:schemeClr val="tx2"/>
                </a:solidFill>
                <a:latin typeface="Courier New" panose="02070309020205020404" pitchFamily="49" charset="0"/>
                <a:cs typeface="Courier New" panose="02070309020205020404" pitchFamily="49" charset="0"/>
              </a:rPr>
              <a:t>      ESITO,</a:t>
            </a:r>
          </a:p>
          <a:p>
            <a:r>
              <a:rPr lang="it-IT" b="1" dirty="0">
                <a:solidFill>
                  <a:schemeClr val="tx2"/>
                </a:solidFill>
                <a:latin typeface="Courier New" panose="02070309020205020404" pitchFamily="49" charset="0"/>
                <a:cs typeface="Courier New" panose="02070309020205020404" pitchFamily="49" charset="0"/>
              </a:rPr>
              <a:t>      sum(numero) </a:t>
            </a:r>
            <a:r>
              <a:rPr lang="it-IT" b="1" dirty="0" err="1">
                <a:solidFill>
                  <a:schemeClr val="tx2"/>
                </a:solidFill>
                <a:latin typeface="Courier New" panose="02070309020205020404" pitchFamily="49" charset="0"/>
                <a:cs typeface="Courier New" panose="02070309020205020404" pitchFamily="49" charset="0"/>
              </a:rPr>
              <a:t>as</a:t>
            </a:r>
            <a:r>
              <a:rPr lang="it-IT" b="1" dirty="0">
                <a:solidFill>
                  <a:schemeClr val="tx2"/>
                </a:solidFill>
                <a:latin typeface="Courier New" panose="02070309020205020404" pitchFamily="49" charset="0"/>
                <a:cs typeface="Courier New" panose="02070309020205020404" pitchFamily="49" charset="0"/>
              </a:rPr>
              <a:t> numero</a:t>
            </a:r>
          </a:p>
          <a:p>
            <a:r>
              <a:rPr lang="it-IT" b="1" dirty="0">
                <a:solidFill>
                  <a:schemeClr val="tx2"/>
                </a:solidFill>
                <a:latin typeface="Courier New" panose="02070309020205020404" pitchFamily="49" charset="0"/>
                <a:cs typeface="Courier New" panose="02070309020205020404" pitchFamily="49" charset="0"/>
              </a:rPr>
              <a:t> from X01_KICKSTARTER</a:t>
            </a:r>
          </a:p>
          <a:p>
            <a:r>
              <a:rPr lang="it-IT" b="1" dirty="0">
                <a:solidFill>
                  <a:schemeClr val="accent1"/>
                </a:solidFill>
                <a:latin typeface="Courier New" panose="02070309020205020404" pitchFamily="49" charset="0"/>
                <a:cs typeface="Courier New" panose="02070309020205020404" pitchFamily="49" charset="0"/>
              </a:rPr>
              <a:t>group by </a:t>
            </a:r>
          </a:p>
          <a:p>
            <a:r>
              <a:rPr lang="it-IT" b="1" dirty="0">
                <a:solidFill>
                  <a:schemeClr val="tx2"/>
                </a:solidFill>
                <a:latin typeface="Courier New" panose="02070309020205020404" pitchFamily="49" charset="0"/>
                <a:cs typeface="Courier New" panose="02070309020205020404" pitchFamily="49" charset="0"/>
              </a:rPr>
              <a:t>      ESITO</a:t>
            </a:r>
          </a:p>
        </p:txBody>
      </p:sp>
      <p:pic>
        <p:nvPicPr>
          <p:cNvPr id="4" name="Immagine 3">
            <a:extLst>
              <a:ext uri="{FF2B5EF4-FFF2-40B4-BE49-F238E27FC236}">
                <a16:creationId xmlns:a16="http://schemas.microsoft.com/office/drawing/2014/main" id="{4861A6D7-A76F-4519-9755-6EBB6D162472}"/>
              </a:ext>
            </a:extLst>
          </p:cNvPr>
          <p:cNvPicPr>
            <a:picLocks noChangeAspect="1"/>
          </p:cNvPicPr>
          <p:nvPr/>
        </p:nvPicPr>
        <p:blipFill>
          <a:blip r:embed="rId2"/>
          <a:stretch>
            <a:fillRect/>
          </a:stretch>
        </p:blipFill>
        <p:spPr>
          <a:xfrm>
            <a:off x="5880837" y="998672"/>
            <a:ext cx="2415749" cy="3619814"/>
          </a:xfrm>
          <a:prstGeom prst="rect">
            <a:avLst/>
          </a:prstGeom>
        </p:spPr>
      </p:pic>
    </p:spTree>
    <p:extLst>
      <p:ext uri="{BB962C8B-B14F-4D97-AF65-F5344CB8AC3E}">
        <p14:creationId xmlns:p14="http://schemas.microsoft.com/office/powerpoint/2010/main" val="11637686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1: Cifra Raggiunta per Categoria e Esito</a:t>
            </a:r>
          </a:p>
        </p:txBody>
      </p:sp>
      <p:sp>
        <p:nvSpPr>
          <p:cNvPr id="7" name="CasellaDiTesto 6">
            <a:extLst>
              <a:ext uri="{FF2B5EF4-FFF2-40B4-BE49-F238E27FC236}">
                <a16:creationId xmlns:a16="http://schemas.microsoft.com/office/drawing/2014/main" id="{9F933FD5-3C0F-4F85-A24F-32A525555EAF}"/>
              </a:ext>
            </a:extLst>
          </p:cNvPr>
          <p:cNvSpPr txBox="1"/>
          <p:nvPr/>
        </p:nvSpPr>
        <p:spPr>
          <a:xfrm>
            <a:off x="531812" y="998672"/>
            <a:ext cx="3960289" cy="1569660"/>
          </a:xfrm>
          <a:prstGeom prst="rect">
            <a:avLst/>
          </a:prstGeom>
          <a:noFill/>
        </p:spPr>
        <p:txBody>
          <a:bodyPr wrap="square">
            <a:spAutoFit/>
          </a:bodyPr>
          <a:lstStyle/>
          <a:p>
            <a:r>
              <a:rPr lang="it-IT" sz="1600" b="1" dirty="0" err="1">
                <a:solidFill>
                  <a:schemeClr val="accent1"/>
                </a:solidFill>
                <a:latin typeface="Courier New" panose="02070309020205020404" pitchFamily="49" charset="0"/>
                <a:cs typeface="Courier New" panose="02070309020205020404" pitchFamily="49" charset="0"/>
              </a:rPr>
              <a:t>select</a:t>
            </a:r>
            <a:r>
              <a:rPr lang="it-IT" sz="1600" b="1" dirty="0">
                <a:solidFill>
                  <a:schemeClr val="tx2"/>
                </a:solidFill>
                <a:latin typeface="Courier New" panose="02070309020205020404" pitchFamily="49" charset="0"/>
                <a:cs typeface="Courier New" panose="02070309020205020404" pitchFamily="49" charset="0"/>
              </a:rPr>
              <a:t> </a:t>
            </a:r>
          </a:p>
          <a:p>
            <a:r>
              <a:rPr lang="it-IT" sz="1600" b="1" dirty="0">
                <a:solidFill>
                  <a:schemeClr val="tx2"/>
                </a:solidFill>
                <a:latin typeface="Courier New" panose="02070309020205020404" pitchFamily="49" charset="0"/>
                <a:cs typeface="Courier New" panose="02070309020205020404" pitchFamily="49" charset="0"/>
              </a:rPr>
              <a:t>      CATEGORIA,</a:t>
            </a:r>
          </a:p>
          <a:p>
            <a:r>
              <a:rPr lang="it-IT" sz="1600" b="1" dirty="0">
                <a:solidFill>
                  <a:schemeClr val="tx2"/>
                </a:solidFill>
                <a:latin typeface="Courier New" panose="02070309020205020404" pitchFamily="49" charset="0"/>
                <a:cs typeface="Courier New" panose="02070309020205020404" pitchFamily="49" charset="0"/>
              </a:rPr>
              <a:t>      sum(numero) </a:t>
            </a:r>
            <a:r>
              <a:rPr lang="it-IT" sz="1600" b="1" dirty="0" err="1">
                <a:solidFill>
                  <a:schemeClr val="tx2"/>
                </a:solidFill>
                <a:latin typeface="Courier New" panose="02070309020205020404" pitchFamily="49" charset="0"/>
                <a:cs typeface="Courier New" panose="02070309020205020404" pitchFamily="49" charset="0"/>
              </a:rPr>
              <a:t>as</a:t>
            </a:r>
            <a:r>
              <a:rPr lang="it-IT" sz="1600" b="1" dirty="0">
                <a:solidFill>
                  <a:schemeClr val="tx2"/>
                </a:solidFill>
                <a:latin typeface="Courier New" panose="02070309020205020404" pitchFamily="49" charset="0"/>
                <a:cs typeface="Courier New" panose="02070309020205020404" pitchFamily="49" charset="0"/>
              </a:rPr>
              <a:t> numero</a:t>
            </a:r>
          </a:p>
          <a:p>
            <a:r>
              <a:rPr lang="it-IT" sz="1600" b="1" dirty="0">
                <a:solidFill>
                  <a:schemeClr val="tx2"/>
                </a:solidFill>
                <a:latin typeface="Courier New" panose="02070309020205020404" pitchFamily="49" charset="0"/>
                <a:cs typeface="Courier New" panose="02070309020205020404" pitchFamily="49" charset="0"/>
              </a:rPr>
              <a:t> </a:t>
            </a:r>
            <a:r>
              <a:rPr lang="it-IT" sz="1600" b="1" dirty="0">
                <a:solidFill>
                  <a:schemeClr val="accent1"/>
                </a:solidFill>
                <a:latin typeface="Courier New" panose="02070309020205020404" pitchFamily="49" charset="0"/>
                <a:cs typeface="Courier New" panose="02070309020205020404" pitchFamily="49" charset="0"/>
              </a:rPr>
              <a:t>from</a:t>
            </a:r>
            <a:r>
              <a:rPr lang="it-IT" sz="1600" b="1" dirty="0">
                <a:solidFill>
                  <a:schemeClr val="tx2"/>
                </a:solidFill>
                <a:latin typeface="Courier New" panose="02070309020205020404" pitchFamily="49" charset="0"/>
                <a:cs typeface="Courier New" panose="02070309020205020404" pitchFamily="49" charset="0"/>
              </a:rPr>
              <a:t> X01_KICKSTARTER</a:t>
            </a:r>
          </a:p>
          <a:p>
            <a:r>
              <a:rPr lang="it-IT" sz="1600" b="1" dirty="0" err="1">
                <a:solidFill>
                  <a:schemeClr val="accent1"/>
                </a:solidFill>
                <a:latin typeface="Courier New" panose="02070309020205020404" pitchFamily="49" charset="0"/>
                <a:cs typeface="Courier New" panose="02070309020205020404" pitchFamily="49" charset="0"/>
              </a:rPr>
              <a:t>where</a:t>
            </a:r>
            <a:r>
              <a:rPr lang="it-IT" sz="1600" b="1" dirty="0">
                <a:solidFill>
                  <a:schemeClr val="tx2"/>
                </a:solidFill>
                <a:latin typeface="Courier New" panose="02070309020205020404" pitchFamily="49" charset="0"/>
                <a:cs typeface="Courier New" panose="02070309020205020404" pitchFamily="49" charset="0"/>
              </a:rPr>
              <a:t> ESITO=</a:t>
            </a:r>
            <a:r>
              <a:rPr lang="it-IT" sz="1600" b="1" dirty="0">
                <a:solidFill>
                  <a:srgbClr val="00B0F0"/>
                </a:solidFill>
                <a:latin typeface="Courier New" panose="02070309020205020404" pitchFamily="49" charset="0"/>
                <a:cs typeface="Courier New" panose="02070309020205020404" pitchFamily="49" charset="0"/>
              </a:rPr>
              <a:t>'Riuscito'</a:t>
            </a:r>
          </a:p>
          <a:p>
            <a:r>
              <a:rPr lang="it-IT" sz="1600" b="1" dirty="0">
                <a:solidFill>
                  <a:schemeClr val="accent1"/>
                </a:solidFill>
                <a:latin typeface="Courier New" panose="02070309020205020404" pitchFamily="49" charset="0"/>
                <a:cs typeface="Courier New" panose="02070309020205020404" pitchFamily="49" charset="0"/>
              </a:rPr>
              <a:t>group by </a:t>
            </a:r>
            <a:r>
              <a:rPr lang="it-IT" sz="1600" b="1" dirty="0">
                <a:solidFill>
                  <a:schemeClr val="tx2"/>
                </a:solidFill>
                <a:latin typeface="Courier New" panose="02070309020205020404" pitchFamily="49" charset="0"/>
                <a:cs typeface="Courier New" panose="02070309020205020404" pitchFamily="49" charset="0"/>
              </a:rPr>
              <a:t>CATEGORIA</a:t>
            </a:r>
          </a:p>
        </p:txBody>
      </p:sp>
      <p:sp>
        <p:nvSpPr>
          <p:cNvPr id="5" name="CasellaDiTesto 4">
            <a:extLst>
              <a:ext uri="{FF2B5EF4-FFF2-40B4-BE49-F238E27FC236}">
                <a16:creationId xmlns:a16="http://schemas.microsoft.com/office/drawing/2014/main" id="{B57A69A6-5BE2-427F-9EE7-A979A6228FB5}"/>
              </a:ext>
            </a:extLst>
          </p:cNvPr>
          <p:cNvSpPr txBox="1"/>
          <p:nvPr/>
        </p:nvSpPr>
        <p:spPr>
          <a:xfrm>
            <a:off x="531810" y="2616161"/>
            <a:ext cx="3960289" cy="1569660"/>
          </a:xfrm>
          <a:prstGeom prst="rect">
            <a:avLst/>
          </a:prstGeom>
          <a:noFill/>
        </p:spPr>
        <p:txBody>
          <a:bodyPr wrap="square">
            <a:spAutoFit/>
          </a:bodyPr>
          <a:lstStyle/>
          <a:p>
            <a:r>
              <a:rPr lang="it-IT" sz="1600" b="1" dirty="0" err="1">
                <a:solidFill>
                  <a:schemeClr val="accent1"/>
                </a:solidFill>
                <a:latin typeface="Courier New" panose="02070309020205020404" pitchFamily="49" charset="0"/>
                <a:cs typeface="Courier New" panose="02070309020205020404" pitchFamily="49" charset="0"/>
              </a:rPr>
              <a:t>select</a:t>
            </a:r>
            <a:r>
              <a:rPr lang="it-IT" sz="1600" b="1" dirty="0">
                <a:solidFill>
                  <a:schemeClr val="tx2"/>
                </a:solidFill>
                <a:latin typeface="Courier New" panose="02070309020205020404" pitchFamily="49" charset="0"/>
                <a:cs typeface="Courier New" panose="02070309020205020404" pitchFamily="49" charset="0"/>
              </a:rPr>
              <a:t> </a:t>
            </a:r>
          </a:p>
          <a:p>
            <a:r>
              <a:rPr lang="it-IT" sz="1600" b="1" dirty="0">
                <a:solidFill>
                  <a:schemeClr val="tx2"/>
                </a:solidFill>
                <a:latin typeface="Courier New" panose="02070309020205020404" pitchFamily="49" charset="0"/>
                <a:cs typeface="Courier New" panose="02070309020205020404" pitchFamily="49" charset="0"/>
              </a:rPr>
              <a:t>      CATEGORIA,</a:t>
            </a:r>
          </a:p>
          <a:p>
            <a:r>
              <a:rPr lang="it-IT" sz="1600" b="1" dirty="0">
                <a:solidFill>
                  <a:schemeClr val="tx2"/>
                </a:solidFill>
                <a:latin typeface="Courier New" panose="02070309020205020404" pitchFamily="49" charset="0"/>
                <a:cs typeface="Courier New" panose="02070309020205020404" pitchFamily="49" charset="0"/>
              </a:rPr>
              <a:t>      sum(numero) </a:t>
            </a:r>
            <a:r>
              <a:rPr lang="it-IT" sz="1600" b="1" dirty="0" err="1">
                <a:solidFill>
                  <a:schemeClr val="tx2"/>
                </a:solidFill>
                <a:latin typeface="Courier New" panose="02070309020205020404" pitchFamily="49" charset="0"/>
                <a:cs typeface="Courier New" panose="02070309020205020404" pitchFamily="49" charset="0"/>
              </a:rPr>
              <a:t>as</a:t>
            </a:r>
            <a:r>
              <a:rPr lang="it-IT" sz="1600" b="1" dirty="0">
                <a:solidFill>
                  <a:schemeClr val="tx2"/>
                </a:solidFill>
                <a:latin typeface="Courier New" panose="02070309020205020404" pitchFamily="49" charset="0"/>
                <a:cs typeface="Courier New" panose="02070309020205020404" pitchFamily="49" charset="0"/>
              </a:rPr>
              <a:t> numero</a:t>
            </a:r>
          </a:p>
          <a:p>
            <a:r>
              <a:rPr lang="it-IT" sz="1600" b="1" dirty="0">
                <a:solidFill>
                  <a:schemeClr val="tx2"/>
                </a:solidFill>
                <a:latin typeface="Courier New" panose="02070309020205020404" pitchFamily="49" charset="0"/>
                <a:cs typeface="Courier New" panose="02070309020205020404" pitchFamily="49" charset="0"/>
              </a:rPr>
              <a:t> </a:t>
            </a:r>
            <a:r>
              <a:rPr lang="it-IT" sz="1600" b="1" dirty="0">
                <a:solidFill>
                  <a:schemeClr val="accent1"/>
                </a:solidFill>
                <a:latin typeface="Courier New" panose="02070309020205020404" pitchFamily="49" charset="0"/>
                <a:cs typeface="Courier New" panose="02070309020205020404" pitchFamily="49" charset="0"/>
              </a:rPr>
              <a:t>from</a:t>
            </a:r>
            <a:r>
              <a:rPr lang="it-IT" sz="1600" b="1" dirty="0">
                <a:solidFill>
                  <a:schemeClr val="tx2"/>
                </a:solidFill>
                <a:latin typeface="Courier New" panose="02070309020205020404" pitchFamily="49" charset="0"/>
                <a:cs typeface="Courier New" panose="02070309020205020404" pitchFamily="49" charset="0"/>
              </a:rPr>
              <a:t> X01_KICKSTARTER</a:t>
            </a:r>
          </a:p>
          <a:p>
            <a:r>
              <a:rPr lang="it-IT" sz="1600" b="1" dirty="0" err="1">
                <a:solidFill>
                  <a:schemeClr val="accent1"/>
                </a:solidFill>
                <a:latin typeface="Courier New" panose="02070309020205020404" pitchFamily="49" charset="0"/>
                <a:cs typeface="Courier New" panose="02070309020205020404" pitchFamily="49" charset="0"/>
              </a:rPr>
              <a:t>where</a:t>
            </a:r>
            <a:r>
              <a:rPr lang="it-IT" sz="1600" b="1" dirty="0">
                <a:solidFill>
                  <a:schemeClr val="tx2"/>
                </a:solidFill>
                <a:latin typeface="Courier New" panose="02070309020205020404" pitchFamily="49" charset="0"/>
                <a:cs typeface="Courier New" panose="02070309020205020404" pitchFamily="49" charset="0"/>
              </a:rPr>
              <a:t> ESITO=</a:t>
            </a:r>
            <a:r>
              <a:rPr lang="it-IT" sz="1600" b="1" dirty="0">
                <a:solidFill>
                  <a:srgbClr val="00B0F0"/>
                </a:solidFill>
                <a:latin typeface="Courier New" panose="02070309020205020404" pitchFamily="49" charset="0"/>
                <a:cs typeface="Courier New" panose="02070309020205020404" pitchFamily="49" charset="0"/>
              </a:rPr>
              <a:t>‘Fallito'</a:t>
            </a:r>
          </a:p>
          <a:p>
            <a:r>
              <a:rPr lang="it-IT" sz="1600" b="1" dirty="0">
                <a:solidFill>
                  <a:schemeClr val="accent1"/>
                </a:solidFill>
                <a:latin typeface="Courier New" panose="02070309020205020404" pitchFamily="49" charset="0"/>
                <a:cs typeface="Courier New" panose="02070309020205020404" pitchFamily="49" charset="0"/>
              </a:rPr>
              <a:t>group by </a:t>
            </a:r>
            <a:r>
              <a:rPr lang="it-IT" sz="1600" b="1" dirty="0">
                <a:solidFill>
                  <a:schemeClr val="tx2"/>
                </a:solidFill>
                <a:latin typeface="Courier New" panose="02070309020205020404" pitchFamily="49" charset="0"/>
                <a:cs typeface="Courier New" panose="02070309020205020404" pitchFamily="49" charset="0"/>
              </a:rPr>
              <a:t>CATEGORIA</a:t>
            </a:r>
          </a:p>
        </p:txBody>
      </p:sp>
      <p:sp>
        <p:nvSpPr>
          <p:cNvPr id="6" name="CasellaDiTesto 5">
            <a:extLst>
              <a:ext uri="{FF2B5EF4-FFF2-40B4-BE49-F238E27FC236}">
                <a16:creationId xmlns:a16="http://schemas.microsoft.com/office/drawing/2014/main" id="{B846BDCA-2777-40F8-BCF6-9925CDC02E7D}"/>
              </a:ext>
            </a:extLst>
          </p:cNvPr>
          <p:cNvSpPr txBox="1"/>
          <p:nvPr/>
        </p:nvSpPr>
        <p:spPr>
          <a:xfrm>
            <a:off x="531811" y="4230653"/>
            <a:ext cx="3960289" cy="1569660"/>
          </a:xfrm>
          <a:prstGeom prst="rect">
            <a:avLst/>
          </a:prstGeom>
          <a:noFill/>
        </p:spPr>
        <p:txBody>
          <a:bodyPr wrap="square">
            <a:spAutoFit/>
          </a:bodyPr>
          <a:lstStyle/>
          <a:p>
            <a:r>
              <a:rPr lang="it-IT" sz="1600" b="1" dirty="0" err="1">
                <a:solidFill>
                  <a:schemeClr val="accent1"/>
                </a:solidFill>
                <a:latin typeface="Courier New" panose="02070309020205020404" pitchFamily="49" charset="0"/>
                <a:cs typeface="Courier New" panose="02070309020205020404" pitchFamily="49" charset="0"/>
              </a:rPr>
              <a:t>select</a:t>
            </a:r>
            <a:r>
              <a:rPr lang="it-IT" sz="1600" b="1" dirty="0">
                <a:solidFill>
                  <a:schemeClr val="tx2"/>
                </a:solidFill>
                <a:latin typeface="Courier New" panose="02070309020205020404" pitchFamily="49" charset="0"/>
                <a:cs typeface="Courier New" panose="02070309020205020404" pitchFamily="49" charset="0"/>
              </a:rPr>
              <a:t> </a:t>
            </a:r>
          </a:p>
          <a:p>
            <a:r>
              <a:rPr lang="it-IT" sz="1600" b="1" dirty="0">
                <a:solidFill>
                  <a:schemeClr val="tx2"/>
                </a:solidFill>
                <a:latin typeface="Courier New" panose="02070309020205020404" pitchFamily="49" charset="0"/>
                <a:cs typeface="Courier New" panose="02070309020205020404" pitchFamily="49" charset="0"/>
              </a:rPr>
              <a:t>      CATEGORIA,</a:t>
            </a:r>
          </a:p>
          <a:p>
            <a:r>
              <a:rPr lang="it-IT" sz="1600" b="1" dirty="0">
                <a:solidFill>
                  <a:schemeClr val="tx2"/>
                </a:solidFill>
                <a:latin typeface="Courier New" panose="02070309020205020404" pitchFamily="49" charset="0"/>
                <a:cs typeface="Courier New" panose="02070309020205020404" pitchFamily="49" charset="0"/>
              </a:rPr>
              <a:t>      sum(numero) </a:t>
            </a:r>
            <a:r>
              <a:rPr lang="it-IT" sz="1600" b="1" dirty="0" err="1">
                <a:solidFill>
                  <a:schemeClr val="tx2"/>
                </a:solidFill>
                <a:latin typeface="Courier New" panose="02070309020205020404" pitchFamily="49" charset="0"/>
                <a:cs typeface="Courier New" panose="02070309020205020404" pitchFamily="49" charset="0"/>
              </a:rPr>
              <a:t>as</a:t>
            </a:r>
            <a:r>
              <a:rPr lang="it-IT" sz="1600" b="1" dirty="0">
                <a:solidFill>
                  <a:schemeClr val="tx2"/>
                </a:solidFill>
                <a:latin typeface="Courier New" panose="02070309020205020404" pitchFamily="49" charset="0"/>
                <a:cs typeface="Courier New" panose="02070309020205020404" pitchFamily="49" charset="0"/>
              </a:rPr>
              <a:t> numero</a:t>
            </a:r>
          </a:p>
          <a:p>
            <a:r>
              <a:rPr lang="it-IT" sz="1600" b="1" dirty="0">
                <a:solidFill>
                  <a:schemeClr val="tx2"/>
                </a:solidFill>
                <a:latin typeface="Courier New" panose="02070309020205020404" pitchFamily="49" charset="0"/>
                <a:cs typeface="Courier New" panose="02070309020205020404" pitchFamily="49" charset="0"/>
              </a:rPr>
              <a:t> </a:t>
            </a:r>
            <a:r>
              <a:rPr lang="it-IT" sz="1600" b="1" dirty="0">
                <a:solidFill>
                  <a:schemeClr val="accent1"/>
                </a:solidFill>
                <a:latin typeface="Courier New" panose="02070309020205020404" pitchFamily="49" charset="0"/>
                <a:cs typeface="Courier New" panose="02070309020205020404" pitchFamily="49" charset="0"/>
              </a:rPr>
              <a:t>from</a:t>
            </a:r>
            <a:r>
              <a:rPr lang="it-IT" sz="1600" b="1" dirty="0">
                <a:solidFill>
                  <a:schemeClr val="tx2"/>
                </a:solidFill>
                <a:latin typeface="Courier New" panose="02070309020205020404" pitchFamily="49" charset="0"/>
                <a:cs typeface="Courier New" panose="02070309020205020404" pitchFamily="49" charset="0"/>
              </a:rPr>
              <a:t> X01_KICKSTARTER</a:t>
            </a:r>
          </a:p>
          <a:p>
            <a:r>
              <a:rPr lang="it-IT" sz="1600" b="1" dirty="0" err="1">
                <a:solidFill>
                  <a:schemeClr val="accent1"/>
                </a:solidFill>
                <a:latin typeface="Courier New" panose="02070309020205020404" pitchFamily="49" charset="0"/>
                <a:cs typeface="Courier New" panose="02070309020205020404" pitchFamily="49" charset="0"/>
              </a:rPr>
              <a:t>where</a:t>
            </a:r>
            <a:r>
              <a:rPr lang="it-IT" sz="1600" b="1" dirty="0">
                <a:solidFill>
                  <a:schemeClr val="tx2"/>
                </a:solidFill>
                <a:latin typeface="Courier New" panose="02070309020205020404" pitchFamily="49" charset="0"/>
                <a:cs typeface="Courier New" panose="02070309020205020404" pitchFamily="49" charset="0"/>
              </a:rPr>
              <a:t> ESITO=</a:t>
            </a:r>
            <a:r>
              <a:rPr lang="it-IT" sz="1600" b="1" dirty="0">
                <a:solidFill>
                  <a:srgbClr val="00B0F0"/>
                </a:solidFill>
                <a:latin typeface="Courier New" panose="02070309020205020404" pitchFamily="49" charset="0"/>
                <a:cs typeface="Courier New" panose="02070309020205020404" pitchFamily="49" charset="0"/>
              </a:rPr>
              <a:t>‘Cancellato'</a:t>
            </a:r>
          </a:p>
          <a:p>
            <a:r>
              <a:rPr lang="it-IT" sz="1600" b="1" dirty="0">
                <a:solidFill>
                  <a:schemeClr val="accent1"/>
                </a:solidFill>
                <a:latin typeface="Courier New" panose="02070309020205020404" pitchFamily="49" charset="0"/>
                <a:cs typeface="Courier New" panose="02070309020205020404" pitchFamily="49" charset="0"/>
              </a:rPr>
              <a:t>group by </a:t>
            </a:r>
            <a:r>
              <a:rPr lang="it-IT" sz="1600" b="1" dirty="0">
                <a:solidFill>
                  <a:schemeClr val="tx2"/>
                </a:solidFill>
                <a:latin typeface="Courier New" panose="02070309020205020404" pitchFamily="49" charset="0"/>
                <a:cs typeface="Courier New" panose="02070309020205020404" pitchFamily="49" charset="0"/>
              </a:rPr>
              <a:t>CATEGORIA</a:t>
            </a:r>
          </a:p>
        </p:txBody>
      </p:sp>
      <p:sp>
        <p:nvSpPr>
          <p:cNvPr id="3" name="CasellaDiTesto 2">
            <a:extLst>
              <a:ext uri="{FF2B5EF4-FFF2-40B4-BE49-F238E27FC236}">
                <a16:creationId xmlns:a16="http://schemas.microsoft.com/office/drawing/2014/main" id="{C2FF84B0-D203-49D1-BD79-80363A7512FC}"/>
              </a:ext>
            </a:extLst>
          </p:cNvPr>
          <p:cNvSpPr txBox="1"/>
          <p:nvPr/>
        </p:nvSpPr>
        <p:spPr>
          <a:xfrm>
            <a:off x="4660777" y="1369221"/>
            <a:ext cx="1256082" cy="3646262"/>
          </a:xfrm>
          <a:prstGeom prst="rect">
            <a:avLst/>
          </a:prstGeom>
          <a:noFill/>
        </p:spPr>
        <p:txBody>
          <a:bodyPr wrap="square" lIns="0" tIns="0" rIns="0" bIns="0" rtlCol="0">
            <a:noAutofit/>
          </a:bodyPr>
          <a:lstStyle/>
          <a:p>
            <a:pPr>
              <a:lnSpc>
                <a:spcPct val="90000"/>
              </a:lnSpc>
            </a:pPr>
            <a:r>
              <a:rPr lang="it-IT" sz="5400" dirty="0"/>
              <a:t>1</a:t>
            </a:r>
          </a:p>
          <a:p>
            <a:pPr>
              <a:lnSpc>
                <a:spcPct val="90000"/>
              </a:lnSpc>
            </a:pPr>
            <a:endParaRPr lang="it-IT" sz="5400" dirty="0"/>
          </a:p>
          <a:p>
            <a:pPr>
              <a:lnSpc>
                <a:spcPct val="90000"/>
              </a:lnSpc>
            </a:pPr>
            <a:r>
              <a:rPr lang="it-IT" sz="5400" dirty="0"/>
              <a:t>2</a:t>
            </a:r>
          </a:p>
          <a:p>
            <a:pPr>
              <a:lnSpc>
                <a:spcPct val="90000"/>
              </a:lnSpc>
            </a:pPr>
            <a:endParaRPr lang="it-IT" sz="5400" dirty="0"/>
          </a:p>
          <a:p>
            <a:pPr>
              <a:lnSpc>
                <a:spcPct val="90000"/>
              </a:lnSpc>
            </a:pPr>
            <a:endParaRPr lang="it-IT" sz="5400" dirty="0"/>
          </a:p>
          <a:p>
            <a:pPr>
              <a:lnSpc>
                <a:spcPct val="90000"/>
              </a:lnSpc>
            </a:pPr>
            <a:r>
              <a:rPr lang="it-IT" sz="5400" dirty="0"/>
              <a:t>3</a:t>
            </a:r>
          </a:p>
        </p:txBody>
      </p:sp>
      <p:pic>
        <p:nvPicPr>
          <p:cNvPr id="9" name="Immagine 8">
            <a:extLst>
              <a:ext uri="{FF2B5EF4-FFF2-40B4-BE49-F238E27FC236}">
                <a16:creationId xmlns:a16="http://schemas.microsoft.com/office/drawing/2014/main" id="{48AF89A0-53B2-4E0D-9DE9-8920D1CF1E7A}"/>
              </a:ext>
            </a:extLst>
          </p:cNvPr>
          <p:cNvPicPr>
            <a:picLocks noChangeAspect="1"/>
          </p:cNvPicPr>
          <p:nvPr/>
        </p:nvPicPr>
        <p:blipFill>
          <a:blip r:embed="rId2"/>
          <a:stretch>
            <a:fillRect/>
          </a:stretch>
        </p:blipFill>
        <p:spPr>
          <a:xfrm>
            <a:off x="5339811" y="1053827"/>
            <a:ext cx="5852667" cy="4694327"/>
          </a:xfrm>
          <a:prstGeom prst="rect">
            <a:avLst/>
          </a:prstGeom>
        </p:spPr>
      </p:pic>
    </p:spTree>
    <p:extLst>
      <p:ext uri="{BB962C8B-B14F-4D97-AF65-F5344CB8AC3E}">
        <p14:creationId xmlns:p14="http://schemas.microsoft.com/office/powerpoint/2010/main" val="631015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17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pex-red.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02554" y="206231"/>
            <a:ext cx="2792245" cy="2792245"/>
          </a:xfrm>
          <a:prstGeom prst="rect">
            <a:avLst/>
          </a:prstGeom>
        </p:spPr>
      </p:pic>
      <p:sp>
        <p:nvSpPr>
          <p:cNvPr id="8" name="Title 3"/>
          <p:cNvSpPr>
            <a:spLocks noGrp="1"/>
          </p:cNvSpPr>
          <p:nvPr>
            <p:ph type="ctrTitle"/>
          </p:nvPr>
        </p:nvSpPr>
        <p:spPr>
          <a:xfrm>
            <a:off x="313698" y="2791969"/>
            <a:ext cx="11125199" cy="1470025"/>
          </a:xfrm>
        </p:spPr>
        <p:txBody>
          <a:bodyPr/>
          <a:lstStyle/>
          <a:p>
            <a:pPr algn="ctr"/>
            <a:r>
              <a:rPr lang="it-IT" b="1" dirty="0"/>
              <a:t>Corso APEX ODCEC Milano:</a:t>
            </a:r>
            <a:br>
              <a:rPr lang="it-IT" b="1" dirty="0"/>
            </a:br>
            <a:r>
              <a:rPr lang="it-IT" b="1" dirty="0"/>
              <a:t>23-Set-22 - 27-Gen-23</a:t>
            </a:r>
            <a:endParaRPr lang="en-US" b="1" dirty="0"/>
          </a:p>
        </p:txBody>
      </p:sp>
      <p:sp>
        <p:nvSpPr>
          <p:cNvPr id="4" name="Title 3">
            <a:extLst>
              <a:ext uri="{FF2B5EF4-FFF2-40B4-BE49-F238E27FC236}">
                <a16:creationId xmlns:a16="http://schemas.microsoft.com/office/drawing/2014/main" id="{258DB05E-ABCA-4D57-91B9-19E9AA53AFDF}"/>
              </a:ext>
            </a:extLst>
          </p:cNvPr>
          <p:cNvSpPr txBox="1">
            <a:spLocks/>
          </p:cNvSpPr>
          <p:nvPr/>
        </p:nvSpPr>
        <p:spPr>
          <a:xfrm>
            <a:off x="6748273" y="5285232"/>
            <a:ext cx="5586984" cy="58764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pPr algn="ctr"/>
            <a:r>
              <a:rPr lang="it-IT" sz="3200" b="1" dirty="0"/>
              <a:t>Ing. Roberto Capancioni</a:t>
            </a:r>
            <a:endParaRPr lang="en-US" sz="3200" b="1" dirty="0"/>
          </a:p>
        </p:txBody>
      </p:sp>
      <p:sp>
        <p:nvSpPr>
          <p:cNvPr id="5" name="Title 3">
            <a:extLst>
              <a:ext uri="{FF2B5EF4-FFF2-40B4-BE49-F238E27FC236}">
                <a16:creationId xmlns:a16="http://schemas.microsoft.com/office/drawing/2014/main" id="{14F8B358-9741-4437-A404-A2AE3087B4C7}"/>
              </a:ext>
            </a:extLst>
          </p:cNvPr>
          <p:cNvSpPr txBox="1">
            <a:spLocks/>
          </p:cNvSpPr>
          <p:nvPr/>
        </p:nvSpPr>
        <p:spPr>
          <a:xfrm>
            <a:off x="804671" y="5285232"/>
            <a:ext cx="4329391" cy="58764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pPr algn="ctr"/>
            <a:r>
              <a:rPr lang="it-IT" sz="3200" b="1" dirty="0"/>
              <a:t>14 Ottobre 2022</a:t>
            </a:r>
            <a:endParaRPr lang="en-US" sz="3200" b="1" dirty="0"/>
          </a:p>
        </p:txBody>
      </p:sp>
    </p:spTree>
    <p:extLst>
      <p:ext uri="{BB962C8B-B14F-4D97-AF65-F5344CB8AC3E}">
        <p14:creationId xmlns:p14="http://schemas.microsoft.com/office/powerpoint/2010/main" val="35400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764FC8D-512D-DB4A-92DC-EAB0779CBA6D}"/>
              </a:ext>
            </a:extLst>
          </p:cNvPr>
          <p:cNvSpPr txBox="1">
            <a:spLocks/>
          </p:cNvSpPr>
          <p:nvPr/>
        </p:nvSpPr>
        <p:spPr>
          <a:xfrm>
            <a:off x="578633" y="181765"/>
            <a:ext cx="11125200" cy="84328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t>Chi </a:t>
            </a:r>
            <a:r>
              <a:rPr lang="en-US" dirty="0" err="1"/>
              <a:t>Sono</a:t>
            </a:r>
            <a:br>
              <a:rPr lang="en-US" dirty="0"/>
            </a:br>
            <a:endParaRPr lang="en-US" sz="2000" dirty="0">
              <a:solidFill>
                <a:srgbClr val="FF0000"/>
              </a:solidFill>
            </a:endParaRPr>
          </a:p>
        </p:txBody>
      </p:sp>
      <p:pic>
        <p:nvPicPr>
          <p:cNvPr id="3" name="Immagine 2" descr="Immagine che contiene persona, uomo, esterni, abbigliamento&#10;&#10;Descrizione generata automaticamente">
            <a:extLst>
              <a:ext uri="{FF2B5EF4-FFF2-40B4-BE49-F238E27FC236}">
                <a16:creationId xmlns:a16="http://schemas.microsoft.com/office/drawing/2014/main" id="{3EFCD16E-5D81-4D46-A641-5A1F4187C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945" y="1025047"/>
            <a:ext cx="3940607" cy="3940607"/>
          </a:xfrm>
          <a:prstGeom prst="rect">
            <a:avLst/>
          </a:prstGeom>
        </p:spPr>
      </p:pic>
      <p:sp>
        <p:nvSpPr>
          <p:cNvPr id="7" name="Content Placeholder 2">
            <a:extLst>
              <a:ext uri="{FF2B5EF4-FFF2-40B4-BE49-F238E27FC236}">
                <a16:creationId xmlns:a16="http://schemas.microsoft.com/office/drawing/2014/main" id="{4BAF7099-CE73-415A-873E-BDF636B85923}"/>
              </a:ext>
            </a:extLst>
          </p:cNvPr>
          <p:cNvSpPr txBox="1">
            <a:spLocks/>
          </p:cNvSpPr>
          <p:nvPr/>
        </p:nvSpPr>
        <p:spPr>
          <a:xfrm>
            <a:off x="670673" y="1214202"/>
            <a:ext cx="6386232" cy="4429596"/>
          </a:xfrm>
          <a:prstGeom prst="rect">
            <a:avLst/>
          </a:prstGeom>
        </p:spPr>
        <p:txBody>
          <a:bodyPr lIns="91412" tIns="45707" rIns="91412" bIns="45707"/>
          <a:lstStyle>
            <a:lvl1pPr marL="228581" indent="-228581" algn="l" defTabSz="914323"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79" indent="-228581" algn="l" defTabSz="914323"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59"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40"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21"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01"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784"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363"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2944"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274298" lvl="1" indent="0">
              <a:lnSpc>
                <a:spcPct val="100000"/>
              </a:lnSpc>
              <a:spcBef>
                <a:spcPts val="0"/>
              </a:spcBef>
              <a:spcAft>
                <a:spcPts val="1200"/>
              </a:spcAft>
              <a:buNone/>
            </a:pPr>
            <a:r>
              <a:rPr lang="it-IT" sz="2800" dirty="0">
                <a:solidFill>
                  <a:schemeClr val="tx2"/>
                </a:solidFill>
              </a:rPr>
              <a:t>Ing. Roberto Capancioni</a:t>
            </a:r>
          </a:p>
          <a:p>
            <a:pPr lvl="1">
              <a:lnSpc>
                <a:spcPct val="100000"/>
              </a:lnSpc>
              <a:spcBef>
                <a:spcPts val="0"/>
              </a:spcBef>
              <a:spcAft>
                <a:spcPts val="1200"/>
              </a:spcAft>
            </a:pPr>
            <a:r>
              <a:rPr lang="it-IT" sz="2800" dirty="0">
                <a:solidFill>
                  <a:schemeClr val="tx2"/>
                </a:solidFill>
              </a:rPr>
              <a:t>Sviluppo Oracle APEX</a:t>
            </a: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r>
              <a:rPr lang="it-IT" sz="2800" dirty="0">
                <a:solidFill>
                  <a:schemeClr val="tx2"/>
                </a:solidFill>
              </a:rPr>
              <a:t>Board </a:t>
            </a:r>
            <a:r>
              <a:rPr lang="it-IT" sz="2800" dirty="0" err="1">
                <a:solidFill>
                  <a:schemeClr val="tx2"/>
                </a:solidFill>
              </a:rPr>
              <a:t>Member</a:t>
            </a:r>
            <a:r>
              <a:rPr lang="it-IT" sz="2800" dirty="0">
                <a:solidFill>
                  <a:schemeClr val="tx2"/>
                </a:solidFill>
              </a:rPr>
              <a:t> ITOUG</a:t>
            </a:r>
          </a:p>
          <a:p>
            <a:pPr marL="274298" lvl="1" indent="0">
              <a:lnSpc>
                <a:spcPct val="100000"/>
              </a:lnSpc>
              <a:spcBef>
                <a:spcPts val="0"/>
              </a:spcBef>
              <a:spcAft>
                <a:spcPts val="1200"/>
              </a:spcAft>
              <a:buNone/>
            </a:pPr>
            <a:endParaRPr lang="it-IT" sz="2800" dirty="0">
              <a:solidFill>
                <a:schemeClr val="tx2"/>
              </a:solidFill>
            </a:endParaRPr>
          </a:p>
        </p:txBody>
      </p:sp>
      <p:pic>
        <p:nvPicPr>
          <p:cNvPr id="5" name="Immagine 4">
            <a:extLst>
              <a:ext uri="{FF2B5EF4-FFF2-40B4-BE49-F238E27FC236}">
                <a16:creationId xmlns:a16="http://schemas.microsoft.com/office/drawing/2014/main" id="{B3D90237-C06D-4B18-87EB-018F1FF26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8596" y="4734541"/>
            <a:ext cx="2286000" cy="628650"/>
          </a:xfrm>
          <a:prstGeom prst="rect">
            <a:avLst/>
          </a:prstGeom>
        </p:spPr>
      </p:pic>
      <p:pic>
        <p:nvPicPr>
          <p:cNvPr id="10" name="Immagine 9">
            <a:extLst>
              <a:ext uri="{FF2B5EF4-FFF2-40B4-BE49-F238E27FC236}">
                <a16:creationId xmlns:a16="http://schemas.microsoft.com/office/drawing/2014/main" id="{10587889-232F-4892-971B-DA56865E67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8596" y="2376650"/>
            <a:ext cx="3311100" cy="1195443"/>
          </a:xfrm>
          <a:prstGeom prst="rect">
            <a:avLst/>
          </a:prstGeom>
        </p:spPr>
      </p:pic>
      <p:sp>
        <p:nvSpPr>
          <p:cNvPr id="11" name="CasellaDiTesto 10">
            <a:extLst>
              <a:ext uri="{FF2B5EF4-FFF2-40B4-BE49-F238E27FC236}">
                <a16:creationId xmlns:a16="http://schemas.microsoft.com/office/drawing/2014/main" id="{3E4BAA3F-3D9D-4FA1-B15D-C1AE245A318E}"/>
              </a:ext>
            </a:extLst>
          </p:cNvPr>
          <p:cNvSpPr txBox="1"/>
          <p:nvPr/>
        </p:nvSpPr>
        <p:spPr>
          <a:xfrm>
            <a:off x="6358855" y="5363191"/>
            <a:ext cx="4404220" cy="914400"/>
          </a:xfrm>
          <a:prstGeom prst="rect">
            <a:avLst/>
          </a:prstGeom>
          <a:noFill/>
        </p:spPr>
        <p:txBody>
          <a:bodyPr wrap="none" lIns="0" tIns="0" rIns="0" bIns="0" rtlCol="0">
            <a:noAutofit/>
          </a:bodyPr>
          <a:lstStyle/>
          <a:p>
            <a:pPr>
              <a:lnSpc>
                <a:spcPct val="90000"/>
              </a:lnSpc>
            </a:pPr>
            <a:r>
              <a:rPr lang="it-IT" dirty="0"/>
              <a:t>     Email: </a:t>
            </a:r>
            <a:r>
              <a:rPr lang="it-IT" dirty="0">
                <a:hlinkClick r:id="rId6"/>
              </a:rPr>
              <a:t>sviluppo@capancioni.com</a:t>
            </a:r>
            <a:endParaRPr lang="it-IT" dirty="0"/>
          </a:p>
          <a:p>
            <a:pPr>
              <a:lnSpc>
                <a:spcPct val="90000"/>
              </a:lnSpc>
            </a:pPr>
            <a:r>
              <a:rPr lang="it-IT" dirty="0"/>
              <a:t>Linkedin: </a:t>
            </a:r>
            <a:r>
              <a:rPr lang="it-IT" dirty="0">
                <a:hlinkClick r:id="rId7"/>
              </a:rPr>
              <a:t>https://www.linkedin.com/in/robertocapancioni</a:t>
            </a:r>
            <a:endParaRPr lang="it-IT" dirty="0"/>
          </a:p>
          <a:p>
            <a:pPr>
              <a:lnSpc>
                <a:spcPct val="90000"/>
              </a:lnSpc>
            </a:pPr>
            <a:r>
              <a:rPr lang="it-IT" dirty="0"/>
              <a:t>   ITOUG: </a:t>
            </a:r>
            <a:r>
              <a:rPr lang="it-IT" dirty="0">
                <a:hlinkClick r:id="rId8"/>
              </a:rPr>
              <a:t>https://itoug.it</a:t>
            </a:r>
            <a:endParaRPr lang="it-IT" dirty="0"/>
          </a:p>
          <a:p>
            <a:pPr>
              <a:lnSpc>
                <a:spcPct val="90000"/>
              </a:lnSpc>
            </a:pPr>
            <a:endParaRPr lang="it-IT" dirty="0"/>
          </a:p>
          <a:p>
            <a:pPr>
              <a:lnSpc>
                <a:spcPct val="90000"/>
              </a:lnSpc>
            </a:pPr>
            <a:endParaRPr lang="it-IT" dirty="0"/>
          </a:p>
        </p:txBody>
      </p:sp>
    </p:spTree>
    <p:extLst>
      <p:ext uri="{BB962C8B-B14F-4D97-AF65-F5344CB8AC3E}">
        <p14:creationId xmlns:p14="http://schemas.microsoft.com/office/powerpoint/2010/main" val="168273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B3A46B-E47B-D14B-8ACC-DF75647B7357}"/>
              </a:ext>
            </a:extLst>
          </p:cNvPr>
          <p:cNvSpPr>
            <a:spLocks noGrp="1"/>
          </p:cNvSpPr>
          <p:nvPr>
            <p:ph type="sldNum" sz="quarter" idx="12"/>
          </p:nvPr>
        </p:nvSpPr>
        <p:spPr/>
        <p:txBody>
          <a:bodyPr/>
          <a:lstStyle/>
          <a:p>
            <a:fld id="{345D60D9-5372-5F40-9443-0F9AE5BDC3C8}" type="slidenum">
              <a:rPr lang="en-US" smtClean="0"/>
              <a:pPr/>
              <a:t>4</a:t>
            </a:fld>
            <a:endParaRPr lang="en-US" dirty="0"/>
          </a:p>
        </p:txBody>
      </p:sp>
      <p:sp>
        <p:nvSpPr>
          <p:cNvPr id="5" name="Title 4">
            <a:extLst>
              <a:ext uri="{FF2B5EF4-FFF2-40B4-BE49-F238E27FC236}">
                <a16:creationId xmlns:a16="http://schemas.microsoft.com/office/drawing/2014/main" id="{0BF20099-FAE5-B045-A3A5-3E6107A3A107}"/>
              </a:ext>
            </a:extLst>
          </p:cNvPr>
          <p:cNvSpPr>
            <a:spLocks noGrp="1"/>
          </p:cNvSpPr>
          <p:nvPr>
            <p:ph type="title"/>
          </p:nvPr>
        </p:nvSpPr>
        <p:spPr/>
        <p:txBody>
          <a:bodyPr/>
          <a:lstStyle/>
          <a:p>
            <a:r>
              <a:rPr lang="it-IT" dirty="0">
                <a:latin typeface="Georgia" panose="02040502050405020303" pitchFamily="18" charset="0"/>
              </a:rPr>
              <a:t>Dashboard</a:t>
            </a:r>
            <a:endParaRPr lang="x-none" dirty="0">
              <a:latin typeface="Georgia" panose="02040502050405020303" pitchFamily="18" charset="0"/>
            </a:endParaRPr>
          </a:p>
        </p:txBody>
      </p:sp>
    </p:spTree>
    <p:extLst>
      <p:ext uri="{BB962C8B-B14F-4D97-AF65-F5344CB8AC3E}">
        <p14:creationId xmlns:p14="http://schemas.microsoft.com/office/powerpoint/2010/main" val="246745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Dashboard</a:t>
            </a:r>
          </a:p>
        </p:txBody>
      </p:sp>
      <p:pic>
        <p:nvPicPr>
          <p:cNvPr id="7" name="Immagine 6">
            <a:extLst>
              <a:ext uri="{FF2B5EF4-FFF2-40B4-BE49-F238E27FC236}">
                <a16:creationId xmlns:a16="http://schemas.microsoft.com/office/drawing/2014/main" id="{54526309-FF37-4E8F-B933-99E61BE648E6}"/>
              </a:ext>
            </a:extLst>
          </p:cNvPr>
          <p:cNvPicPr>
            <a:picLocks noChangeAspect="1"/>
          </p:cNvPicPr>
          <p:nvPr/>
        </p:nvPicPr>
        <p:blipFill>
          <a:blip r:embed="rId2"/>
          <a:stretch>
            <a:fillRect/>
          </a:stretch>
        </p:blipFill>
        <p:spPr>
          <a:xfrm>
            <a:off x="1228986" y="906011"/>
            <a:ext cx="9730851" cy="5310074"/>
          </a:xfrm>
          <a:prstGeom prst="rect">
            <a:avLst/>
          </a:prstGeom>
        </p:spPr>
      </p:pic>
    </p:spTree>
    <p:extLst>
      <p:ext uri="{BB962C8B-B14F-4D97-AF65-F5344CB8AC3E}">
        <p14:creationId xmlns:p14="http://schemas.microsoft.com/office/powerpoint/2010/main" val="23533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Dashboard – Creazione 2 Aree Vuote</a:t>
            </a:r>
          </a:p>
        </p:txBody>
      </p:sp>
      <p:pic>
        <p:nvPicPr>
          <p:cNvPr id="5" name="Immagine 4">
            <a:extLst>
              <a:ext uri="{FF2B5EF4-FFF2-40B4-BE49-F238E27FC236}">
                <a16:creationId xmlns:a16="http://schemas.microsoft.com/office/drawing/2014/main" id="{9BA49224-A2CA-418D-9EC8-B1B05B898F60}"/>
              </a:ext>
            </a:extLst>
          </p:cNvPr>
          <p:cNvPicPr>
            <a:picLocks noChangeAspect="1"/>
          </p:cNvPicPr>
          <p:nvPr/>
        </p:nvPicPr>
        <p:blipFill>
          <a:blip r:embed="rId2"/>
          <a:stretch>
            <a:fillRect/>
          </a:stretch>
        </p:blipFill>
        <p:spPr>
          <a:xfrm>
            <a:off x="531812" y="906011"/>
            <a:ext cx="11125200" cy="5216935"/>
          </a:xfrm>
          <a:prstGeom prst="rect">
            <a:avLst/>
          </a:prstGeom>
        </p:spPr>
      </p:pic>
    </p:spTree>
    <p:extLst>
      <p:ext uri="{BB962C8B-B14F-4D97-AF65-F5344CB8AC3E}">
        <p14:creationId xmlns:p14="http://schemas.microsoft.com/office/powerpoint/2010/main" val="1193999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Dashboard – Creazione Media List</a:t>
            </a:r>
          </a:p>
        </p:txBody>
      </p:sp>
      <p:pic>
        <p:nvPicPr>
          <p:cNvPr id="4" name="Immagine 3">
            <a:extLst>
              <a:ext uri="{FF2B5EF4-FFF2-40B4-BE49-F238E27FC236}">
                <a16:creationId xmlns:a16="http://schemas.microsoft.com/office/drawing/2014/main" id="{5A60638C-9A47-42A1-A8A0-EF10E419C325}"/>
              </a:ext>
            </a:extLst>
          </p:cNvPr>
          <p:cNvPicPr>
            <a:picLocks noChangeAspect="1"/>
          </p:cNvPicPr>
          <p:nvPr/>
        </p:nvPicPr>
        <p:blipFill>
          <a:blip r:embed="rId2"/>
          <a:stretch>
            <a:fillRect/>
          </a:stretch>
        </p:blipFill>
        <p:spPr>
          <a:xfrm>
            <a:off x="666966" y="1163822"/>
            <a:ext cx="2339543" cy="3063505"/>
          </a:xfrm>
          <a:prstGeom prst="rect">
            <a:avLst/>
          </a:prstGeom>
        </p:spPr>
      </p:pic>
      <p:sp>
        <p:nvSpPr>
          <p:cNvPr id="6" name="CasellaDiTesto 5">
            <a:extLst>
              <a:ext uri="{FF2B5EF4-FFF2-40B4-BE49-F238E27FC236}">
                <a16:creationId xmlns:a16="http://schemas.microsoft.com/office/drawing/2014/main" id="{668025F7-D931-44C7-B4DD-385DF82D61B9}"/>
              </a:ext>
            </a:extLst>
          </p:cNvPr>
          <p:cNvSpPr txBox="1"/>
          <p:nvPr/>
        </p:nvSpPr>
        <p:spPr>
          <a:xfrm>
            <a:off x="7602724" y="1048974"/>
            <a:ext cx="3219450" cy="1056663"/>
          </a:xfrm>
          <a:prstGeom prst="rect">
            <a:avLst/>
          </a:prstGeom>
          <a:noFill/>
        </p:spPr>
        <p:txBody>
          <a:bodyPr wrap="none" lIns="0" tIns="0" rIns="0" bIns="0" rtlCol="0">
            <a:noAutofit/>
          </a:bodyPr>
          <a:lstStyle/>
          <a:p>
            <a:pPr>
              <a:lnSpc>
                <a:spcPct val="90000"/>
              </a:lnSpc>
            </a:pPr>
            <a:r>
              <a:rPr lang="it-IT" sz="3600" dirty="0"/>
              <a:t>CLASSIC REPORT</a:t>
            </a:r>
          </a:p>
          <a:p>
            <a:pPr>
              <a:lnSpc>
                <a:spcPct val="90000"/>
              </a:lnSpc>
            </a:pPr>
            <a:r>
              <a:rPr lang="it-IT" sz="2800" b="1" dirty="0">
                <a:solidFill>
                  <a:srgbClr val="FF0000"/>
                </a:solidFill>
              </a:rPr>
              <a:t>Media List</a:t>
            </a:r>
          </a:p>
          <a:p>
            <a:pPr>
              <a:lnSpc>
                <a:spcPct val="90000"/>
              </a:lnSpc>
            </a:pPr>
            <a:endParaRPr lang="it-IT" dirty="0"/>
          </a:p>
        </p:txBody>
      </p:sp>
      <p:sp>
        <p:nvSpPr>
          <p:cNvPr id="9" name="CasellaDiTesto 8">
            <a:extLst>
              <a:ext uri="{FF2B5EF4-FFF2-40B4-BE49-F238E27FC236}">
                <a16:creationId xmlns:a16="http://schemas.microsoft.com/office/drawing/2014/main" id="{06111BE7-D232-4AD6-9A84-5877532527E3}"/>
              </a:ext>
            </a:extLst>
          </p:cNvPr>
          <p:cNvSpPr txBox="1"/>
          <p:nvPr/>
        </p:nvSpPr>
        <p:spPr>
          <a:xfrm>
            <a:off x="4095371" y="1979801"/>
            <a:ext cx="3052049" cy="1258347"/>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it-IT" dirty="0"/>
              <a:t>Titolo (</a:t>
            </a:r>
            <a:r>
              <a:rPr lang="it-IT" dirty="0" err="1"/>
              <a:t>list_title</a:t>
            </a:r>
            <a:r>
              <a:rPr lang="it-IT" dirty="0"/>
              <a:t>)</a:t>
            </a:r>
          </a:p>
          <a:p>
            <a:pPr marL="285750" indent="-285750">
              <a:lnSpc>
                <a:spcPct val="90000"/>
              </a:lnSpc>
              <a:buFont typeface="Arial" panose="020B0604020202020204" pitchFamily="34" charset="0"/>
              <a:buChar char="•"/>
            </a:pPr>
            <a:r>
              <a:rPr lang="it-IT" dirty="0"/>
              <a:t>Testo (</a:t>
            </a:r>
            <a:r>
              <a:rPr lang="it-IT" dirty="0" err="1"/>
              <a:t>list_text</a:t>
            </a:r>
            <a:r>
              <a:rPr lang="it-IT" dirty="0"/>
              <a:t>)</a:t>
            </a:r>
          </a:p>
          <a:p>
            <a:pPr marL="285750" indent="-285750">
              <a:lnSpc>
                <a:spcPct val="90000"/>
              </a:lnSpc>
              <a:buFont typeface="Arial" panose="020B0604020202020204" pitchFamily="34" charset="0"/>
              <a:buChar char="•"/>
            </a:pPr>
            <a:r>
              <a:rPr lang="it-IT" dirty="0"/>
              <a:t>Icona (</a:t>
            </a:r>
            <a:r>
              <a:rPr lang="it-IT" dirty="0" err="1"/>
              <a:t>icon_class</a:t>
            </a:r>
            <a:r>
              <a:rPr lang="it-IT" dirty="0"/>
              <a:t>)</a:t>
            </a:r>
          </a:p>
          <a:p>
            <a:pPr marL="285750" indent="-285750">
              <a:lnSpc>
                <a:spcPct val="90000"/>
              </a:lnSpc>
              <a:buFont typeface="Arial" panose="020B0604020202020204" pitchFamily="34" charset="0"/>
              <a:buChar char="•"/>
            </a:pPr>
            <a:r>
              <a:rPr lang="it-IT" dirty="0"/>
              <a:t>Colore (</a:t>
            </a:r>
            <a:r>
              <a:rPr lang="it-IT" dirty="0" err="1"/>
              <a:t>icon_color_class</a:t>
            </a:r>
            <a:r>
              <a:rPr lang="it-IT" dirty="0"/>
              <a:t>)</a:t>
            </a:r>
          </a:p>
        </p:txBody>
      </p:sp>
      <p:cxnSp>
        <p:nvCxnSpPr>
          <p:cNvPr id="11" name="Connettore 2 10">
            <a:extLst>
              <a:ext uri="{FF2B5EF4-FFF2-40B4-BE49-F238E27FC236}">
                <a16:creationId xmlns:a16="http://schemas.microsoft.com/office/drawing/2014/main" id="{ED3C495A-9BEB-4D77-8BE7-3223F1FC3125}"/>
              </a:ext>
            </a:extLst>
          </p:cNvPr>
          <p:cNvCxnSpPr>
            <a:cxnSpLocks/>
          </p:cNvCxnSpPr>
          <p:nvPr/>
        </p:nvCxnSpPr>
        <p:spPr>
          <a:xfrm flipV="1">
            <a:off x="1836737" y="2095301"/>
            <a:ext cx="2164812" cy="69059"/>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8CE499EE-4FE3-4890-B531-E785F31C7FBA}"/>
              </a:ext>
            </a:extLst>
          </p:cNvPr>
          <p:cNvCxnSpPr>
            <a:cxnSpLocks/>
          </p:cNvCxnSpPr>
          <p:nvPr/>
        </p:nvCxnSpPr>
        <p:spPr>
          <a:xfrm>
            <a:off x="2210689" y="2353112"/>
            <a:ext cx="1790860" cy="0"/>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435F67D8-151E-45A2-A8A3-CD897E14E992}"/>
              </a:ext>
            </a:extLst>
          </p:cNvPr>
          <p:cNvCxnSpPr/>
          <p:nvPr/>
        </p:nvCxnSpPr>
        <p:spPr>
          <a:xfrm>
            <a:off x="1082180" y="2353112"/>
            <a:ext cx="2919369" cy="205530"/>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C769D98A-6156-41CE-8316-D1A46A5BE92F}"/>
              </a:ext>
            </a:extLst>
          </p:cNvPr>
          <p:cNvCxnSpPr/>
          <p:nvPr/>
        </p:nvCxnSpPr>
        <p:spPr>
          <a:xfrm>
            <a:off x="1249960" y="2558642"/>
            <a:ext cx="2751589" cy="260059"/>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6A90ADB3-6AA3-4AFB-8265-2FF93BA4D68D}"/>
              </a:ext>
            </a:extLst>
          </p:cNvPr>
          <p:cNvSpPr txBox="1"/>
          <p:nvPr/>
        </p:nvSpPr>
        <p:spPr>
          <a:xfrm>
            <a:off x="746619" y="4282880"/>
            <a:ext cx="8011487" cy="1477328"/>
          </a:xfrm>
          <a:prstGeom prst="rect">
            <a:avLst/>
          </a:prstGeom>
          <a:noFill/>
        </p:spPr>
        <p:txBody>
          <a:bodyPr wrap="square">
            <a:spAutoFit/>
          </a:bodyPr>
          <a:lstStyle/>
          <a:p>
            <a:r>
              <a:rPr lang="en-US" b="0" dirty="0">
                <a:solidFill>
                  <a:schemeClr val="accent1"/>
                </a:solidFill>
                <a:effectLst/>
                <a:latin typeface="Consolas" panose="020B0609020204030204" pitchFamily="49" charset="0"/>
              </a:rPr>
              <a:t>select</a:t>
            </a:r>
            <a:r>
              <a:rPr lang="en-US" b="0" dirty="0">
                <a:solidFill>
                  <a:srgbClr val="569CD6"/>
                </a:solidFill>
                <a:effectLst/>
                <a:latin typeface="Consolas" panose="020B0609020204030204" pitchFamily="49" charset="0"/>
              </a:rPr>
              <a:t> </a:t>
            </a:r>
            <a:r>
              <a:rPr lang="en-US" b="0" dirty="0" err="1">
                <a:solidFill>
                  <a:schemeClr val="tx2"/>
                </a:solidFill>
                <a:effectLst/>
                <a:latin typeface="Consolas" panose="020B0609020204030204" pitchFamily="49" charset="0"/>
              </a:rPr>
              <a:t>to_char</a:t>
            </a:r>
            <a:r>
              <a:rPr lang="en-US" b="0" dirty="0">
                <a:solidFill>
                  <a:schemeClr val="tx2"/>
                </a:solidFill>
                <a:effectLst/>
                <a:latin typeface="Consolas" panose="020B0609020204030204" pitchFamily="49" charset="0"/>
              </a:rPr>
              <a:t>(sum(</a:t>
            </a:r>
            <a:r>
              <a:rPr lang="en-US" b="0" dirty="0" err="1">
                <a:solidFill>
                  <a:schemeClr val="tx2"/>
                </a:solidFill>
                <a:effectLst/>
                <a:latin typeface="Consolas" panose="020B0609020204030204" pitchFamily="49" charset="0"/>
              </a:rPr>
              <a:t>numero</a:t>
            </a:r>
            <a:r>
              <a:rPr lang="en-US" b="0" dirty="0">
                <a:solidFill>
                  <a:schemeClr val="tx2"/>
                </a:solidFill>
                <a:effectLst/>
                <a:latin typeface="Consolas" panose="020B0609020204030204" pitchFamily="49" charset="0"/>
              </a:rPr>
              <a:t>),'999G990’) </a:t>
            </a:r>
            <a:r>
              <a:rPr lang="en-US" b="1" dirty="0" err="1">
                <a:solidFill>
                  <a:srgbClr val="569CD6"/>
                </a:solidFill>
                <a:effectLst/>
                <a:latin typeface="Consolas" panose="020B0609020204030204" pitchFamily="49" charset="0"/>
              </a:rPr>
              <a:t>list_title</a:t>
            </a:r>
            <a:r>
              <a:rPr lang="en-US" b="0" dirty="0">
                <a:solidFill>
                  <a:srgbClr val="569CD6"/>
                </a:solidFill>
                <a:effectLst/>
                <a:latin typeface="Consolas" panose="020B0609020204030204" pitchFamily="49" charset="0"/>
              </a:rPr>
              <a:t>, </a:t>
            </a:r>
          </a:p>
          <a:p>
            <a:r>
              <a:rPr lang="en-US" b="0" dirty="0">
                <a:solidFill>
                  <a:srgbClr val="569CD6"/>
                </a:solidFill>
                <a:effectLst/>
                <a:latin typeface="Consolas" panose="020B0609020204030204" pitchFamily="49" charset="0"/>
              </a:rPr>
              <a:t>       </a:t>
            </a:r>
            <a:r>
              <a:rPr lang="en-US" b="0" dirty="0">
                <a:solidFill>
                  <a:schemeClr val="tx2"/>
                </a:solidFill>
                <a:effectLst/>
                <a:latin typeface="Consolas" panose="020B0609020204030204" pitchFamily="49" charset="0"/>
              </a:rPr>
              <a:t>'# </a:t>
            </a:r>
            <a:r>
              <a:rPr lang="en-US" b="0" dirty="0" err="1">
                <a:solidFill>
                  <a:schemeClr val="tx2"/>
                </a:solidFill>
                <a:effectLst/>
                <a:latin typeface="Consolas" panose="020B0609020204030204" pitchFamily="49" charset="0"/>
              </a:rPr>
              <a:t>Totale</a:t>
            </a:r>
            <a:r>
              <a:rPr lang="en-US" b="0" dirty="0">
                <a:solidFill>
                  <a:schemeClr val="tx2"/>
                </a:solidFill>
                <a:effectLst/>
                <a:latin typeface="Consolas" panose="020B0609020204030204" pitchFamily="49" charset="0"/>
              </a:rPr>
              <a:t> </a:t>
            </a:r>
            <a:r>
              <a:rPr lang="en-US" b="0" dirty="0" err="1">
                <a:solidFill>
                  <a:schemeClr val="tx2"/>
                </a:solidFill>
                <a:effectLst/>
                <a:latin typeface="Consolas" panose="020B0609020204030204" pitchFamily="49" charset="0"/>
              </a:rPr>
              <a:t>Progetti</a:t>
            </a:r>
            <a:r>
              <a:rPr lang="en-US" b="0" dirty="0">
                <a:solidFill>
                  <a:schemeClr val="tx2"/>
                </a:solidFill>
                <a:effectLst/>
                <a:latin typeface="Consolas" panose="020B0609020204030204" pitchFamily="49" charset="0"/>
              </a:rPr>
              <a:t>'            </a:t>
            </a:r>
            <a:r>
              <a:rPr lang="en-US" b="1" dirty="0" err="1">
                <a:solidFill>
                  <a:srgbClr val="569CD6"/>
                </a:solidFill>
                <a:latin typeface="Consolas" panose="020B0609020204030204" pitchFamily="49" charset="0"/>
              </a:rPr>
              <a:t>list_text</a:t>
            </a:r>
            <a:r>
              <a:rPr lang="en-US" b="1" dirty="0">
                <a:solidFill>
                  <a:srgbClr val="569CD6"/>
                </a:solidFill>
                <a:latin typeface="Consolas" panose="020B0609020204030204" pitchFamily="49" charset="0"/>
              </a:rPr>
              <a:t>,</a:t>
            </a:r>
          </a:p>
          <a:p>
            <a:r>
              <a:rPr lang="en-US" b="0" dirty="0">
                <a:solidFill>
                  <a:schemeClr val="tx2"/>
                </a:solidFill>
                <a:effectLst/>
                <a:latin typeface="Consolas" panose="020B0609020204030204" pitchFamily="49" charset="0"/>
              </a:rPr>
              <a:t>       'fa fa-building-o'             </a:t>
            </a:r>
            <a:r>
              <a:rPr lang="en-US" b="1" dirty="0" err="1">
                <a:solidFill>
                  <a:srgbClr val="569CD6"/>
                </a:solidFill>
                <a:latin typeface="Consolas" panose="020B0609020204030204" pitchFamily="49" charset="0"/>
              </a:rPr>
              <a:t>icon_class</a:t>
            </a:r>
            <a:r>
              <a:rPr lang="en-US" b="1" dirty="0">
                <a:solidFill>
                  <a:srgbClr val="569CD6"/>
                </a:solidFill>
                <a:latin typeface="Consolas" panose="020B0609020204030204" pitchFamily="49" charset="0"/>
              </a:rPr>
              <a:t>,</a:t>
            </a:r>
          </a:p>
          <a:p>
            <a:r>
              <a:rPr lang="en-US" b="0" dirty="0">
                <a:solidFill>
                  <a:schemeClr val="tx2"/>
                </a:solidFill>
                <a:effectLst/>
                <a:latin typeface="Consolas" panose="020B0609020204030204" pitchFamily="49" charset="0"/>
              </a:rPr>
              <a:t>       'u-color-2'                    </a:t>
            </a:r>
            <a:r>
              <a:rPr lang="en-US" b="1" dirty="0" err="1">
                <a:solidFill>
                  <a:srgbClr val="569CD6"/>
                </a:solidFill>
                <a:latin typeface="Consolas" panose="020B0609020204030204" pitchFamily="49" charset="0"/>
              </a:rPr>
              <a:t>icon_color_class</a:t>
            </a:r>
            <a:endParaRPr lang="en-US" b="1" dirty="0">
              <a:solidFill>
                <a:srgbClr val="569CD6"/>
              </a:solidFill>
              <a:latin typeface="Consolas" panose="020B0609020204030204" pitchFamily="49" charset="0"/>
            </a:endParaRPr>
          </a:p>
          <a:p>
            <a:r>
              <a:rPr lang="en-US" b="0" dirty="0">
                <a:solidFill>
                  <a:srgbClr val="569CD6"/>
                </a:solidFill>
                <a:effectLst/>
                <a:latin typeface="Consolas" panose="020B0609020204030204" pitchFamily="49" charset="0"/>
              </a:rPr>
              <a:t>  </a:t>
            </a:r>
            <a:r>
              <a:rPr lang="en-US" b="0" dirty="0">
                <a:solidFill>
                  <a:schemeClr val="accent1"/>
                </a:solidFill>
                <a:effectLst/>
                <a:latin typeface="Consolas" panose="020B0609020204030204" pitchFamily="49" charset="0"/>
              </a:rPr>
              <a:t>from</a:t>
            </a:r>
            <a:r>
              <a:rPr lang="en-US" b="0" dirty="0">
                <a:solidFill>
                  <a:srgbClr val="569CD6"/>
                </a:solidFill>
                <a:effectLst/>
                <a:latin typeface="Consolas" panose="020B0609020204030204" pitchFamily="49" charset="0"/>
              </a:rPr>
              <a:t> </a:t>
            </a:r>
            <a:r>
              <a:rPr lang="en-US" b="0" dirty="0">
                <a:solidFill>
                  <a:schemeClr val="tx2"/>
                </a:solidFill>
                <a:effectLst/>
                <a:latin typeface="Consolas" panose="020B0609020204030204" pitchFamily="49" charset="0"/>
              </a:rPr>
              <a:t>x01_kickstarter  </a:t>
            </a:r>
          </a:p>
        </p:txBody>
      </p:sp>
      <p:pic>
        <p:nvPicPr>
          <p:cNvPr id="26" name="Immagine 25">
            <a:extLst>
              <a:ext uri="{FF2B5EF4-FFF2-40B4-BE49-F238E27FC236}">
                <a16:creationId xmlns:a16="http://schemas.microsoft.com/office/drawing/2014/main" id="{84135FB1-005C-45DD-9F66-0D367D6EDB90}"/>
              </a:ext>
            </a:extLst>
          </p:cNvPr>
          <p:cNvPicPr>
            <a:picLocks noChangeAspect="1"/>
          </p:cNvPicPr>
          <p:nvPr/>
        </p:nvPicPr>
        <p:blipFill>
          <a:blip r:embed="rId3"/>
          <a:stretch>
            <a:fillRect/>
          </a:stretch>
        </p:blipFill>
        <p:spPr>
          <a:xfrm>
            <a:off x="8404450" y="2179020"/>
            <a:ext cx="2417724" cy="3814417"/>
          </a:xfrm>
          <a:prstGeom prst="rect">
            <a:avLst/>
          </a:prstGeom>
        </p:spPr>
      </p:pic>
    </p:spTree>
    <p:extLst>
      <p:ext uri="{BB962C8B-B14F-4D97-AF65-F5344CB8AC3E}">
        <p14:creationId xmlns:p14="http://schemas.microsoft.com/office/powerpoint/2010/main" val="4142807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a:extLst>
              <a:ext uri="{FF2B5EF4-FFF2-40B4-BE49-F238E27FC236}">
                <a16:creationId xmlns:a16="http://schemas.microsoft.com/office/drawing/2014/main" id="{93EFC977-175C-42A1-B1DC-A8B0AC74C283}"/>
              </a:ext>
            </a:extLst>
          </p:cNvPr>
          <p:cNvPicPr>
            <a:picLocks noChangeAspect="1"/>
          </p:cNvPicPr>
          <p:nvPr/>
        </p:nvPicPr>
        <p:blipFill>
          <a:blip r:embed="rId2"/>
          <a:stretch>
            <a:fillRect/>
          </a:stretch>
        </p:blipFill>
        <p:spPr>
          <a:xfrm>
            <a:off x="3515556" y="3108011"/>
            <a:ext cx="6635969" cy="3239470"/>
          </a:xfrm>
          <a:prstGeom prst="rect">
            <a:avLst/>
          </a:prstGeom>
        </p:spPr>
      </p:pic>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1: Progetti per Stato e Anno Inizio</a:t>
            </a:r>
          </a:p>
        </p:txBody>
      </p:sp>
      <p:sp>
        <p:nvSpPr>
          <p:cNvPr id="7" name="CasellaDiTesto 6">
            <a:extLst>
              <a:ext uri="{FF2B5EF4-FFF2-40B4-BE49-F238E27FC236}">
                <a16:creationId xmlns:a16="http://schemas.microsoft.com/office/drawing/2014/main" id="{9F933FD5-3C0F-4F85-A24F-32A525555EAF}"/>
              </a:ext>
            </a:extLst>
          </p:cNvPr>
          <p:cNvSpPr txBox="1"/>
          <p:nvPr/>
        </p:nvSpPr>
        <p:spPr>
          <a:xfrm>
            <a:off x="531812" y="998672"/>
            <a:ext cx="3974976" cy="2308324"/>
          </a:xfrm>
          <a:prstGeom prst="rect">
            <a:avLst/>
          </a:prstGeom>
          <a:noFill/>
        </p:spPr>
        <p:txBody>
          <a:bodyPr wrap="square">
            <a:spAutoFit/>
          </a:bodyPr>
          <a:lstStyle/>
          <a:p>
            <a:r>
              <a:rPr lang="it-IT" b="1" dirty="0" err="1">
                <a:solidFill>
                  <a:schemeClr val="accent1"/>
                </a:solidFill>
                <a:latin typeface="Courier New" panose="02070309020205020404" pitchFamily="49" charset="0"/>
                <a:cs typeface="Courier New" panose="02070309020205020404" pitchFamily="49" charset="0"/>
              </a:rPr>
              <a:t>select</a:t>
            </a:r>
            <a:r>
              <a:rPr lang="it-IT" b="1" dirty="0">
                <a:latin typeface="Courier New" panose="02070309020205020404" pitchFamily="49" charset="0"/>
                <a:cs typeface="Courier New" panose="02070309020205020404" pitchFamily="49" charset="0"/>
              </a:rPr>
              <a:t> </a:t>
            </a:r>
          </a:p>
          <a:p>
            <a:r>
              <a:rPr lang="it-IT" b="1" dirty="0">
                <a:latin typeface="Courier New" panose="02070309020205020404" pitchFamily="49" charset="0"/>
                <a:cs typeface="Courier New" panose="02070309020205020404" pitchFamily="49" charset="0"/>
              </a:rPr>
              <a:t>      ESITO,</a:t>
            </a:r>
          </a:p>
          <a:p>
            <a:r>
              <a:rPr lang="it-IT" b="1" dirty="0">
                <a:latin typeface="Courier New" panose="02070309020205020404" pitchFamily="49" charset="0"/>
                <a:cs typeface="Courier New" panose="02070309020205020404" pitchFamily="49" charset="0"/>
              </a:rPr>
              <a:t>      ANNO_INIZIO,</a:t>
            </a:r>
          </a:p>
          <a:p>
            <a:r>
              <a:rPr lang="it-IT" b="1" dirty="0">
                <a:latin typeface="Courier New" panose="02070309020205020404" pitchFamily="49" charset="0"/>
                <a:cs typeface="Courier New" panose="02070309020205020404" pitchFamily="49" charset="0"/>
              </a:rPr>
              <a:t>      sum(NUMERO) </a:t>
            </a:r>
            <a:r>
              <a:rPr lang="it-IT" b="1" dirty="0" err="1">
                <a:latin typeface="Courier New" panose="02070309020205020404" pitchFamily="49" charset="0"/>
                <a:cs typeface="Courier New" panose="02070309020205020404" pitchFamily="49" charset="0"/>
              </a:rPr>
              <a:t>as</a:t>
            </a:r>
            <a:r>
              <a:rPr lang="it-IT" b="1" dirty="0">
                <a:latin typeface="Courier New" panose="02070309020205020404" pitchFamily="49" charset="0"/>
                <a:cs typeface="Courier New" panose="02070309020205020404" pitchFamily="49" charset="0"/>
              </a:rPr>
              <a:t> NUMERO</a:t>
            </a:r>
          </a:p>
          <a:p>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X01_KICKSTARTER</a:t>
            </a:r>
          </a:p>
          <a:p>
            <a:r>
              <a:rPr lang="it-IT" b="1" dirty="0">
                <a:solidFill>
                  <a:schemeClr val="accent1"/>
                </a:solidFill>
                <a:latin typeface="Courier New" panose="02070309020205020404" pitchFamily="49" charset="0"/>
                <a:cs typeface="Courier New" panose="02070309020205020404" pitchFamily="49" charset="0"/>
              </a:rPr>
              <a:t>group by </a:t>
            </a:r>
          </a:p>
          <a:p>
            <a:r>
              <a:rPr lang="it-IT" b="1" dirty="0">
                <a:latin typeface="Courier New" panose="02070309020205020404" pitchFamily="49" charset="0"/>
                <a:cs typeface="Courier New" panose="02070309020205020404" pitchFamily="49" charset="0"/>
              </a:rPr>
              <a:t>      ESITO,</a:t>
            </a:r>
          </a:p>
          <a:p>
            <a:r>
              <a:rPr lang="it-IT" b="1" dirty="0">
                <a:latin typeface="Courier New" panose="02070309020205020404" pitchFamily="49" charset="0"/>
                <a:cs typeface="Courier New" panose="02070309020205020404" pitchFamily="49" charset="0"/>
              </a:rPr>
              <a:t>      ANNO_INIZIO</a:t>
            </a:r>
          </a:p>
        </p:txBody>
      </p:sp>
      <p:pic>
        <p:nvPicPr>
          <p:cNvPr id="8" name="Immagine 7">
            <a:extLst>
              <a:ext uri="{FF2B5EF4-FFF2-40B4-BE49-F238E27FC236}">
                <a16:creationId xmlns:a16="http://schemas.microsoft.com/office/drawing/2014/main" id="{9F935BEC-9905-4A93-85DF-1F8EE8672610}"/>
              </a:ext>
            </a:extLst>
          </p:cNvPr>
          <p:cNvPicPr>
            <a:picLocks noChangeAspect="1"/>
          </p:cNvPicPr>
          <p:nvPr/>
        </p:nvPicPr>
        <p:blipFill>
          <a:blip r:embed="rId3"/>
          <a:stretch>
            <a:fillRect/>
          </a:stretch>
        </p:blipFill>
        <p:spPr>
          <a:xfrm>
            <a:off x="9852275" y="637752"/>
            <a:ext cx="1913192" cy="3030164"/>
          </a:xfrm>
          <a:prstGeom prst="rect">
            <a:avLst/>
          </a:prstGeom>
        </p:spPr>
      </p:pic>
      <p:pic>
        <p:nvPicPr>
          <p:cNvPr id="10" name="Immagine 9">
            <a:extLst>
              <a:ext uri="{FF2B5EF4-FFF2-40B4-BE49-F238E27FC236}">
                <a16:creationId xmlns:a16="http://schemas.microsoft.com/office/drawing/2014/main" id="{9E097A4F-F901-4F3E-9F94-0102E9710A15}"/>
              </a:ext>
            </a:extLst>
          </p:cNvPr>
          <p:cNvPicPr>
            <a:picLocks noChangeAspect="1"/>
          </p:cNvPicPr>
          <p:nvPr/>
        </p:nvPicPr>
        <p:blipFill>
          <a:blip r:embed="rId4"/>
          <a:stretch>
            <a:fillRect/>
          </a:stretch>
        </p:blipFill>
        <p:spPr>
          <a:xfrm>
            <a:off x="7631238" y="906011"/>
            <a:ext cx="1987628" cy="2400985"/>
          </a:xfrm>
          <a:prstGeom prst="rect">
            <a:avLst/>
          </a:prstGeom>
        </p:spPr>
      </p:pic>
    </p:spTree>
    <p:extLst>
      <p:ext uri="{BB962C8B-B14F-4D97-AF65-F5344CB8AC3E}">
        <p14:creationId xmlns:p14="http://schemas.microsoft.com/office/powerpoint/2010/main" val="128020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2B5A31AD-ACC2-4A9D-9330-237445A7DE3D}"/>
              </a:ext>
            </a:extLst>
          </p:cNvPr>
          <p:cNvPicPr>
            <a:picLocks noChangeAspect="1"/>
          </p:cNvPicPr>
          <p:nvPr/>
        </p:nvPicPr>
        <p:blipFill>
          <a:blip r:embed="rId2"/>
          <a:stretch>
            <a:fillRect/>
          </a:stretch>
        </p:blipFill>
        <p:spPr>
          <a:xfrm>
            <a:off x="3249227" y="2491384"/>
            <a:ext cx="5337888" cy="3920330"/>
          </a:xfrm>
          <a:prstGeom prst="rect">
            <a:avLst/>
          </a:prstGeom>
        </p:spPr>
      </p:pic>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1: Progetti per Stato e Anno Inizio</a:t>
            </a:r>
          </a:p>
        </p:txBody>
      </p:sp>
      <p:sp>
        <p:nvSpPr>
          <p:cNvPr id="7" name="CasellaDiTesto 6">
            <a:extLst>
              <a:ext uri="{FF2B5EF4-FFF2-40B4-BE49-F238E27FC236}">
                <a16:creationId xmlns:a16="http://schemas.microsoft.com/office/drawing/2014/main" id="{9F933FD5-3C0F-4F85-A24F-32A525555EAF}"/>
              </a:ext>
            </a:extLst>
          </p:cNvPr>
          <p:cNvSpPr txBox="1"/>
          <p:nvPr/>
        </p:nvSpPr>
        <p:spPr>
          <a:xfrm>
            <a:off x="531812" y="998672"/>
            <a:ext cx="3974976" cy="2308324"/>
          </a:xfrm>
          <a:prstGeom prst="rect">
            <a:avLst/>
          </a:prstGeom>
          <a:noFill/>
        </p:spPr>
        <p:txBody>
          <a:bodyPr wrap="square">
            <a:spAutoFit/>
          </a:bodyPr>
          <a:lstStyle/>
          <a:p>
            <a:r>
              <a:rPr lang="it-IT" b="1" dirty="0" err="1">
                <a:solidFill>
                  <a:schemeClr val="accent1"/>
                </a:solidFill>
                <a:latin typeface="Courier New" panose="02070309020205020404" pitchFamily="49" charset="0"/>
                <a:cs typeface="Courier New" panose="02070309020205020404" pitchFamily="49" charset="0"/>
              </a:rPr>
              <a:t>select</a:t>
            </a:r>
            <a:r>
              <a:rPr lang="it-IT" b="1" dirty="0">
                <a:latin typeface="Courier New" panose="02070309020205020404" pitchFamily="49" charset="0"/>
                <a:cs typeface="Courier New" panose="02070309020205020404" pitchFamily="49" charset="0"/>
              </a:rPr>
              <a:t> </a:t>
            </a:r>
          </a:p>
          <a:p>
            <a:r>
              <a:rPr lang="it-IT" b="1" dirty="0">
                <a:latin typeface="Courier New" panose="02070309020205020404" pitchFamily="49" charset="0"/>
                <a:cs typeface="Courier New" panose="02070309020205020404" pitchFamily="49" charset="0"/>
              </a:rPr>
              <a:t>      NAZIONE,</a:t>
            </a:r>
          </a:p>
          <a:p>
            <a:r>
              <a:rPr lang="it-IT" b="1" dirty="0">
                <a:latin typeface="Courier New" panose="02070309020205020404" pitchFamily="49" charset="0"/>
                <a:cs typeface="Courier New" panose="02070309020205020404" pitchFamily="49" charset="0"/>
              </a:rPr>
              <a:t>      ANNO_INIZIO,</a:t>
            </a:r>
          </a:p>
          <a:p>
            <a:r>
              <a:rPr lang="it-IT" b="1" dirty="0">
                <a:latin typeface="Courier New" panose="02070309020205020404" pitchFamily="49" charset="0"/>
                <a:cs typeface="Courier New" panose="02070309020205020404" pitchFamily="49" charset="0"/>
              </a:rPr>
              <a:t>      sum(NUMERO) </a:t>
            </a:r>
            <a:r>
              <a:rPr lang="it-IT" b="1" dirty="0" err="1">
                <a:latin typeface="Courier New" panose="02070309020205020404" pitchFamily="49" charset="0"/>
                <a:cs typeface="Courier New" panose="02070309020205020404" pitchFamily="49" charset="0"/>
              </a:rPr>
              <a:t>as</a:t>
            </a:r>
            <a:r>
              <a:rPr lang="it-IT" b="1" dirty="0">
                <a:latin typeface="Courier New" panose="02070309020205020404" pitchFamily="49" charset="0"/>
                <a:cs typeface="Courier New" panose="02070309020205020404" pitchFamily="49" charset="0"/>
              </a:rPr>
              <a:t> NUMERO</a:t>
            </a:r>
          </a:p>
          <a:p>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X01_KICKSTARTER</a:t>
            </a:r>
          </a:p>
          <a:p>
            <a:r>
              <a:rPr lang="it-IT" b="1" dirty="0">
                <a:solidFill>
                  <a:schemeClr val="accent1"/>
                </a:solidFill>
                <a:latin typeface="Courier New" panose="02070309020205020404" pitchFamily="49" charset="0"/>
                <a:cs typeface="Courier New" panose="02070309020205020404" pitchFamily="49" charset="0"/>
              </a:rPr>
              <a:t>group by </a:t>
            </a:r>
          </a:p>
          <a:p>
            <a:r>
              <a:rPr lang="it-IT" b="1" dirty="0">
                <a:latin typeface="Courier New" panose="02070309020205020404" pitchFamily="49" charset="0"/>
                <a:cs typeface="Courier New" panose="02070309020205020404" pitchFamily="49" charset="0"/>
              </a:rPr>
              <a:t>      NAZIONE,</a:t>
            </a:r>
          </a:p>
          <a:p>
            <a:r>
              <a:rPr lang="it-IT" b="1" dirty="0">
                <a:latin typeface="Courier New" panose="02070309020205020404" pitchFamily="49" charset="0"/>
                <a:cs typeface="Courier New" panose="02070309020205020404" pitchFamily="49" charset="0"/>
              </a:rPr>
              <a:t>      ANNO_INIZIO</a:t>
            </a:r>
          </a:p>
        </p:txBody>
      </p:sp>
      <p:pic>
        <p:nvPicPr>
          <p:cNvPr id="4" name="Immagine 3">
            <a:extLst>
              <a:ext uri="{FF2B5EF4-FFF2-40B4-BE49-F238E27FC236}">
                <a16:creationId xmlns:a16="http://schemas.microsoft.com/office/drawing/2014/main" id="{207F5AD2-9E26-40F8-AA9C-B6327217EBE2}"/>
              </a:ext>
            </a:extLst>
          </p:cNvPr>
          <p:cNvPicPr>
            <a:picLocks noChangeAspect="1"/>
          </p:cNvPicPr>
          <p:nvPr/>
        </p:nvPicPr>
        <p:blipFill>
          <a:blip r:embed="rId3"/>
          <a:stretch>
            <a:fillRect/>
          </a:stretch>
        </p:blipFill>
        <p:spPr>
          <a:xfrm>
            <a:off x="8375911" y="906011"/>
            <a:ext cx="3551228" cy="2895851"/>
          </a:xfrm>
          <a:prstGeom prst="rect">
            <a:avLst/>
          </a:prstGeom>
        </p:spPr>
      </p:pic>
    </p:spTree>
    <p:extLst>
      <p:ext uri="{BB962C8B-B14F-4D97-AF65-F5344CB8AC3E}">
        <p14:creationId xmlns:p14="http://schemas.microsoft.com/office/powerpoint/2010/main" val="872499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_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C80A162A1E2E3145A49D283A7AD2666A" ma:contentTypeVersion="13" ma:contentTypeDescription="Creare un nuovo documento." ma:contentTypeScope="" ma:versionID="f06cb8ea008e3974698453b4b3ce9041">
  <xsd:schema xmlns:xsd="http://www.w3.org/2001/XMLSchema" xmlns:xs="http://www.w3.org/2001/XMLSchema" xmlns:p="http://schemas.microsoft.com/office/2006/metadata/properties" xmlns:ns3="6c5db68a-19e3-45a4-bae9-93e88c8de497" xmlns:ns4="f2fae835-2f62-4d10-a1f7-36690f4859ac" targetNamespace="http://schemas.microsoft.com/office/2006/metadata/properties" ma:root="true" ma:fieldsID="2cb66ec036e231d7b559976e575c9d1c" ns3:_="" ns4:_="">
    <xsd:import namespace="6c5db68a-19e3-45a4-bae9-93e88c8de497"/>
    <xsd:import namespace="f2fae835-2f62-4d10-a1f7-36690f4859a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5db68a-19e3-45a4-bae9-93e88c8de4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2fae835-2f62-4d10-a1f7-36690f4859ac" elementFormDefault="qualified">
    <xsd:import namespace="http://schemas.microsoft.com/office/2006/documentManagement/types"/>
    <xsd:import namespace="http://schemas.microsoft.com/office/infopath/2007/PartnerControls"/>
    <xsd:element name="SharedWithUsers" ma:index="15"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Condiviso con dettagli" ma:internalName="SharedWithDetails" ma:readOnly="true">
      <xsd:simpleType>
        <xsd:restriction base="dms:Note">
          <xsd:maxLength value="255"/>
        </xsd:restriction>
      </xsd:simpleType>
    </xsd:element>
    <xsd:element name="SharingHintHash" ma:index="17"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2F53A7-E8FE-499E-9A15-4DB89EB00681}">
  <ds:schemaRefs>
    <ds:schemaRef ds:uri="http://schemas.microsoft.com/sharepoint/v3/contenttype/forms"/>
  </ds:schemaRefs>
</ds:datastoreItem>
</file>

<file path=customXml/itemProps2.xml><?xml version="1.0" encoding="utf-8"?>
<ds:datastoreItem xmlns:ds="http://schemas.openxmlformats.org/officeDocument/2006/customXml" ds:itemID="{5F1AC2CF-942F-49D0-9E08-559948BCE7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D75D565-08D3-41BD-B31C-6DB812E91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5db68a-19e3-45a4-bae9-93e88c8de497"/>
    <ds:schemaRef ds:uri="f2fae835-2f62-4d10-a1f7-36690f4859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Oracle_16x9_2014_521</Template>
  <TotalTime>133679</TotalTime>
  <Words>399</Words>
  <Application>Microsoft Office PowerPoint</Application>
  <PresentationFormat>Personalizzato</PresentationFormat>
  <Paragraphs>92</Paragraphs>
  <Slides>13</Slides>
  <Notes>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Arial</vt:lpstr>
      <vt:lpstr>Calibri</vt:lpstr>
      <vt:lpstr>Consolas</vt:lpstr>
      <vt:lpstr>Courier New</vt:lpstr>
      <vt:lpstr>Georgia</vt:lpstr>
      <vt:lpstr>5_Oracle_16x9_2014_521</vt:lpstr>
      <vt:lpstr>Presentazione standard di PowerPoint</vt:lpstr>
      <vt:lpstr>Corso APEX ODCEC Milano: 23-Set-22 - 27-Gen-23</vt:lpstr>
      <vt:lpstr>Presentazione standard di PowerPoint</vt:lpstr>
      <vt:lpstr>Dashboard</vt:lpstr>
      <vt:lpstr>Dashboard</vt:lpstr>
      <vt:lpstr>Dashboard – Creazione 2 Aree Vuote</vt:lpstr>
      <vt:lpstr>Dashboard – Creazione Media List</vt:lpstr>
      <vt:lpstr>Esercizio 1: Progetti per Stato e Anno Inizio</vt:lpstr>
      <vt:lpstr>Esercizio 1: Progetti per Stato e Anno Inizio</vt:lpstr>
      <vt:lpstr>Esercizio 1: Top Categoria per Cifra Raggiunta</vt:lpstr>
      <vt:lpstr>Esercizio 1: Progetti per Esito</vt:lpstr>
      <vt:lpstr>Esercizio 1: Cifra Raggiunta per Categoria e Esito</vt:lpstr>
      <vt:lpstr>Presentazione standard di PowerPoint</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Chris Preston</dc:creator>
  <cp:keywords>Oracle corporate Tagline</cp:keywords>
  <cp:lastModifiedBy>CAPANCIONI ROBERTO</cp:lastModifiedBy>
  <cp:revision>2419</cp:revision>
  <cp:lastPrinted>2019-07-18T17:49:48Z</cp:lastPrinted>
  <dcterms:created xsi:type="dcterms:W3CDTF">2014-06-14T19:04:05Z</dcterms:created>
  <dcterms:modified xsi:type="dcterms:W3CDTF">2022-10-14T11:02:09Z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y fmtid="{D5CDD505-2E9C-101B-9397-08002B2CF9AE}" pid="5" name="ContentTypeId">
    <vt:lpwstr>0x010100C80A162A1E2E3145A49D283A7AD2666A</vt:lpwstr>
  </property>
</Properties>
</file>