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23"/>
  </p:notesMasterIdLst>
  <p:handoutMasterIdLst>
    <p:handoutMasterId r:id="rId24"/>
  </p:handoutMasterIdLst>
  <p:sldIdLst>
    <p:sldId id="771" r:id="rId5"/>
    <p:sldId id="760" r:id="rId6"/>
    <p:sldId id="1101" r:id="rId7"/>
    <p:sldId id="1102" r:id="rId8"/>
    <p:sldId id="1108" r:id="rId9"/>
    <p:sldId id="1110" r:id="rId10"/>
    <p:sldId id="1104" r:id="rId11"/>
    <p:sldId id="1103" r:id="rId12"/>
    <p:sldId id="1107" r:id="rId13"/>
    <p:sldId id="1118" r:id="rId14"/>
    <p:sldId id="1114" r:id="rId15"/>
    <p:sldId id="1116" r:id="rId16"/>
    <p:sldId id="1111" r:id="rId17"/>
    <p:sldId id="1112" r:id="rId18"/>
    <p:sldId id="1115" r:id="rId19"/>
    <p:sldId id="364" r:id="rId20"/>
    <p:sldId id="365" r:id="rId21"/>
    <p:sldId id="778"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2021" autoAdjust="0"/>
  </p:normalViewPr>
  <p:slideViewPr>
    <p:cSldViewPr snapToGrid="0">
      <p:cViewPr varScale="1">
        <p:scale>
          <a:sx n="114" d="100"/>
          <a:sy n="114" d="100"/>
        </p:scale>
        <p:origin x="468" y="102"/>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9/26/2022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The Oracle Application Express architecture requires some form of Web server to proxy requests between a client Web browser and the Oracle Application Express engine. The Web server options include:</a:t>
            </a:r>
          </a:p>
          <a:p>
            <a:r>
              <a:rPr lang="en-US" b="1" dirty="0"/>
              <a:t>Oracle REST Data Services</a:t>
            </a:r>
            <a:r>
              <a:rPr lang="en-US" dirty="0"/>
              <a:t>: Oracle REST Data Services (ORDS) is a Java based, free tool that is fully supported when used with Oracle </a:t>
            </a:r>
            <a:r>
              <a:rPr lang="en-US" dirty="0" err="1"/>
              <a:t>WebLogic</a:t>
            </a:r>
            <a:r>
              <a:rPr lang="en-US" dirty="0"/>
              <a:t> Server, Oracle Glassfish Server, and Tomcat.</a:t>
            </a:r>
          </a:p>
          <a:p>
            <a:r>
              <a:rPr lang="en-US" b="1" dirty="0"/>
              <a:t>Embedded PL/SQL Gateway</a:t>
            </a:r>
            <a:r>
              <a:rPr lang="en-US" dirty="0"/>
              <a:t>: The Embedded PL/SQL Gateway (EPG) runs in the Oracle XML DB Protocol Server within the Oracle Database and includes the core features of </a:t>
            </a:r>
            <a:r>
              <a:rPr lang="en-US" dirty="0" err="1"/>
              <a:t>mod_plsql</a:t>
            </a:r>
            <a:r>
              <a:rPr lang="en-US" dirty="0"/>
              <a:t>.</a:t>
            </a:r>
          </a:p>
          <a:p>
            <a:r>
              <a:rPr lang="en-US" b="1" dirty="0"/>
              <a:t>Oracle HTTP Server</a:t>
            </a:r>
            <a:r>
              <a:rPr lang="en-US" dirty="0"/>
              <a:t>: The Oracle HTTP Server (Apache) with </a:t>
            </a:r>
            <a:r>
              <a:rPr lang="en-US" dirty="0" err="1"/>
              <a:t>mod_plsql</a:t>
            </a:r>
            <a:r>
              <a:rPr lang="en-US" dirty="0"/>
              <a:t> </a:t>
            </a:r>
            <a:r>
              <a:rPr lang="en-US" dirty="0" err="1"/>
              <a:t>plugin</a:t>
            </a:r>
            <a:r>
              <a:rPr lang="en-US" dirty="0"/>
              <a:t> can be placed on the same physical machine as the database, or on a separate physical machine. Please note that </a:t>
            </a:r>
            <a:r>
              <a:rPr lang="en-US" dirty="0" err="1"/>
              <a:t>mod_plsql</a:t>
            </a:r>
            <a:r>
              <a:rPr lang="en-US" dirty="0"/>
              <a:t> is deprecated as of Oracle HTTP Server 12c (12.1.3).</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a:t>
            </a:fld>
            <a:endParaRPr lang="en-US" dirty="0"/>
          </a:p>
        </p:txBody>
      </p:sp>
    </p:spTree>
    <p:extLst>
      <p:ext uri="{BB962C8B-B14F-4D97-AF65-F5344CB8AC3E}">
        <p14:creationId xmlns:p14="http://schemas.microsoft.com/office/powerpoint/2010/main" val="124104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b="1" dirty="0"/>
              <a:t>Workspace</a:t>
            </a:r>
            <a:r>
              <a:rPr lang="en-US" dirty="0"/>
              <a:t>: A workspace is a logical work area which is associated with one or more Oracle database schemas. The schema(s) store the database objects that you build your applications on. A workspace enables multiple users to work within the same Oracle Application Express installation while keeping their objects, data and applications private. Each workspace has a unique ID and name.</a:t>
            </a:r>
          </a:p>
          <a:p>
            <a:r>
              <a:rPr lang="en-US" b="1" dirty="0"/>
              <a:t>Application</a:t>
            </a:r>
            <a:r>
              <a:rPr lang="en-US" dirty="0"/>
              <a:t>: An application is an HTML interface that exists on top of database objects such as tables or procedures. Using Oracle Application Express, you create both database applications and </a:t>
            </a:r>
            <a:r>
              <a:rPr lang="en-US" dirty="0" err="1"/>
              <a:t>Websheet</a:t>
            </a:r>
            <a:r>
              <a:rPr lang="en-US" dirty="0"/>
              <a:t> applications. The main difference between these two types of applications is the intended audience. While database applications are primarily developed by application developers, </a:t>
            </a:r>
            <a:r>
              <a:rPr lang="en-US" dirty="0" err="1"/>
              <a:t>Websheet</a:t>
            </a:r>
            <a:r>
              <a:rPr lang="en-US" dirty="0"/>
              <a:t> applications are often created by end users with no development experience. In this course, you learn how to develop database applications.</a:t>
            </a:r>
          </a:p>
          <a:p>
            <a:r>
              <a:rPr lang="en-US" b="1" dirty="0"/>
              <a:t>User roles</a:t>
            </a:r>
            <a:r>
              <a:rPr lang="en-US" dirty="0"/>
              <a:t>: Oracle Application Express users are divided in to four primary roles as: </a:t>
            </a:r>
          </a:p>
          <a:p>
            <a:pPr lvl="2"/>
            <a:r>
              <a:rPr lang="en-US" dirty="0"/>
              <a:t>End users do not have access to development or administrative capabilities. End users cannot sign into a workspace and create applications. End users can only run existing database or </a:t>
            </a:r>
            <a:r>
              <a:rPr lang="en-US" dirty="0" err="1"/>
              <a:t>Websheet</a:t>
            </a:r>
            <a:r>
              <a:rPr lang="en-US" dirty="0"/>
              <a:t> applications.</a:t>
            </a:r>
          </a:p>
          <a:p>
            <a:pPr lvl="2"/>
            <a:r>
              <a:rPr lang="en-US" dirty="0"/>
              <a:t>Developers are users who create and edit applications.</a:t>
            </a:r>
          </a:p>
          <a:p>
            <a:pPr lvl="2"/>
            <a:r>
              <a:rPr lang="en-US" dirty="0"/>
              <a:t>Workspace administrators are users who perform administrator tasks specific to a Workspace such as managing user accounts, monitoring workspace activity, and viewing log files.</a:t>
            </a:r>
          </a:p>
          <a:p>
            <a:pPr lvl="2"/>
            <a:r>
              <a:rPr lang="en-US" dirty="0"/>
              <a:t>Instance administrators are super users that manage an entire hosted instance using the Application Express Administration Services application. Instance administrators manage workspace provisioning, configure features and instance settings, and manage security.</a:t>
            </a:r>
          </a:p>
          <a:p>
            <a:endParaRPr lang="en-US" b="0"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17</a:t>
            </a:fld>
            <a:endParaRPr lang="en-US" dirty="0"/>
          </a:p>
        </p:txBody>
      </p:sp>
    </p:spTree>
    <p:extLst>
      <p:ext uri="{BB962C8B-B14F-4D97-AF65-F5344CB8AC3E}">
        <p14:creationId xmlns:p14="http://schemas.microsoft.com/office/powerpoint/2010/main" val="6484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18</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5.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hyperlink" Target="https://cnde8nae4maapcd-oramms.adb.eu-zurich-1.oraclecloudapps.com/ords/r/ced/reports/lebron-vs-jordan" TargetMode="External"/><Relationship Id="rId7" Type="http://schemas.openxmlformats.org/officeDocument/2006/relationships/hyperlink" Target="https://apex.oracle.com/pls/apex/r/rc3/x0-comuni/mappa-x0-comuni" TargetMode="External"/><Relationship Id="rId2" Type="http://schemas.openxmlformats.org/officeDocument/2006/relationships/hyperlink" Target="https://cnde8nae4maapcd-oramms.adb.eu-zurich-1.oraclecloudapps.com/ords/r/ced/ft-1000-europe-s-fastest-growing-companies/home" TargetMode="External"/><Relationship Id="rId1" Type="http://schemas.openxmlformats.org/officeDocument/2006/relationships/slideLayout" Target="../slideLayouts/slideLayout21.xml"/><Relationship Id="rId6" Type="http://schemas.openxmlformats.org/officeDocument/2006/relationships/hyperlink" Target="https://apex.oracle.com/pls/apex/r/rcone/clc-calcio/" TargetMode="External"/><Relationship Id="rId5" Type="http://schemas.openxmlformats.org/officeDocument/2006/relationships/hyperlink" Target="https://cnde8nae4maapcd-oramms.adb.eu-zurich-1.oraclecloudapps.com/ords/r/at0/example-products/example-products" TargetMode="External"/><Relationship Id="rId4" Type="http://schemas.openxmlformats.org/officeDocument/2006/relationships/hyperlink" Target="https://cnde8nae4maapcd-oramms.adb.eu-zurich-1.oraclecloudapps.com/ords/r/ced/mv2-analytics-kickstarter-crowdfunding-challeng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 MULTIPLA: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La CHIAVE PRIMARIA può essere composta anche da più colonne:</a:t>
            </a:r>
            <a:endParaRPr lang="it-IT" sz="1799" dirty="0">
              <a:solidFill>
                <a:schemeClr val="accent1"/>
              </a:solidFill>
            </a:endParaRP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636808" y="4218335"/>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5" name="Immagine 4">
            <a:extLst>
              <a:ext uri="{FF2B5EF4-FFF2-40B4-BE49-F238E27FC236}">
                <a16:creationId xmlns:a16="http://schemas.microsoft.com/office/drawing/2014/main" id="{8069CB11-5F79-4CED-95E6-25BD877FFD8D}"/>
              </a:ext>
            </a:extLst>
          </p:cNvPr>
          <p:cNvPicPr>
            <a:picLocks noChangeAspect="1"/>
          </p:cNvPicPr>
          <p:nvPr/>
        </p:nvPicPr>
        <p:blipFill>
          <a:blip r:embed="rId2"/>
          <a:stretch>
            <a:fillRect/>
          </a:stretch>
        </p:blipFill>
        <p:spPr>
          <a:xfrm>
            <a:off x="1858481" y="2428323"/>
            <a:ext cx="4963218" cy="1686160"/>
          </a:xfrm>
          <a:prstGeom prst="rect">
            <a:avLst/>
          </a:prstGeom>
        </p:spPr>
      </p:pic>
    </p:spTree>
    <p:extLst>
      <p:ext uri="{BB962C8B-B14F-4D97-AF65-F5344CB8AC3E}">
        <p14:creationId xmlns:p14="http://schemas.microsoft.com/office/powerpoint/2010/main" val="1851643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Modello Dati Relazionale – Dove li memorizzo?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1493240" y="1073791"/>
            <a:ext cx="8758107" cy="545284"/>
          </a:xfrm>
          <a:prstGeom prst="rect">
            <a:avLst/>
          </a:prstGeom>
          <a:noFill/>
        </p:spPr>
        <p:txBody>
          <a:bodyPr wrap="none" lIns="0" tIns="0" rIns="0" bIns="0" rtlCol="0">
            <a:noAutofit/>
          </a:bodyPr>
          <a:lstStyle/>
          <a:p>
            <a:pPr>
              <a:lnSpc>
                <a:spcPct val="90000"/>
              </a:lnSpc>
            </a:pPr>
            <a:r>
              <a:rPr lang="it-IT" sz="3200" dirty="0"/>
              <a:t>RDBMS:  </a:t>
            </a:r>
            <a:r>
              <a:rPr lang="it-IT" sz="3200" dirty="0" err="1">
                <a:solidFill>
                  <a:schemeClr val="accent1"/>
                </a:solidFill>
              </a:rPr>
              <a:t>R</a:t>
            </a:r>
            <a:r>
              <a:rPr lang="it-IT" sz="3200" dirty="0" err="1"/>
              <a:t>elational</a:t>
            </a:r>
            <a:r>
              <a:rPr lang="it-IT" sz="3200" dirty="0"/>
              <a:t> </a:t>
            </a:r>
            <a:r>
              <a:rPr lang="it-IT" sz="3200" dirty="0" err="1">
                <a:solidFill>
                  <a:schemeClr val="accent1"/>
                </a:solidFill>
              </a:rPr>
              <a:t>D</a:t>
            </a:r>
            <a:r>
              <a:rPr lang="it-IT" sz="3200" dirty="0" err="1"/>
              <a:t>ata</a:t>
            </a:r>
            <a:r>
              <a:rPr lang="it-IT" sz="3200" dirty="0" err="1">
                <a:solidFill>
                  <a:schemeClr val="accent1"/>
                </a:solidFill>
              </a:rPr>
              <a:t>B</a:t>
            </a:r>
            <a:r>
              <a:rPr lang="it-IT" sz="3200" dirty="0" err="1"/>
              <a:t>ase</a:t>
            </a:r>
            <a:r>
              <a:rPr lang="it-IT" sz="3200" dirty="0"/>
              <a:t> </a:t>
            </a:r>
            <a:r>
              <a:rPr lang="it-IT" sz="3200" dirty="0">
                <a:solidFill>
                  <a:schemeClr val="accent1"/>
                </a:solidFill>
              </a:rPr>
              <a:t>M</a:t>
            </a:r>
            <a:r>
              <a:rPr lang="it-IT" sz="3200" dirty="0"/>
              <a:t>anagement </a:t>
            </a:r>
            <a:r>
              <a:rPr lang="it-IT" sz="3200" dirty="0">
                <a:solidFill>
                  <a:schemeClr val="accent1"/>
                </a:solidFill>
              </a:rPr>
              <a:t>S</a:t>
            </a:r>
            <a:r>
              <a:rPr lang="it-IT" sz="3200" dirty="0"/>
              <a:t>ystem</a:t>
            </a:r>
          </a:p>
        </p:txBody>
      </p:sp>
      <p:pic>
        <p:nvPicPr>
          <p:cNvPr id="4098" name="Picture 2">
            <a:extLst>
              <a:ext uri="{FF2B5EF4-FFF2-40B4-BE49-F238E27FC236}">
                <a16:creationId xmlns:a16="http://schemas.microsoft.com/office/drawing/2014/main" id="{8FB9A426-C53A-45E6-BB58-4B9AA692D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143" y="1788527"/>
            <a:ext cx="7058885" cy="417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6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nguaggio SQL: Differenza tra DDL, DML, DCL e DQL">
            <a:extLst>
              <a:ext uri="{FF2B5EF4-FFF2-40B4-BE49-F238E27FC236}">
                <a16:creationId xmlns:a16="http://schemas.microsoft.com/office/drawing/2014/main" id="{F7F60A2B-B0D9-4877-80EF-FA1DF713E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821" y="3266144"/>
            <a:ext cx="5974340" cy="312408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Modello Dati Relazionale – Come li gestisco?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529778" y="1038225"/>
            <a:ext cx="8758107" cy="1694576"/>
          </a:xfrm>
          <a:prstGeom prst="rect">
            <a:avLst/>
          </a:prstGeom>
          <a:noFill/>
        </p:spPr>
        <p:txBody>
          <a:bodyPr wrap="none" lIns="0" tIns="0" rIns="0" bIns="0" rtlCol="0">
            <a:noAutofit/>
          </a:bodyPr>
          <a:lstStyle/>
          <a:p>
            <a:pPr marL="457200" indent="-457200">
              <a:lnSpc>
                <a:spcPct val="90000"/>
              </a:lnSpc>
              <a:buFont typeface="Arial" panose="020B0604020202020204" pitchFamily="34" charset="0"/>
              <a:buChar char="•"/>
            </a:pPr>
            <a:r>
              <a:rPr lang="it-IT" sz="3200" dirty="0">
                <a:solidFill>
                  <a:schemeClr val="accent1"/>
                </a:solidFill>
              </a:rPr>
              <a:t>SQL:	</a:t>
            </a:r>
            <a:r>
              <a:rPr lang="it-IT" sz="3200" dirty="0" err="1">
                <a:solidFill>
                  <a:schemeClr val="accent1"/>
                </a:solidFill>
              </a:rPr>
              <a:t>Structured</a:t>
            </a:r>
            <a:r>
              <a:rPr lang="it-IT" sz="3200" dirty="0">
                <a:solidFill>
                  <a:schemeClr val="accent1"/>
                </a:solidFill>
              </a:rPr>
              <a:t> Query Language</a:t>
            </a:r>
          </a:p>
          <a:p>
            <a:pPr marL="457200" indent="-457200">
              <a:lnSpc>
                <a:spcPct val="90000"/>
              </a:lnSpc>
              <a:buFont typeface="Arial" panose="020B0604020202020204" pitchFamily="34" charset="0"/>
              <a:buChar char="•"/>
            </a:pPr>
            <a:r>
              <a:rPr lang="it-IT" sz="3200" dirty="0"/>
              <a:t>DDL:	Data Definition Language	</a:t>
            </a:r>
          </a:p>
          <a:p>
            <a:pPr marL="457200" indent="-457200">
              <a:lnSpc>
                <a:spcPct val="90000"/>
              </a:lnSpc>
              <a:buFont typeface="Arial" panose="020B0604020202020204" pitchFamily="34" charset="0"/>
              <a:buChar char="•"/>
            </a:pPr>
            <a:r>
              <a:rPr lang="it-IT" sz="3200" dirty="0"/>
              <a:t>DML:	Data </a:t>
            </a:r>
            <a:r>
              <a:rPr lang="it-IT" sz="3200" dirty="0" err="1"/>
              <a:t>Manipulation</a:t>
            </a:r>
            <a:r>
              <a:rPr lang="it-IT" sz="3200" dirty="0"/>
              <a:t> Language</a:t>
            </a:r>
          </a:p>
          <a:p>
            <a:pPr marL="457200" indent="-457200">
              <a:lnSpc>
                <a:spcPct val="90000"/>
              </a:lnSpc>
              <a:buFont typeface="Arial" panose="020B0604020202020204" pitchFamily="34" charset="0"/>
              <a:buChar char="•"/>
            </a:pPr>
            <a:r>
              <a:rPr lang="it-IT" sz="3200" dirty="0"/>
              <a:t>DQL:	Data Query Language</a:t>
            </a:r>
          </a:p>
          <a:p>
            <a:pPr marL="457200" indent="-457200">
              <a:lnSpc>
                <a:spcPct val="90000"/>
              </a:lnSpc>
              <a:buFont typeface="Arial" panose="020B0604020202020204" pitchFamily="34" charset="0"/>
              <a:buChar char="•"/>
            </a:pPr>
            <a:r>
              <a:rPr lang="it-IT" sz="3200" dirty="0"/>
              <a:t>DCL:	Data Control Language</a:t>
            </a:r>
          </a:p>
          <a:p>
            <a:pPr marL="457200" indent="-457200">
              <a:lnSpc>
                <a:spcPct val="90000"/>
              </a:lnSpc>
              <a:buFont typeface="Arial" panose="020B0604020202020204" pitchFamily="34" charset="0"/>
              <a:buChar char="•"/>
            </a:pPr>
            <a:r>
              <a:rPr lang="it-IT" sz="3200" dirty="0"/>
              <a:t>TCL:	</a:t>
            </a:r>
            <a:r>
              <a:rPr lang="it-IT" sz="3200" dirty="0" err="1"/>
              <a:t>Transaction</a:t>
            </a:r>
            <a:r>
              <a:rPr lang="it-IT" sz="3200" dirty="0"/>
              <a:t> Control Language</a:t>
            </a:r>
          </a:p>
        </p:txBody>
      </p:sp>
    </p:spTree>
    <p:extLst>
      <p:ext uri="{BB962C8B-B14F-4D97-AF65-F5344CB8AC3E}">
        <p14:creationId xmlns:p14="http://schemas.microsoft.com/office/powerpoint/2010/main" val="5437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DATI SEMI STRUTTURATI</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266737" y="1911015"/>
            <a:ext cx="10217791" cy="2921043"/>
          </a:xfrm>
          <a:prstGeom prst="rect">
            <a:avLst/>
          </a:prstGeom>
          <a:noFill/>
        </p:spPr>
        <p:txBody>
          <a:bodyPr wrap="none" lIns="0" tIns="0" rIns="0" bIns="0" rtlCol="0">
            <a:noAutofit/>
          </a:bodyPr>
          <a:lstStyle/>
          <a:p>
            <a:pPr marL="342900" indent="-342900">
              <a:lnSpc>
                <a:spcPct val="200000"/>
              </a:lnSpc>
              <a:buFont typeface="Arial" panose="020B0604020202020204" pitchFamily="34" charset="0"/>
              <a:buChar char="•"/>
            </a:pPr>
            <a:r>
              <a:rPr lang="it-IT" sz="2400" dirty="0"/>
              <a:t>NON CONFORME CON LA STRUTTURA DEL MODELLO RELAZIONALE</a:t>
            </a:r>
          </a:p>
          <a:p>
            <a:pPr marL="342900" indent="-342900">
              <a:lnSpc>
                <a:spcPct val="200000"/>
              </a:lnSpc>
              <a:buFont typeface="Arial" panose="020B0604020202020204" pitchFamily="34" charset="0"/>
              <a:buChar char="•"/>
            </a:pPr>
            <a:r>
              <a:rPr lang="it-IT" sz="2400" dirty="0"/>
              <a:t>NON HANNO STRUTTURA FISSA</a:t>
            </a:r>
          </a:p>
          <a:p>
            <a:pPr marL="342900" indent="-342900">
              <a:lnSpc>
                <a:spcPct val="200000"/>
              </a:lnSpc>
              <a:buFont typeface="Arial" panose="020B0604020202020204" pitchFamily="34" charset="0"/>
              <a:buChar char="•"/>
            </a:pPr>
            <a:r>
              <a:rPr lang="it-IT" sz="2400" dirty="0"/>
              <a:t>HANNO STRUTTURA AUTODESCRITTA</a:t>
            </a:r>
          </a:p>
          <a:p>
            <a:pPr marL="342900" indent="-342900">
              <a:lnSpc>
                <a:spcPct val="200000"/>
              </a:lnSpc>
              <a:buFont typeface="Arial" panose="020B0604020202020204" pitchFamily="34" charset="0"/>
              <a:buChar char="•"/>
            </a:pPr>
            <a:r>
              <a:rPr lang="it-IT" sz="2400" dirty="0"/>
              <a:t>USANO DEI MARCATORI PER INDIVIDUARE DINAMICAMENTE UNA STRUTTURA</a:t>
            </a:r>
          </a:p>
        </p:txBody>
      </p:sp>
    </p:spTree>
    <p:extLst>
      <p:ext uri="{BB962C8B-B14F-4D97-AF65-F5344CB8AC3E}">
        <p14:creationId xmlns:p14="http://schemas.microsoft.com/office/powerpoint/2010/main" val="61246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DATI SEMI STRUTTURATI</a:t>
            </a:r>
          </a:p>
        </p:txBody>
      </p:sp>
      <p:pic>
        <p:nvPicPr>
          <p:cNvPr id="2052" name="Picture 4">
            <a:extLst>
              <a:ext uri="{FF2B5EF4-FFF2-40B4-BE49-F238E27FC236}">
                <a16:creationId xmlns:a16="http://schemas.microsoft.com/office/drawing/2014/main" id="{BE87112B-C6B4-4E67-AEC0-9E7921B45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823" y="1271587"/>
            <a:ext cx="60388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9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DATI SEMI STRUTTURATI – Dove li memorizzo?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1812022" y="1857893"/>
            <a:ext cx="3187817" cy="545284"/>
          </a:xfrm>
          <a:prstGeom prst="rect">
            <a:avLst/>
          </a:prstGeom>
          <a:noFill/>
        </p:spPr>
        <p:txBody>
          <a:bodyPr wrap="none" lIns="0" tIns="0" rIns="0" bIns="0" rtlCol="0">
            <a:noAutofit/>
          </a:bodyPr>
          <a:lstStyle/>
          <a:p>
            <a:pPr>
              <a:lnSpc>
                <a:spcPct val="90000"/>
              </a:lnSpc>
            </a:pPr>
            <a:r>
              <a:rPr lang="it-IT" sz="3200" dirty="0"/>
              <a:t>Database NOSQL</a:t>
            </a:r>
          </a:p>
        </p:txBody>
      </p:sp>
      <p:pic>
        <p:nvPicPr>
          <p:cNvPr id="6146" name="Picture 2">
            <a:extLst>
              <a:ext uri="{FF2B5EF4-FFF2-40B4-BE49-F238E27FC236}">
                <a16:creationId xmlns:a16="http://schemas.microsoft.com/office/drawing/2014/main" id="{C4B49A46-5E74-4B99-BAE7-EFD3EE217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329" y="2927889"/>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CA8BB87-A3A3-4C1F-B33A-25F4225A437C}"/>
              </a:ext>
            </a:extLst>
          </p:cNvPr>
          <p:cNvSpPr txBox="1"/>
          <p:nvPr/>
        </p:nvSpPr>
        <p:spPr>
          <a:xfrm>
            <a:off x="5317353" y="3239286"/>
            <a:ext cx="1992487" cy="545284"/>
          </a:xfrm>
          <a:prstGeom prst="rect">
            <a:avLst/>
          </a:prstGeom>
          <a:noFill/>
        </p:spPr>
        <p:txBody>
          <a:bodyPr wrap="none" lIns="0" tIns="0" rIns="0" bIns="0" rtlCol="0">
            <a:noAutofit/>
          </a:bodyPr>
          <a:lstStyle/>
          <a:p>
            <a:pPr>
              <a:lnSpc>
                <a:spcPct val="90000"/>
              </a:lnSpc>
            </a:pPr>
            <a:r>
              <a:rPr lang="it-IT" sz="3200" dirty="0">
                <a:solidFill>
                  <a:schemeClr val="accent1"/>
                </a:solidFill>
              </a:rPr>
              <a:t>MA ANCHE</a:t>
            </a:r>
          </a:p>
        </p:txBody>
      </p:sp>
      <p:pic>
        <p:nvPicPr>
          <p:cNvPr id="6148" name="Picture 4">
            <a:extLst>
              <a:ext uri="{FF2B5EF4-FFF2-40B4-BE49-F238E27FC236}">
                <a16:creationId xmlns:a16="http://schemas.microsoft.com/office/drawing/2014/main" id="{9930B8B2-76AA-4C24-A884-A9E19B8DB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889" y="29278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3AD1728D-A97C-4C51-B30A-3E3353F2C448}"/>
              </a:ext>
            </a:extLst>
          </p:cNvPr>
          <p:cNvSpPr txBox="1"/>
          <p:nvPr/>
        </p:nvSpPr>
        <p:spPr>
          <a:xfrm>
            <a:off x="7752826" y="1864618"/>
            <a:ext cx="3187817" cy="545284"/>
          </a:xfrm>
          <a:prstGeom prst="rect">
            <a:avLst/>
          </a:prstGeom>
          <a:noFill/>
        </p:spPr>
        <p:txBody>
          <a:bodyPr wrap="none" lIns="0" tIns="0" rIns="0" bIns="0" rtlCol="0">
            <a:noAutofit/>
          </a:bodyPr>
          <a:lstStyle/>
          <a:p>
            <a:pPr>
              <a:lnSpc>
                <a:spcPct val="90000"/>
              </a:lnSpc>
            </a:pPr>
            <a:r>
              <a:rPr lang="it-IT" sz="3200" dirty="0"/>
              <a:t>Database ORACLE</a:t>
            </a:r>
          </a:p>
        </p:txBody>
      </p:sp>
    </p:spTree>
    <p:extLst>
      <p:ext uri="{BB962C8B-B14F-4D97-AF65-F5344CB8AC3E}">
        <p14:creationId xmlns:p14="http://schemas.microsoft.com/office/powerpoint/2010/main" val="244689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BCA08C92-B625-4F25-AED7-04F3DF17D363}"/>
              </a:ext>
            </a:extLst>
          </p:cNvPr>
          <p:cNvPicPr>
            <a:picLocks noChangeAspect="1"/>
          </p:cNvPicPr>
          <p:nvPr/>
        </p:nvPicPr>
        <p:blipFill>
          <a:blip r:embed="rId3"/>
          <a:stretch>
            <a:fillRect/>
          </a:stretch>
        </p:blipFill>
        <p:spPr>
          <a:xfrm>
            <a:off x="6601066" y="2272991"/>
            <a:ext cx="2614568" cy="814157"/>
          </a:xfrm>
          <a:prstGeom prst="rect">
            <a:avLst/>
          </a:prstGeom>
        </p:spPr>
      </p:pic>
      <p:sp>
        <p:nvSpPr>
          <p:cNvPr id="2" name="Title 1"/>
          <p:cNvSpPr>
            <a:spLocks noGrp="1"/>
          </p:cNvSpPr>
          <p:nvPr>
            <p:ph type="title"/>
          </p:nvPr>
        </p:nvSpPr>
        <p:spPr>
          <a:xfrm>
            <a:off x="531812" y="406400"/>
            <a:ext cx="5299634" cy="578451"/>
          </a:xfrm>
        </p:spPr>
        <p:txBody>
          <a:bodyPr anchor="t">
            <a:noAutofit/>
          </a:bodyPr>
          <a:lstStyle/>
          <a:p>
            <a:r>
              <a:rPr lang="en-US" b="1" dirty="0" err="1"/>
              <a:t>Architettura</a:t>
            </a:r>
            <a:r>
              <a:rPr lang="en-US" b="1" dirty="0"/>
              <a:t> Oracle APEX</a:t>
            </a:r>
          </a:p>
        </p:txBody>
      </p:sp>
      <p:pic>
        <p:nvPicPr>
          <p:cNvPr id="34" name="Picture 4">
            <a:extLst>
              <a:ext uri="{FF2B5EF4-FFF2-40B4-BE49-F238E27FC236}">
                <a16:creationId xmlns:a16="http://schemas.microsoft.com/office/drawing/2014/main" id="{F830C6B0-EE54-4DB5-8E0D-E70BB725E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63" y="187087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7" name="CasellaDiTesto 36">
            <a:extLst>
              <a:ext uri="{FF2B5EF4-FFF2-40B4-BE49-F238E27FC236}">
                <a16:creationId xmlns:a16="http://schemas.microsoft.com/office/drawing/2014/main" id="{1A3453E0-31CF-42F9-848B-E80772AAE144}"/>
              </a:ext>
            </a:extLst>
          </p:cNvPr>
          <p:cNvSpPr txBox="1"/>
          <p:nvPr/>
        </p:nvSpPr>
        <p:spPr>
          <a:xfrm>
            <a:off x="664130" y="1487114"/>
            <a:ext cx="4725668" cy="545284"/>
          </a:xfrm>
          <a:prstGeom prst="rect">
            <a:avLst/>
          </a:prstGeom>
          <a:noFill/>
        </p:spPr>
        <p:txBody>
          <a:bodyPr wrap="none" lIns="0" tIns="0" rIns="0" bIns="0" rtlCol="0">
            <a:noAutofit/>
          </a:bodyPr>
          <a:lstStyle/>
          <a:p>
            <a:pPr>
              <a:lnSpc>
                <a:spcPct val="90000"/>
              </a:lnSpc>
            </a:pPr>
            <a:r>
              <a:rPr lang="it-IT" sz="3200" dirty="0"/>
              <a:t>I Dati nel Database Oracle</a:t>
            </a:r>
          </a:p>
        </p:txBody>
      </p:sp>
      <p:pic>
        <p:nvPicPr>
          <p:cNvPr id="4" name="Immagine 3">
            <a:extLst>
              <a:ext uri="{FF2B5EF4-FFF2-40B4-BE49-F238E27FC236}">
                <a16:creationId xmlns:a16="http://schemas.microsoft.com/office/drawing/2014/main" id="{51299F66-0566-44CD-A928-5E4933CAFA14}"/>
              </a:ext>
            </a:extLst>
          </p:cNvPr>
          <p:cNvPicPr>
            <a:picLocks noChangeAspect="1"/>
          </p:cNvPicPr>
          <p:nvPr/>
        </p:nvPicPr>
        <p:blipFill>
          <a:blip r:embed="rId5"/>
          <a:stretch>
            <a:fillRect/>
          </a:stretch>
        </p:blipFill>
        <p:spPr>
          <a:xfrm>
            <a:off x="3913216" y="2218439"/>
            <a:ext cx="1476581" cy="1448002"/>
          </a:xfrm>
          <a:prstGeom prst="rect">
            <a:avLst/>
          </a:prstGeom>
        </p:spPr>
      </p:pic>
      <p:sp>
        <p:nvSpPr>
          <p:cNvPr id="38" name="CasellaDiTesto 37">
            <a:extLst>
              <a:ext uri="{FF2B5EF4-FFF2-40B4-BE49-F238E27FC236}">
                <a16:creationId xmlns:a16="http://schemas.microsoft.com/office/drawing/2014/main" id="{89E7D87E-1ACD-4A7F-B16A-20B82AAE1B35}"/>
              </a:ext>
            </a:extLst>
          </p:cNvPr>
          <p:cNvSpPr txBox="1"/>
          <p:nvPr/>
        </p:nvSpPr>
        <p:spPr>
          <a:xfrm>
            <a:off x="6601066" y="1487114"/>
            <a:ext cx="4015530" cy="545284"/>
          </a:xfrm>
          <a:prstGeom prst="rect">
            <a:avLst/>
          </a:prstGeom>
          <a:noFill/>
        </p:spPr>
        <p:txBody>
          <a:bodyPr wrap="none" lIns="0" tIns="0" rIns="0" bIns="0" rtlCol="0">
            <a:noAutofit/>
          </a:bodyPr>
          <a:lstStyle/>
          <a:p>
            <a:pPr>
              <a:lnSpc>
                <a:spcPct val="90000"/>
              </a:lnSpc>
            </a:pPr>
            <a:r>
              <a:rPr lang="it-IT" sz="3200" dirty="0"/>
              <a:t>Gli Applicativi in APEX</a:t>
            </a:r>
          </a:p>
        </p:txBody>
      </p:sp>
      <p:pic>
        <p:nvPicPr>
          <p:cNvPr id="6" name="Immagine 5">
            <a:extLst>
              <a:ext uri="{FF2B5EF4-FFF2-40B4-BE49-F238E27FC236}">
                <a16:creationId xmlns:a16="http://schemas.microsoft.com/office/drawing/2014/main" id="{F32C442A-B8C1-4910-99AD-33AE3BF59AAA}"/>
              </a:ext>
            </a:extLst>
          </p:cNvPr>
          <p:cNvPicPr>
            <a:picLocks noChangeAspect="1"/>
          </p:cNvPicPr>
          <p:nvPr/>
        </p:nvPicPr>
        <p:blipFill>
          <a:blip r:embed="rId6"/>
          <a:stretch>
            <a:fillRect/>
          </a:stretch>
        </p:blipFill>
        <p:spPr>
          <a:xfrm>
            <a:off x="9215634" y="2132702"/>
            <a:ext cx="1724266" cy="1533739"/>
          </a:xfrm>
          <a:prstGeom prst="rect">
            <a:avLst/>
          </a:prstGeom>
        </p:spPr>
      </p:pic>
      <p:sp>
        <p:nvSpPr>
          <p:cNvPr id="9" name="CasellaDiTesto 8">
            <a:extLst>
              <a:ext uri="{FF2B5EF4-FFF2-40B4-BE49-F238E27FC236}">
                <a16:creationId xmlns:a16="http://schemas.microsoft.com/office/drawing/2014/main" id="{4537A16A-622C-4BD3-B9C3-B6ACB69351A4}"/>
              </a:ext>
            </a:extLst>
          </p:cNvPr>
          <p:cNvSpPr txBox="1"/>
          <p:nvPr/>
        </p:nvSpPr>
        <p:spPr>
          <a:xfrm>
            <a:off x="3485953" y="4269996"/>
            <a:ext cx="6655573" cy="1929468"/>
          </a:xfrm>
          <a:prstGeom prst="rect">
            <a:avLst/>
          </a:prstGeom>
          <a:noFill/>
        </p:spPr>
        <p:txBody>
          <a:bodyPr wrap="none" lIns="0" tIns="0" rIns="0" bIns="0" rtlCol="0">
            <a:noAutofit/>
          </a:bodyPr>
          <a:lstStyle/>
          <a:p>
            <a:pPr>
              <a:lnSpc>
                <a:spcPct val="90000"/>
              </a:lnSpc>
            </a:pPr>
            <a:r>
              <a:rPr lang="it-IT" sz="3200" dirty="0">
                <a:solidFill>
                  <a:schemeClr val="accent1"/>
                </a:solidFill>
              </a:rPr>
              <a:t>APEX usa SOLO dati da:</a:t>
            </a:r>
          </a:p>
          <a:p>
            <a:pPr marL="285750" indent="-285750">
              <a:lnSpc>
                <a:spcPct val="90000"/>
              </a:lnSpc>
              <a:buFont typeface="Arial" panose="020B0604020202020204" pitchFamily="34" charset="0"/>
              <a:buChar char="•"/>
            </a:pPr>
            <a:r>
              <a:rPr lang="it-IT" sz="3200" dirty="0"/>
              <a:t>Suo Database Oracle</a:t>
            </a:r>
          </a:p>
          <a:p>
            <a:pPr marL="285750" indent="-285750">
              <a:lnSpc>
                <a:spcPct val="90000"/>
              </a:lnSpc>
              <a:buFont typeface="Arial" panose="020B0604020202020204" pitchFamily="34" charset="0"/>
              <a:buChar char="•"/>
            </a:pPr>
            <a:r>
              <a:rPr lang="it-IT" sz="3200" dirty="0"/>
              <a:t>Servizi REST</a:t>
            </a:r>
          </a:p>
        </p:txBody>
      </p:sp>
    </p:spTree>
    <p:extLst>
      <p:ext uri="{BB962C8B-B14F-4D97-AF65-F5344CB8AC3E}">
        <p14:creationId xmlns:p14="http://schemas.microsoft.com/office/powerpoint/2010/main" val="40383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531812" y="406400"/>
            <a:ext cx="11125200" cy="889000"/>
          </a:xfrm>
        </p:spPr>
        <p:txBody>
          <a:bodyPr anchor="t"/>
          <a:lstStyle/>
          <a:p>
            <a:r>
              <a:rPr lang="en-GB" b="1" dirty="0"/>
              <a:t>Oracle APEX - </a:t>
            </a:r>
            <a:r>
              <a:rPr lang="en-GB" b="1" dirty="0" err="1"/>
              <a:t>Concetti</a:t>
            </a:r>
            <a:endParaRPr lang="en-US" sz="2400" b="1" dirty="0"/>
          </a:p>
        </p:txBody>
      </p:sp>
      <p:pic>
        <p:nvPicPr>
          <p:cNvPr id="38" name="D97F59EE-14EB-471A-B750-B0DD0558EC56" descr="4F1809D8-9FC2-460F-8C64-1F24EBD7683C@us"/>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55812" y="1219200"/>
            <a:ext cx="8686800" cy="4663440"/>
          </a:xfrm>
          <a:prstGeom prst="rect">
            <a:avLst/>
          </a:prstGeom>
          <a:noFill/>
          <a:ln w="9525">
            <a:noFill/>
            <a:miter lim="800000"/>
            <a:headEnd/>
            <a:tailEnd/>
          </a:ln>
        </p:spPr>
      </p:pic>
      <p:sp>
        <p:nvSpPr>
          <p:cNvPr id="4" name="Application Express Engine (APEX)">
            <a:extLst>
              <a:ext uri="{FF2B5EF4-FFF2-40B4-BE49-F238E27FC236}">
                <a16:creationId xmlns:a16="http://schemas.microsoft.com/office/drawing/2014/main" id="{F14FFC90-FFA5-45F1-ADC7-F5636BB8C17F}"/>
              </a:ext>
            </a:extLst>
          </p:cNvPr>
          <p:cNvSpPr txBox="1"/>
          <p:nvPr/>
        </p:nvSpPr>
        <p:spPr>
          <a:xfrm>
            <a:off x="5290759" y="767349"/>
            <a:ext cx="2216906" cy="4431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lnSpc>
                <a:spcPct val="90000"/>
              </a:lnSpc>
            </a:lvl1pPr>
          </a:lstStyle>
          <a:p>
            <a:pPr algn="l"/>
            <a:r>
              <a:rPr lang="en-US" sz="3200" dirty="0"/>
              <a:t>Oracle APEX</a:t>
            </a:r>
            <a:endParaRPr sz="3200" dirty="0"/>
          </a:p>
        </p:txBody>
      </p:sp>
      <p:sp>
        <p:nvSpPr>
          <p:cNvPr id="6" name="Application Express Engine (APEX)">
            <a:extLst>
              <a:ext uri="{FF2B5EF4-FFF2-40B4-BE49-F238E27FC236}">
                <a16:creationId xmlns:a16="http://schemas.microsoft.com/office/drawing/2014/main" id="{BDEAF28C-7B1A-4977-AB3B-6D67F3DFC488}"/>
              </a:ext>
            </a:extLst>
          </p:cNvPr>
          <p:cNvSpPr txBox="1"/>
          <p:nvPr/>
        </p:nvSpPr>
        <p:spPr>
          <a:xfrm>
            <a:off x="8229600" y="753761"/>
            <a:ext cx="2869035" cy="4431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lnSpc>
                <a:spcPct val="90000"/>
              </a:lnSpc>
            </a:lvl1pPr>
          </a:lstStyle>
          <a:p>
            <a:pPr algn="l"/>
            <a:r>
              <a:rPr lang="en-US" sz="3200" dirty="0"/>
              <a:t>Oracle Database</a:t>
            </a:r>
            <a:endParaRPr sz="3200" dirty="0"/>
          </a:p>
        </p:txBody>
      </p:sp>
    </p:spTree>
    <p:extLst>
      <p:ext uri="{BB962C8B-B14F-4D97-AF65-F5344CB8AC3E}">
        <p14:creationId xmlns:p14="http://schemas.microsoft.com/office/powerpoint/2010/main" val="183268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26 Settembre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Link agli esempi</a:t>
            </a:r>
          </a:p>
        </p:txBody>
      </p:sp>
      <p:sp>
        <p:nvSpPr>
          <p:cNvPr id="4" name="CasellaDiTesto 3">
            <a:extLst>
              <a:ext uri="{FF2B5EF4-FFF2-40B4-BE49-F238E27FC236}">
                <a16:creationId xmlns:a16="http://schemas.microsoft.com/office/drawing/2014/main" id="{0FC2C629-52EB-414C-8F92-1480F9F6D07A}"/>
              </a:ext>
            </a:extLst>
          </p:cNvPr>
          <p:cNvSpPr txBox="1"/>
          <p:nvPr/>
        </p:nvSpPr>
        <p:spPr>
          <a:xfrm>
            <a:off x="441818" y="895101"/>
            <a:ext cx="11462160" cy="3970318"/>
          </a:xfrm>
          <a:prstGeom prst="rect">
            <a:avLst/>
          </a:prstGeom>
          <a:noFill/>
        </p:spPr>
        <p:txBody>
          <a:bodyPr wrap="square">
            <a:spAutoFit/>
          </a:bodyPr>
          <a:lstStyle/>
          <a:p>
            <a:r>
              <a:rPr lang="it-IT" dirty="0">
                <a:hlinkClick r:id="rId2"/>
              </a:rPr>
              <a:t>https://cnde8nae4maapcd-oramms.adb.eu-zurich-1.oraclecloudapps.com/ords/r/ced/ft-1000-europe-s-fastest-growing-companies/home</a:t>
            </a:r>
            <a:endParaRPr lang="it-IT" dirty="0"/>
          </a:p>
          <a:p>
            <a:endParaRPr lang="it-IT" dirty="0"/>
          </a:p>
          <a:p>
            <a:r>
              <a:rPr lang="it-IT" dirty="0">
                <a:hlinkClick r:id="rId3"/>
              </a:rPr>
              <a:t>https://cnde8nae4maapcd-oramms.adb.eu-zurich-1.oraclecloudapps.com/ords/r/ced/reports/lebron-vs-jordan</a:t>
            </a:r>
            <a:endParaRPr lang="it-IT" dirty="0"/>
          </a:p>
          <a:p>
            <a:endParaRPr lang="it-IT" dirty="0"/>
          </a:p>
          <a:p>
            <a:r>
              <a:rPr lang="it-IT" dirty="0">
                <a:hlinkClick r:id="rId4"/>
              </a:rPr>
              <a:t>https://cnde8nae4maapcd-oramms.adb.eu-zurich-1.oraclecloudapps.com/ords/r/ced/mv2-analytics-kickstarter-crowdfunding-challenge/</a:t>
            </a:r>
            <a:endParaRPr lang="it-IT" dirty="0"/>
          </a:p>
          <a:p>
            <a:endParaRPr lang="it-IT" dirty="0"/>
          </a:p>
          <a:p>
            <a:r>
              <a:rPr lang="it-IT" dirty="0">
                <a:hlinkClick r:id="rId5"/>
              </a:rPr>
              <a:t>https://cnde8nae4maapcd-oramms.adb.eu-zurich-1.oraclecloudapps.com/ords/r/at0/example-products/example-products</a:t>
            </a:r>
            <a:endParaRPr lang="it-IT" dirty="0"/>
          </a:p>
          <a:p>
            <a:endParaRPr lang="it-IT" dirty="0"/>
          </a:p>
          <a:p>
            <a:r>
              <a:rPr lang="it-IT" dirty="0">
                <a:hlinkClick r:id="rId6"/>
              </a:rPr>
              <a:t>https://apex.oracle.com/pls/apex/r/rcone/clc-calcio/</a:t>
            </a:r>
            <a:endParaRPr lang="it-IT" dirty="0"/>
          </a:p>
          <a:p>
            <a:endParaRPr lang="it-IT" dirty="0"/>
          </a:p>
          <a:p>
            <a:r>
              <a:rPr lang="it-IT" dirty="0">
                <a:hlinkClick r:id="rId7"/>
              </a:rPr>
              <a:t>https://apex.oracle.com/pls/apex/r/rc3/x0-comuni/mappa-x0-comuni</a:t>
            </a:r>
            <a:endParaRPr lang="it-IT" dirty="0"/>
          </a:p>
        </p:txBody>
      </p:sp>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B34A2-5AA5-4780-A8E1-6463893AEEB6}"/>
              </a:ext>
            </a:extLst>
          </p:cNvPr>
          <p:cNvSpPr>
            <a:spLocks noGrp="1"/>
          </p:cNvSpPr>
          <p:nvPr>
            <p:ph type="title"/>
          </p:nvPr>
        </p:nvSpPr>
        <p:spPr>
          <a:xfrm>
            <a:off x="2360612" y="258617"/>
            <a:ext cx="7848600" cy="889000"/>
          </a:xfrm>
        </p:spPr>
        <p:txBody>
          <a:bodyPr/>
          <a:lstStyle/>
          <a:p>
            <a:r>
              <a:rPr lang="it-IT" dirty="0"/>
              <a:t>DATI STRUTTURATI e NON STRUTTURATI</a:t>
            </a:r>
          </a:p>
        </p:txBody>
      </p:sp>
      <p:pic>
        <p:nvPicPr>
          <p:cNvPr id="1026" name="Picture 2">
            <a:extLst>
              <a:ext uri="{FF2B5EF4-FFF2-40B4-BE49-F238E27FC236}">
                <a16:creationId xmlns:a16="http://schemas.microsoft.com/office/drawing/2014/main" id="{EC9310A0-7903-4513-8EB2-BDEAF7838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466850"/>
            <a:ext cx="78486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B34A2-5AA5-4780-A8E1-6463893AEEB6}"/>
              </a:ext>
            </a:extLst>
          </p:cNvPr>
          <p:cNvSpPr>
            <a:spLocks noGrp="1"/>
          </p:cNvSpPr>
          <p:nvPr>
            <p:ph type="title"/>
          </p:nvPr>
        </p:nvSpPr>
        <p:spPr>
          <a:xfrm>
            <a:off x="2360612" y="258617"/>
            <a:ext cx="7848600" cy="889000"/>
          </a:xfrm>
        </p:spPr>
        <p:txBody>
          <a:bodyPr/>
          <a:lstStyle/>
          <a:p>
            <a:r>
              <a:rPr lang="it-IT" dirty="0"/>
              <a:t>DATI STRUTTURATI e NON STRUTTURATI</a:t>
            </a:r>
          </a:p>
        </p:txBody>
      </p:sp>
      <p:sp>
        <p:nvSpPr>
          <p:cNvPr id="3" name="CasellaDiTesto 2">
            <a:extLst>
              <a:ext uri="{FF2B5EF4-FFF2-40B4-BE49-F238E27FC236}">
                <a16:creationId xmlns:a16="http://schemas.microsoft.com/office/drawing/2014/main" id="{00F41FCF-2545-4B44-B251-A3CDE658AB54}"/>
              </a:ext>
            </a:extLst>
          </p:cNvPr>
          <p:cNvSpPr txBox="1"/>
          <p:nvPr/>
        </p:nvSpPr>
        <p:spPr>
          <a:xfrm>
            <a:off x="1089890" y="1854201"/>
            <a:ext cx="3980874" cy="91440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DATI STRUTTURATI</a:t>
            </a:r>
          </a:p>
          <a:p>
            <a:pPr marL="742950" lvl="1" indent="-285750">
              <a:lnSpc>
                <a:spcPct val="90000"/>
              </a:lnSpc>
              <a:buFont typeface="Arial" panose="020B0604020202020204" pitchFamily="34" charset="0"/>
              <a:buChar char="•"/>
            </a:pPr>
            <a:r>
              <a:rPr lang="it-IT" sz="3200" dirty="0">
                <a:solidFill>
                  <a:schemeClr val="accent1"/>
                </a:solidFill>
              </a:rPr>
              <a:t>RELAZIONALI</a:t>
            </a:r>
          </a:p>
        </p:txBody>
      </p:sp>
      <p:sp>
        <p:nvSpPr>
          <p:cNvPr id="5" name="CasellaDiTesto 4">
            <a:extLst>
              <a:ext uri="{FF2B5EF4-FFF2-40B4-BE49-F238E27FC236}">
                <a16:creationId xmlns:a16="http://schemas.microsoft.com/office/drawing/2014/main" id="{902E6B49-2218-4140-9D3E-8E63654031F5}"/>
              </a:ext>
            </a:extLst>
          </p:cNvPr>
          <p:cNvSpPr txBox="1"/>
          <p:nvPr/>
        </p:nvSpPr>
        <p:spPr>
          <a:xfrm>
            <a:off x="6622471" y="1854201"/>
            <a:ext cx="4378038" cy="1574799"/>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DATI SEMI STRUTTURATI</a:t>
            </a:r>
          </a:p>
          <a:p>
            <a:pPr marL="742950" lvl="1" indent="-285750">
              <a:lnSpc>
                <a:spcPct val="90000"/>
              </a:lnSpc>
              <a:buFont typeface="Arial" panose="020B0604020202020204" pitchFamily="34" charset="0"/>
              <a:buChar char="•"/>
            </a:pPr>
            <a:r>
              <a:rPr lang="it-IT" sz="3200" dirty="0">
                <a:solidFill>
                  <a:schemeClr val="accent1"/>
                </a:solidFill>
              </a:rPr>
              <a:t>XML</a:t>
            </a:r>
          </a:p>
          <a:p>
            <a:pPr marL="742950" lvl="1" indent="-285750">
              <a:lnSpc>
                <a:spcPct val="90000"/>
              </a:lnSpc>
              <a:buFont typeface="Arial" panose="020B0604020202020204" pitchFamily="34" charset="0"/>
              <a:buChar char="•"/>
            </a:pPr>
            <a:r>
              <a:rPr lang="it-IT" sz="3200" dirty="0">
                <a:solidFill>
                  <a:schemeClr val="accent1"/>
                </a:solidFill>
              </a:rPr>
              <a:t>JSON</a:t>
            </a:r>
          </a:p>
        </p:txBody>
      </p:sp>
      <p:sp>
        <p:nvSpPr>
          <p:cNvPr id="6" name="CasellaDiTesto 5">
            <a:extLst>
              <a:ext uri="{FF2B5EF4-FFF2-40B4-BE49-F238E27FC236}">
                <a16:creationId xmlns:a16="http://schemas.microsoft.com/office/drawing/2014/main" id="{A4281905-DA33-4741-A80E-DAAE337A973D}"/>
              </a:ext>
            </a:extLst>
          </p:cNvPr>
          <p:cNvSpPr txBox="1"/>
          <p:nvPr/>
        </p:nvSpPr>
        <p:spPr>
          <a:xfrm>
            <a:off x="1048325" y="4592784"/>
            <a:ext cx="5574146" cy="598052"/>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ALTRI DATI NON STRUTTURATI</a:t>
            </a:r>
          </a:p>
        </p:txBody>
      </p:sp>
    </p:spTree>
    <p:extLst>
      <p:ext uri="{BB962C8B-B14F-4D97-AF65-F5344CB8AC3E}">
        <p14:creationId xmlns:p14="http://schemas.microsoft.com/office/powerpoint/2010/main" val="359147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pic>
        <p:nvPicPr>
          <p:cNvPr id="7" name="Immagine 6">
            <a:extLst>
              <a:ext uri="{FF2B5EF4-FFF2-40B4-BE49-F238E27FC236}">
                <a16:creationId xmlns:a16="http://schemas.microsoft.com/office/drawing/2014/main" id="{6F157B35-7146-43DE-951A-655B5AD43539}"/>
              </a:ext>
            </a:extLst>
          </p:cNvPr>
          <p:cNvPicPr>
            <a:picLocks noChangeAspect="1"/>
          </p:cNvPicPr>
          <p:nvPr/>
        </p:nvPicPr>
        <p:blipFill>
          <a:blip r:embed="rId2"/>
          <a:stretch>
            <a:fillRect/>
          </a:stretch>
        </p:blipFill>
        <p:spPr>
          <a:xfrm>
            <a:off x="1530205" y="3098621"/>
            <a:ext cx="8354591" cy="2476846"/>
          </a:xfrm>
          <a:prstGeom prst="rect">
            <a:avLst/>
          </a:prstGeom>
        </p:spPr>
      </p:pic>
      <p:sp>
        <p:nvSpPr>
          <p:cNvPr id="8" name="CasellaDiTesto 7">
            <a:extLst>
              <a:ext uri="{FF2B5EF4-FFF2-40B4-BE49-F238E27FC236}">
                <a16:creationId xmlns:a16="http://schemas.microsoft.com/office/drawing/2014/main" id="{112F1FA9-F4E6-41AC-BE7E-A0A77C48904E}"/>
              </a:ext>
            </a:extLst>
          </p:cNvPr>
          <p:cNvSpPr txBox="1"/>
          <p:nvPr/>
        </p:nvSpPr>
        <p:spPr>
          <a:xfrm>
            <a:off x="824408" y="1392245"/>
            <a:ext cx="2921721"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RELAZIONE</a:t>
            </a:r>
          </a:p>
          <a:p>
            <a:pPr marL="285750" indent="-285750">
              <a:lnSpc>
                <a:spcPct val="90000"/>
              </a:lnSpc>
              <a:buFont typeface="Arial" panose="020B0604020202020204" pitchFamily="34" charset="0"/>
              <a:buChar char="•"/>
            </a:pPr>
            <a:r>
              <a:rPr lang="it-IT" sz="2800" dirty="0"/>
              <a:t>ATTRIBUTO</a:t>
            </a:r>
          </a:p>
          <a:p>
            <a:pPr marL="285750" indent="-285750">
              <a:lnSpc>
                <a:spcPct val="90000"/>
              </a:lnSpc>
              <a:buFont typeface="Arial" panose="020B0604020202020204" pitchFamily="34" charset="0"/>
              <a:buChar char="•"/>
            </a:pPr>
            <a:r>
              <a:rPr lang="it-IT" sz="2800" dirty="0"/>
              <a:t>TUPLA</a:t>
            </a:r>
          </a:p>
          <a:p>
            <a:pPr marL="285750" indent="-285750">
              <a:lnSpc>
                <a:spcPct val="90000"/>
              </a:lnSpc>
              <a:buFont typeface="Arial" panose="020B0604020202020204" pitchFamily="34" charset="0"/>
              <a:buChar char="•"/>
            </a:pPr>
            <a:r>
              <a:rPr lang="it-IT" sz="2800" dirty="0"/>
              <a:t>DOMINIO</a:t>
            </a:r>
          </a:p>
        </p:txBody>
      </p:sp>
      <p:sp>
        <p:nvSpPr>
          <p:cNvPr id="10" name="CasellaDiTesto 9">
            <a:extLst>
              <a:ext uri="{FF2B5EF4-FFF2-40B4-BE49-F238E27FC236}">
                <a16:creationId xmlns:a16="http://schemas.microsoft.com/office/drawing/2014/main" id="{04F05864-548C-4CB6-A32A-E9808EC46F09}"/>
              </a:ext>
            </a:extLst>
          </p:cNvPr>
          <p:cNvSpPr txBox="1"/>
          <p:nvPr/>
        </p:nvSpPr>
        <p:spPr>
          <a:xfrm>
            <a:off x="5031774" y="1392245"/>
            <a:ext cx="6503087"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TABELLA o </a:t>
            </a:r>
            <a:r>
              <a:rPr lang="it-IT" sz="2800" dirty="0">
                <a:solidFill>
                  <a:schemeClr val="accent1"/>
                </a:solidFill>
              </a:rPr>
              <a:t>INSIEME DI ENTITA’*</a:t>
            </a:r>
          </a:p>
          <a:p>
            <a:pPr marL="285750" indent="-285750">
              <a:lnSpc>
                <a:spcPct val="90000"/>
              </a:lnSpc>
              <a:buFont typeface="Arial" panose="020B0604020202020204" pitchFamily="34" charset="0"/>
              <a:buChar char="•"/>
            </a:pPr>
            <a:r>
              <a:rPr lang="it-IT" sz="2800" dirty="0"/>
              <a:t>CAMPO o COLONNA</a:t>
            </a:r>
          </a:p>
          <a:p>
            <a:pPr marL="285750" indent="-285750">
              <a:lnSpc>
                <a:spcPct val="90000"/>
              </a:lnSpc>
              <a:buFont typeface="Arial" panose="020B0604020202020204" pitchFamily="34" charset="0"/>
              <a:buChar char="•"/>
            </a:pPr>
            <a:r>
              <a:rPr lang="it-IT" sz="2800" dirty="0"/>
              <a:t>RECORD o RIGA o </a:t>
            </a:r>
            <a:r>
              <a:rPr lang="it-IT" sz="2800" dirty="0">
                <a:solidFill>
                  <a:schemeClr val="accent1"/>
                </a:solidFill>
              </a:rPr>
              <a:t>SINGOLA ENTITA’*</a:t>
            </a:r>
          </a:p>
          <a:p>
            <a:pPr marL="285750" indent="-285750">
              <a:lnSpc>
                <a:spcPct val="90000"/>
              </a:lnSpc>
              <a:buFont typeface="Arial" panose="020B0604020202020204" pitchFamily="34" charset="0"/>
              <a:buChar char="•"/>
            </a:pPr>
            <a:r>
              <a:rPr lang="it-IT" sz="2800" dirty="0"/>
              <a:t>VALORI PERMESSI</a:t>
            </a:r>
            <a:endParaRPr lang="it-IT" sz="2800" dirty="0">
              <a:solidFill>
                <a:srgbClr val="00B0F0"/>
              </a:solidFill>
            </a:endParaRPr>
          </a:p>
        </p:txBody>
      </p:sp>
      <p:sp>
        <p:nvSpPr>
          <p:cNvPr id="12" name="Freccia bidirezionale orizzontale 11">
            <a:extLst>
              <a:ext uri="{FF2B5EF4-FFF2-40B4-BE49-F238E27FC236}">
                <a16:creationId xmlns:a16="http://schemas.microsoft.com/office/drawing/2014/main" id="{50235597-6F82-465E-B5AC-8EE0E5438077}"/>
              </a:ext>
            </a:extLst>
          </p:cNvPr>
          <p:cNvSpPr/>
          <p:nvPr/>
        </p:nvSpPr>
        <p:spPr>
          <a:xfrm>
            <a:off x="3050573" y="1485179"/>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3" name="Freccia bidirezionale orizzontale 12">
            <a:extLst>
              <a:ext uri="{FF2B5EF4-FFF2-40B4-BE49-F238E27FC236}">
                <a16:creationId xmlns:a16="http://schemas.microsoft.com/office/drawing/2014/main" id="{25204483-D350-4C7A-B120-500B232216FB}"/>
              </a:ext>
            </a:extLst>
          </p:cNvPr>
          <p:cNvSpPr/>
          <p:nvPr/>
        </p:nvSpPr>
        <p:spPr>
          <a:xfrm>
            <a:off x="3050572" y="184528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dirty="0"/>
          </a:p>
        </p:txBody>
      </p:sp>
      <p:sp>
        <p:nvSpPr>
          <p:cNvPr id="14" name="Freccia bidirezionale orizzontale 13">
            <a:extLst>
              <a:ext uri="{FF2B5EF4-FFF2-40B4-BE49-F238E27FC236}">
                <a16:creationId xmlns:a16="http://schemas.microsoft.com/office/drawing/2014/main" id="{1FFD9E3D-3EF3-4053-BCBA-BDB87A7EE14A}"/>
              </a:ext>
            </a:extLst>
          </p:cNvPr>
          <p:cNvSpPr/>
          <p:nvPr/>
        </p:nvSpPr>
        <p:spPr>
          <a:xfrm>
            <a:off x="3038434" y="223704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5" name="Freccia bidirezionale orizzontale 14">
            <a:extLst>
              <a:ext uri="{FF2B5EF4-FFF2-40B4-BE49-F238E27FC236}">
                <a16:creationId xmlns:a16="http://schemas.microsoft.com/office/drawing/2014/main" id="{F67EA551-D4B4-497B-907D-F6BF1C40282B}"/>
              </a:ext>
            </a:extLst>
          </p:cNvPr>
          <p:cNvSpPr/>
          <p:nvPr/>
        </p:nvSpPr>
        <p:spPr>
          <a:xfrm>
            <a:off x="3025686" y="2619820"/>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3" name="CasellaDiTesto 2">
            <a:extLst>
              <a:ext uri="{FF2B5EF4-FFF2-40B4-BE49-F238E27FC236}">
                <a16:creationId xmlns:a16="http://schemas.microsoft.com/office/drawing/2014/main" id="{88AC5728-1DF4-43C7-A797-42C083D1A45B}"/>
              </a:ext>
            </a:extLst>
          </p:cNvPr>
          <p:cNvSpPr txBox="1"/>
          <p:nvPr/>
        </p:nvSpPr>
        <p:spPr>
          <a:xfrm>
            <a:off x="998290" y="5742884"/>
            <a:ext cx="10024844" cy="355912"/>
          </a:xfrm>
          <a:prstGeom prst="rect">
            <a:avLst/>
          </a:prstGeom>
          <a:noFill/>
        </p:spPr>
        <p:txBody>
          <a:bodyPr wrap="none" lIns="0" tIns="0" rIns="0" bIns="0" rtlCol="0">
            <a:noAutofit/>
          </a:bodyPr>
          <a:lstStyle/>
          <a:p>
            <a:pPr>
              <a:lnSpc>
                <a:spcPct val="90000"/>
              </a:lnSpc>
            </a:pPr>
            <a:r>
              <a:rPr lang="it-IT" sz="1600" dirty="0">
                <a:solidFill>
                  <a:schemeClr val="accent1"/>
                </a:solidFill>
              </a:rPr>
              <a:t>* Spesso sia l’Insieme di Entità che la singola Entità vengono chiamate solo Entità e la differenza la si capisce dal contesto</a:t>
            </a:r>
          </a:p>
        </p:txBody>
      </p:sp>
    </p:spTree>
    <p:extLst>
      <p:ext uri="{BB962C8B-B14F-4D97-AF65-F5344CB8AC3E}">
        <p14:creationId xmlns:p14="http://schemas.microsoft.com/office/powerpoint/2010/main" val="4832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sp>
        <p:nvSpPr>
          <p:cNvPr id="17" name="CasellaDiTesto 16">
            <a:extLst>
              <a:ext uri="{FF2B5EF4-FFF2-40B4-BE49-F238E27FC236}">
                <a16:creationId xmlns:a16="http://schemas.microsoft.com/office/drawing/2014/main" id="{FEBBBCFF-FA09-4D8D-A272-C953F87D5361}"/>
              </a:ext>
            </a:extLst>
          </p:cNvPr>
          <p:cNvSpPr txBox="1"/>
          <p:nvPr/>
        </p:nvSpPr>
        <p:spPr>
          <a:xfrm>
            <a:off x="1383961" y="1837188"/>
            <a:ext cx="8816830" cy="1451296"/>
          </a:xfrm>
          <a:prstGeom prst="rect">
            <a:avLst/>
          </a:prstGeom>
          <a:noFill/>
        </p:spPr>
        <p:txBody>
          <a:bodyPr wrap="none" lIns="0" tIns="0" rIns="0" bIns="0" rtlCol="0">
            <a:noAutofit/>
          </a:bodyPr>
          <a:lstStyle/>
          <a:p>
            <a:pPr marL="457200" indent="-457200">
              <a:lnSpc>
                <a:spcPct val="90000"/>
              </a:lnSpc>
              <a:buFont typeface="+mj-lt"/>
              <a:buAutoNum type="arabicPeriod"/>
            </a:pPr>
            <a:r>
              <a:rPr lang="it-IT" sz="2400" dirty="0"/>
              <a:t>Non ha Righe nulle</a:t>
            </a:r>
          </a:p>
          <a:p>
            <a:pPr marL="457200" indent="-457200">
              <a:lnSpc>
                <a:spcPct val="90000"/>
              </a:lnSpc>
              <a:buFont typeface="+mj-lt"/>
              <a:buAutoNum type="arabicPeriod"/>
            </a:pPr>
            <a:r>
              <a:rPr lang="it-IT" sz="2400" dirty="0"/>
              <a:t>Non ha Righe duplicate</a:t>
            </a:r>
          </a:p>
          <a:p>
            <a:pPr marL="457200" indent="-457200">
              <a:lnSpc>
                <a:spcPct val="90000"/>
              </a:lnSpc>
              <a:buFont typeface="+mj-lt"/>
              <a:buAutoNum type="arabicPeriod"/>
            </a:pPr>
            <a:r>
              <a:rPr lang="it-IT" sz="2400" dirty="0"/>
              <a:t>Non ha Colonne con dati NON Omogenei</a:t>
            </a:r>
          </a:p>
          <a:p>
            <a:pPr marL="285750" indent="-285750">
              <a:lnSpc>
                <a:spcPct val="90000"/>
              </a:lnSpc>
              <a:buFont typeface="Arial" panose="020B0604020202020204" pitchFamily="34" charset="0"/>
              <a:buChar char="•"/>
            </a:pPr>
            <a:endParaRPr lang="it-IT" dirty="0"/>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1295" y="1307009"/>
            <a:ext cx="4035105" cy="318782"/>
          </a:xfrm>
          <a:prstGeom prst="rect">
            <a:avLst/>
          </a:prstGeom>
          <a:noFill/>
        </p:spPr>
        <p:txBody>
          <a:bodyPr wrap="none" lIns="0" tIns="0" rIns="0" bIns="0" rtlCol="0">
            <a:noAutofit/>
          </a:bodyPr>
          <a:lstStyle/>
          <a:p>
            <a:pPr>
              <a:lnSpc>
                <a:spcPct val="90000"/>
              </a:lnSpc>
            </a:pPr>
            <a:r>
              <a:rPr lang="it-IT" sz="2400" dirty="0"/>
              <a:t>Una Tabella è una Relazione SE:</a:t>
            </a:r>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2172527" y="3359792"/>
            <a:ext cx="6166131" cy="419450"/>
          </a:xfrm>
          <a:prstGeom prst="rect">
            <a:avLst/>
          </a:prstGeom>
          <a:noFill/>
        </p:spPr>
        <p:txBody>
          <a:bodyPr wrap="none" lIns="0" tIns="0" rIns="0" bIns="0" rtlCol="0">
            <a:noAutofit/>
          </a:bodyPr>
          <a:lstStyle/>
          <a:p>
            <a:pPr>
              <a:lnSpc>
                <a:spcPct val="90000"/>
              </a:lnSpc>
            </a:pPr>
            <a:r>
              <a:rPr lang="it-IT" dirty="0">
                <a:solidFill>
                  <a:schemeClr val="accent1"/>
                </a:solidFill>
              </a:rPr>
              <a:t>I Dati presenti in una Relazione sono definiti DATI STRUTTURATI</a:t>
            </a:r>
          </a:p>
        </p:txBody>
      </p:sp>
      <p:sp>
        <p:nvSpPr>
          <p:cNvPr id="22" name="CasellaDiTesto 21">
            <a:extLst>
              <a:ext uri="{FF2B5EF4-FFF2-40B4-BE49-F238E27FC236}">
                <a16:creationId xmlns:a16="http://schemas.microsoft.com/office/drawing/2014/main" id="{E446834E-9D45-44C0-B958-C39D3CC2E80C}"/>
              </a:ext>
            </a:extLst>
          </p:cNvPr>
          <p:cNvSpPr txBox="1"/>
          <p:nvPr/>
        </p:nvSpPr>
        <p:spPr>
          <a:xfrm>
            <a:off x="1965071" y="4112276"/>
            <a:ext cx="8258682" cy="1139232"/>
          </a:xfrm>
          <a:prstGeom prst="rect">
            <a:avLst/>
          </a:prstGeom>
          <a:noFill/>
        </p:spPr>
        <p:txBody>
          <a:bodyPr wrap="none" lIns="0" tIns="0" rIns="0" bIns="0" rtlCol="0">
            <a:noAutofit/>
          </a:bodyPr>
          <a:lstStyle/>
          <a:p>
            <a:pPr>
              <a:lnSpc>
                <a:spcPct val="90000"/>
              </a:lnSpc>
            </a:pPr>
            <a:r>
              <a:rPr lang="it-IT" dirty="0"/>
              <a:t>Dati Strutturati e Relazione sono sinonimi mentre Tabella ha un significato più generico.</a:t>
            </a:r>
          </a:p>
          <a:p>
            <a:pPr>
              <a:lnSpc>
                <a:spcPct val="90000"/>
              </a:lnSpc>
            </a:pPr>
            <a:endParaRPr lang="it-IT" dirty="0"/>
          </a:p>
          <a:p>
            <a:pPr>
              <a:lnSpc>
                <a:spcPct val="90000"/>
              </a:lnSpc>
            </a:pPr>
            <a:r>
              <a:rPr lang="it-IT" dirty="0"/>
              <a:t>Tuttavia d’ora in avanti parleremo solo di Tabelle che sono anche Relazioni e quindi </a:t>
            </a:r>
          </a:p>
          <a:p>
            <a:pPr>
              <a:lnSpc>
                <a:spcPct val="90000"/>
              </a:lnSpc>
            </a:pPr>
            <a:r>
              <a:rPr lang="it-IT" dirty="0"/>
              <a:t>Tabella Relazione e Dato Strutturato saranno sinonimi</a:t>
            </a:r>
          </a:p>
        </p:txBody>
      </p:sp>
    </p:spTree>
    <p:extLst>
      <p:ext uri="{BB962C8B-B14F-4D97-AF65-F5344CB8AC3E}">
        <p14:creationId xmlns:p14="http://schemas.microsoft.com/office/powerpoint/2010/main" val="19782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Una Relazione può essere individuata da un numero minimo di colonne</a:t>
            </a:r>
          </a:p>
          <a:p>
            <a:pPr>
              <a:lnSpc>
                <a:spcPct val="90000"/>
              </a:lnSpc>
            </a:pPr>
            <a:r>
              <a:rPr lang="it-IT" sz="1799" dirty="0"/>
              <a:t>Tra tutte le combinazioni minime possibili una combinazione viene scelta come </a:t>
            </a:r>
            <a:r>
              <a:rPr lang="it-IT" sz="1799" dirty="0">
                <a:solidFill>
                  <a:schemeClr val="accent1"/>
                </a:solidFill>
              </a:rPr>
              <a:t>CHIAVE PRIMARIA</a:t>
            </a: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858481" y="5433491"/>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4" name="Immagine 3">
            <a:extLst>
              <a:ext uri="{FF2B5EF4-FFF2-40B4-BE49-F238E27FC236}">
                <a16:creationId xmlns:a16="http://schemas.microsoft.com/office/drawing/2014/main" id="{65A44892-2615-4935-8640-9F3FAD3957B4}"/>
              </a:ext>
            </a:extLst>
          </p:cNvPr>
          <p:cNvPicPr>
            <a:picLocks noChangeAspect="1"/>
          </p:cNvPicPr>
          <p:nvPr/>
        </p:nvPicPr>
        <p:blipFill>
          <a:blip r:embed="rId2"/>
          <a:stretch>
            <a:fillRect/>
          </a:stretch>
        </p:blipFill>
        <p:spPr>
          <a:xfrm>
            <a:off x="821589" y="2533525"/>
            <a:ext cx="10545647" cy="1790950"/>
          </a:xfrm>
          <a:prstGeom prst="rect">
            <a:avLst/>
          </a:prstGeom>
        </p:spPr>
      </p:pic>
    </p:spTree>
    <p:extLst>
      <p:ext uri="{BB962C8B-B14F-4D97-AF65-F5344CB8AC3E}">
        <p14:creationId xmlns:p14="http://schemas.microsoft.com/office/powerpoint/2010/main" val="46579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2F53A7-E8FE-499E-9A15-4DB89EB006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126618</TotalTime>
  <Words>961</Words>
  <Application>Microsoft Office PowerPoint</Application>
  <PresentationFormat>Personalizzato</PresentationFormat>
  <Paragraphs>107</Paragraphs>
  <Slides>18</Slides>
  <Notes>6</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18</vt:i4>
      </vt:variant>
    </vt:vector>
  </HeadingPairs>
  <TitlesOfParts>
    <vt:vector size="21" baseType="lpstr">
      <vt:lpstr>Arial</vt:lpstr>
      <vt:lpstr>Calibri</vt:lpstr>
      <vt:lpstr>5_Oracle_16x9_2014_521</vt:lpstr>
      <vt:lpstr>Presentazione standard di PowerPoint</vt:lpstr>
      <vt:lpstr>Corso APEX ODCEC Milano: 23-Set-22 - 27-Gen-23</vt:lpstr>
      <vt:lpstr>Presentazione standard di PowerPoint</vt:lpstr>
      <vt:lpstr>Link agli esempi</vt:lpstr>
      <vt:lpstr>DATI STRUTTURATI e NON STRUTTURATI</vt:lpstr>
      <vt:lpstr>DATI STRUTTURATI e NON STRUTTURATI</vt:lpstr>
      <vt:lpstr>Modello Dati Relazionale</vt:lpstr>
      <vt:lpstr>Modello Dati Relazionale</vt:lpstr>
      <vt:lpstr>Modello Dati Relazionale</vt:lpstr>
      <vt:lpstr>Modello Dati Relazionale</vt:lpstr>
      <vt:lpstr>Modello Dati Relazionale – Dove li memorizzo?</vt:lpstr>
      <vt:lpstr>Modello Dati Relazionale – Come li gestisco?</vt:lpstr>
      <vt:lpstr>DATI SEMI STRUTTURATI</vt:lpstr>
      <vt:lpstr>DATI SEMI STRUTTURATI</vt:lpstr>
      <vt:lpstr>DATI SEMI STRUTTURATI – Dove li memorizzo?</vt:lpstr>
      <vt:lpstr>Architettura Oracle APEX</vt:lpstr>
      <vt:lpstr>Oracle APEX - Concetti</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2326</cp:revision>
  <cp:lastPrinted>2019-07-18T17:49:48Z</cp:lastPrinted>
  <dcterms:created xsi:type="dcterms:W3CDTF">2014-06-14T19:04:05Z</dcterms:created>
  <dcterms:modified xsi:type="dcterms:W3CDTF">2022-09-26T12:01:16Z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