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54" r:id="rId2"/>
    <p:sldId id="598" r:id="rId3"/>
    <p:sldId id="721" r:id="rId4"/>
    <p:sldId id="719" r:id="rId5"/>
    <p:sldId id="723" r:id="rId6"/>
    <p:sldId id="722" r:id="rId7"/>
    <p:sldId id="691" r:id="rId8"/>
    <p:sldId id="725" r:id="rId9"/>
    <p:sldId id="557" r:id="rId10"/>
    <p:sldId id="724" r:id="rId11"/>
    <p:sldId id="289"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aitanya Koratamaddi" initials="CK"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4" autoAdjust="0"/>
    <p:restoredTop sz="92566" autoAdjust="0"/>
  </p:normalViewPr>
  <p:slideViewPr>
    <p:cSldViewPr>
      <p:cViewPr varScale="1">
        <p:scale>
          <a:sx n="89" d="100"/>
          <a:sy n="89" d="100"/>
        </p:scale>
        <p:origin x="680" y="168"/>
      </p:cViewPr>
      <p:guideLst>
        <p:guide orient="horz" pos="2160"/>
        <p:guide pos="335"/>
      </p:guideLst>
    </p:cSldViewPr>
  </p:slideViewPr>
  <p:outlineViewPr>
    <p:cViewPr>
      <p:scale>
        <a:sx n="33" d="100"/>
        <a:sy n="33" d="100"/>
      </p:scale>
      <p:origin x="0" y="-10368"/>
    </p:cViewPr>
  </p:outlineViewPr>
  <p:notesTextViewPr>
    <p:cViewPr>
      <p:scale>
        <a:sx n="1" d="1"/>
        <a:sy n="1" d="1"/>
      </p:scale>
      <p:origin x="0" y="0"/>
    </p:cViewPr>
  </p:notesTextViewPr>
  <p:sorterViewPr>
    <p:cViewPr>
      <p:scale>
        <a:sx n="20" d="100"/>
        <a:sy n="20" d="100"/>
      </p:scale>
      <p:origin x="0" y="0"/>
    </p:cViewPr>
  </p:sorterViewPr>
  <p:notesViewPr>
    <p:cSldViewPr>
      <p:cViewPr varScale="1">
        <p:scale>
          <a:sx n="86" d="100"/>
          <a:sy n="86" d="100"/>
        </p:scale>
        <p:origin x="-30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1/14/20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10</a:t>
            </a:fld>
            <a:endParaRPr lang="en-US" dirty="0"/>
          </a:p>
        </p:txBody>
      </p:sp>
    </p:spTree>
    <p:extLst>
      <p:ext uri="{BB962C8B-B14F-4D97-AF65-F5344CB8AC3E}">
        <p14:creationId xmlns:p14="http://schemas.microsoft.com/office/powerpoint/2010/main" val="105100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8C72D9AE-7182-4680-8F79-479C4181FF08}" type="slidenum">
              <a:rPr lang="en-US" smtClean="0"/>
              <a:pPr/>
              <a:t>2</a:t>
            </a:fld>
            <a:endParaRPr lang="en-US" dirty="0"/>
          </a:p>
        </p:txBody>
      </p:sp>
    </p:spTree>
    <p:extLst>
      <p:ext uri="{BB962C8B-B14F-4D97-AF65-F5344CB8AC3E}">
        <p14:creationId xmlns:p14="http://schemas.microsoft.com/office/powerpoint/2010/main" val="1803771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In this course, y</a:t>
            </a:r>
            <a:r>
              <a:rPr lang="en-US" baseline="0" dirty="0"/>
              <a:t>ou learn how to </a:t>
            </a:r>
            <a:r>
              <a:rPr lang="en-US" sz="1100" b="0" i="0" kern="1200" dirty="0">
                <a:solidFill>
                  <a:schemeClr val="tx1"/>
                </a:solidFill>
                <a:latin typeface="+mn-lt"/>
                <a:ea typeface="+mn-ea"/>
                <a:cs typeface="+mn-cs"/>
              </a:rPr>
              <a:t>design, develop and deploy beautiful, responsive, database-driven web applications using Oracle Application Express.</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474115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4</a:t>
            </a:fld>
            <a:endParaRPr lang="en-US" dirty="0"/>
          </a:p>
        </p:txBody>
      </p:sp>
    </p:spTree>
    <p:extLst>
      <p:ext uri="{BB962C8B-B14F-4D97-AF65-F5344CB8AC3E}">
        <p14:creationId xmlns:p14="http://schemas.microsoft.com/office/powerpoint/2010/main" val="474115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5</a:t>
            </a:fld>
            <a:endParaRPr lang="en-US" dirty="0"/>
          </a:p>
        </p:txBody>
      </p:sp>
    </p:spTree>
    <p:extLst>
      <p:ext uri="{BB962C8B-B14F-4D97-AF65-F5344CB8AC3E}">
        <p14:creationId xmlns:p14="http://schemas.microsoft.com/office/powerpoint/2010/main" val="474115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6</a:t>
            </a:fld>
            <a:endParaRPr lang="en-US" dirty="0"/>
          </a:p>
        </p:txBody>
      </p:sp>
    </p:spTree>
    <p:extLst>
      <p:ext uri="{BB962C8B-B14F-4D97-AF65-F5344CB8AC3E}">
        <p14:creationId xmlns:p14="http://schemas.microsoft.com/office/powerpoint/2010/main" val="474115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7</a:t>
            </a:fld>
            <a:endParaRPr lang="en-US" dirty="0"/>
          </a:p>
        </p:txBody>
      </p:sp>
    </p:spTree>
    <p:extLst>
      <p:ext uri="{BB962C8B-B14F-4D97-AF65-F5344CB8AC3E}">
        <p14:creationId xmlns:p14="http://schemas.microsoft.com/office/powerpoint/2010/main" val="47411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8</a:t>
            </a:fld>
            <a:endParaRPr lang="en-US" dirty="0"/>
          </a:p>
        </p:txBody>
      </p:sp>
    </p:spTree>
    <p:extLst>
      <p:ext uri="{BB962C8B-B14F-4D97-AF65-F5344CB8AC3E}">
        <p14:creationId xmlns:p14="http://schemas.microsoft.com/office/powerpoint/2010/main" val="2452283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p:spPr>
        <p:txBody>
          <a:bodyPr/>
          <a:lstStyle/>
          <a:p>
            <a:fld id="{9B4D4FB3-32F8-4D98-89AD-788513A2790A}" type="slidenum">
              <a:rPr lang="en-US">
                <a:latin typeface="Arial" pitchFamily="34" charset="0"/>
              </a:rPr>
              <a:pPr/>
              <a:t>9</a:t>
            </a:fld>
            <a:endParaRPr lang="en-US">
              <a:latin typeface="Arial" pitchFamily="34" charset="0"/>
            </a:endParaRPr>
          </a:p>
        </p:txBody>
      </p:sp>
      <p:sp>
        <p:nvSpPr>
          <p:cNvPr id="57347" name="Rectangle 2"/>
          <p:cNvSpPr>
            <a:spLocks noGrp="1" noRot="1" noChangeAspect="1" noChangeArrowheads="1" noTextEdit="1"/>
          </p:cNvSpPr>
          <p:nvPr>
            <p:ph type="sldImg"/>
          </p:nvPr>
        </p:nvSpPr>
        <p:spPr>
          <a:xfrm>
            <a:off x="385763" y="687388"/>
            <a:ext cx="6086475" cy="3425825"/>
          </a:xfrm>
          <a:ln w="12700" cap="flat">
            <a:solidFill>
              <a:schemeClr val="tx1"/>
            </a:solidFill>
          </a:ln>
        </p:spPr>
      </p:sp>
      <p:sp>
        <p:nvSpPr>
          <p:cNvPr id="57348" name="Rectangle 3"/>
          <p:cNvSpPr>
            <a:spLocks noGrp="1" noChangeArrowheads="1"/>
          </p:cNvSpPr>
          <p:nvPr>
            <p:ph type="body" idx="1"/>
          </p:nvPr>
        </p:nvSpPr>
        <p:spPr>
          <a:noFill/>
          <a:ln/>
        </p:spPr>
        <p:txBody>
          <a:bodyPr lIns="92075" tIns="46038" rIns="92075" bIns="46038"/>
          <a:lstStyle/>
          <a:p>
            <a:pPr eaLnBrk="1" hangingPunct="1"/>
            <a:endParaRPr lang="nl-NL">
              <a:latin typeface="Times New Roman" pitchFamily="18" charset="0"/>
              <a:ea typeface="ＭＳ Ｐゴシック" pitchFamily="34" charset="-128"/>
            </a:endParaRPr>
          </a:p>
        </p:txBody>
      </p:sp>
    </p:spTree>
    <p:extLst>
      <p:ext uri="{BB962C8B-B14F-4D97-AF65-F5344CB8AC3E}">
        <p14:creationId xmlns:p14="http://schemas.microsoft.com/office/powerpoint/2010/main" val="1067270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1AB1A54-131B-434B-AAD1-AD1F7D7DAA2B}" type="datetime1">
              <a:rPr lang="en-US"/>
              <a:pPr/>
              <a:t>1/14/20</a:t>
            </a:fld>
            <a:endParaRPr dirty="0"/>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TextBox 14"/>
          <p:cNvSpPr txBox="1"/>
          <p:nvPr userDrawn="1"/>
        </p:nvSpPr>
        <p:spPr>
          <a:xfrm>
            <a:off x="8990012" y="6477000"/>
            <a:ext cx="2971800" cy="225552"/>
          </a:xfrm>
          <a:prstGeom prst="rect">
            <a:avLst/>
          </a:prstGeom>
          <a:noFill/>
        </p:spPr>
        <p:txBody>
          <a:bodyPr wrap="none" lIns="0" tIns="0" rIns="0" bIns="0" rtlCol="0" anchor="ctr" anchorCtr="0">
            <a:noAutofit/>
          </a:bodyPr>
          <a:lstStyle/>
          <a:p>
            <a:r>
              <a:rPr sz="800" dirty="0">
                <a:solidFill>
                  <a:schemeClr val="tx1">
                    <a:lumMod val="75000"/>
                  </a:schemeClr>
                </a:solidFill>
              </a:rPr>
              <a:t>Copyright © 2014 Oracle and/or its affiliates. All rights reserved.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a:t>
            </a:fld>
            <a:endParaRPr sz="800" dirty="0">
              <a:solidFill>
                <a:schemeClr val="tx1">
                  <a:lumMod val="75000"/>
                </a:schemeClr>
              </a:solidFill>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noAutofit/>
          </a:bodyPr>
          <a:lstStyle>
            <a:lvl1pPr>
              <a:defRPr>
                <a:solidFill>
                  <a:schemeClr val="bg1">
                    <a:lumMod val="60000"/>
                    <a:lumOff val="40000"/>
                  </a:schemeClr>
                </a:solidFill>
              </a:defRPr>
            </a:lvl1pPr>
          </a:lstStyle>
          <a:p>
            <a:fld id="{19816439-F3A6-4E53-9E59-0015DD1FA257}" type="datetime1">
              <a:rPr lang="en-US"/>
              <a:pPr/>
              <a:t>1/14/20</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7" name="TextBox 16"/>
          <p:cNvSpPr txBox="1"/>
          <p:nvPr userDrawn="1"/>
        </p:nvSpPr>
        <p:spPr>
          <a:xfrm>
            <a:off x="8990012" y="6477000"/>
            <a:ext cx="2971800" cy="225552"/>
          </a:xfrm>
          <a:prstGeom prst="rect">
            <a:avLst/>
          </a:prstGeom>
          <a:noFill/>
        </p:spPr>
        <p:txBody>
          <a:bodyPr wrap="none" lIns="0" tIns="0" rIns="0" bIns="0" rtlCol="0" anchor="ctr" anchorCtr="0">
            <a:noAutofit/>
          </a:bodyPr>
          <a:lstStyle/>
          <a:p>
            <a:r>
              <a:rPr sz="800" dirty="0">
                <a:solidFill>
                  <a:schemeClr val="bg2">
                    <a:lumMod val="75000"/>
                  </a:schemeClr>
                </a:solidFill>
              </a:rPr>
              <a:t>Copyright © 2014 Oracle and/or its affiliates. All rights reserved.  |</a:t>
            </a:r>
            <a:r>
              <a:rPr lang="en-US" sz="800" dirty="0">
                <a:solidFill>
                  <a:schemeClr val="bg2">
                    <a:lumMod val="75000"/>
                  </a:schemeClr>
                </a:solidFill>
              </a:rPr>
              <a:t> </a:t>
            </a:r>
            <a:fld id="{A9DDA97E-E47D-48CF-8D55-7AA96BB8F930}" type="slidenum">
              <a:rPr lang="en-US" sz="800" smtClean="0">
                <a:solidFill>
                  <a:schemeClr val="bg2">
                    <a:lumMod val="75000"/>
                  </a:schemeClr>
                </a:solidFill>
              </a:rPr>
              <a:pPr/>
              <a:t>‹#›</a:t>
            </a:fld>
            <a:endParaRPr sz="800" dirty="0">
              <a:solidFill>
                <a:schemeClr val="bg2">
                  <a:lumMod val="75000"/>
                </a:schemeClr>
              </a:solidFill>
            </a:endParaRP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CFF0A86-8A92-4FBC-80CD-36517BAA55B7}" type="datetime1">
              <a:rPr lang="en-US"/>
              <a:pPr/>
              <a:t>1/14/20</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E11BFD-AD4C-4A98-9D38-1958507EA4E5}" type="datetime1">
              <a:rPr lang="en-US" smtClean="0"/>
              <a:pPr/>
              <a:t>1/14/20</a:t>
            </a:fld>
            <a:endParaRPr lang="en-US" dirty="0"/>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pPr/>
              <a:t>1/14/20</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pPr/>
              <a:t>1/14/20</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89F9BA-FB97-45D5-8F27-56629FBBC98C}" type="datetime1">
              <a:rPr lang="en-US"/>
              <a:pPr/>
              <a:t>1/14/20</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91E92C-9068-4C32-AE92-C97502324FE4}" type="datetime1">
              <a:rPr lang="en-US"/>
              <a:pPr/>
              <a:t>1/14/20</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EDC5EE-48A0-4FB5-B27F-88FDBE6F1684}" type="datetime1">
              <a:rPr lang="en-US"/>
              <a:pPr/>
              <a:t>1/14/20</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a:pPr/>
              <a:t>1/14/20</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a:pPr/>
              <a:t>1/14/20</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BCD2CDC6-9352-4ED5-B272-74DDB6DCFEAF}" type="datetime1">
              <a:rPr lang="en-US"/>
              <a:pPr/>
              <a:t>1/14/20</a:t>
            </a:fld>
            <a:endParaRPr dirty="0"/>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2" name="TextBox 11"/>
          <p:cNvSpPr txBox="1"/>
          <p:nvPr userDrawn="1"/>
        </p:nvSpPr>
        <p:spPr>
          <a:xfrm>
            <a:off x="8990012" y="6477000"/>
            <a:ext cx="2971800" cy="225552"/>
          </a:xfrm>
          <a:prstGeom prst="rect">
            <a:avLst/>
          </a:prstGeom>
          <a:noFill/>
        </p:spPr>
        <p:txBody>
          <a:bodyPr wrap="none" lIns="0" tIns="0" rIns="0" bIns="0" rtlCol="0" anchor="ctr" anchorCtr="0">
            <a:noAutofit/>
          </a:bodyPr>
          <a:lstStyle/>
          <a:p>
            <a:r>
              <a:rPr sz="800" dirty="0">
                <a:solidFill>
                  <a:schemeClr val="tx1">
                    <a:lumMod val="75000"/>
                  </a:schemeClr>
                </a:solidFill>
              </a:rPr>
              <a:t>Copyright © 2014 Oracle and/or its affiliates. All rights reserved.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a:t>
            </a:fld>
            <a:endParaRPr sz="800" dirty="0">
              <a:solidFill>
                <a:schemeClr val="tx1">
                  <a:lumMod val="75000"/>
                </a:schemeClr>
              </a:solidFill>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35287FB7-DD26-4AD5-8D24-298016D86790}" type="datetime1">
              <a:rPr lang="en-US"/>
              <a:pPr/>
              <a:t>1/14/20</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2D99EC-ABE5-42A5-B15B-B8C044BE7365}" type="datetime1">
              <a:rPr lang="en-US"/>
              <a:pPr/>
              <a:t>1/14/20</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CD2D53DD-9B43-42E6-B664-927F3AEBDA21}" type="datetime1">
              <a:rPr lang="en-US"/>
              <a:pPr/>
              <a:t>1/14/20</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D265-744D-4F8C-A86B-A5B53F14B0D6}" type="datetime1">
              <a:rPr lang="en-US"/>
              <a:pPr/>
              <a:t>1/14/20</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2C216A-5BF3-4B4A-AA09-367DB23952FA}" type="datetime1">
              <a:rPr lang="en-US"/>
              <a:pPr/>
              <a:t>1/14/20</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3E2FA5-E451-48BD-84C5-AAF06D19CB12}" type="datetime1">
              <a:rPr lang="en-US"/>
              <a:pPr/>
              <a:t>1/14/20</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B64933-8490-48F1-856F-778E124FF883}" type="datetime1">
              <a:rPr lang="en-US"/>
              <a:pPr/>
              <a:t>1/14/20</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6F5346-BDDE-46E4-B222-C487F9E706DD}" type="datetime1">
              <a:rPr lang="en-US"/>
              <a:pPr/>
              <a:t>1/14/20</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A15AD86-CD0E-461B-AA18-D070A5CB2CAA}" type="datetime1">
              <a:rPr lang="en-US"/>
              <a:pPr/>
              <a:t>1/14/20</a:t>
            </a:fld>
            <a:endParaRPr dirty="0"/>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screen">
            <a:extLst>
              <a:ext uri="{28A0092B-C50C-407E-A947-70E740481C1C}">
                <a14:useLocalDpi xmlns:a14="http://schemas.microsoft.com/office/drawing/2010/main"/>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A15AD86-CD0E-461B-AA18-D070A5CB2CAA}" type="datetime1">
              <a:rPr lang="en-US"/>
              <a:pPr/>
              <a:t>1/14/20</a:t>
            </a:fld>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7C7481E7-6827-45FD-8717-13B961EEBD99}" type="datetime1">
              <a:rPr lang="en-US"/>
              <a:pPr/>
              <a:t>1/14/20</a:t>
            </a:fld>
            <a:endParaRPr dirty="0"/>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4" name="TextBox 13"/>
          <p:cNvSpPr txBox="1"/>
          <p:nvPr userDrawn="1"/>
        </p:nvSpPr>
        <p:spPr>
          <a:xfrm>
            <a:off x="8990012" y="6477000"/>
            <a:ext cx="2971800" cy="225552"/>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r>
              <a:rPr lang="en-US" sz="800" dirty="0">
                <a:solidFill>
                  <a:schemeClr val="tx1">
                    <a:lumMod val="60000"/>
                    <a:lumOff val="40000"/>
                  </a:schemeClr>
                </a:solidFill>
              </a:rPr>
              <a:t> </a:t>
            </a:r>
            <a:fld id="{A9DDA97E-E47D-48CF-8D55-7AA96BB8F930}" type="slidenum">
              <a:rPr lang="en-US" sz="800" smtClean="0">
                <a:solidFill>
                  <a:schemeClr val="tx1">
                    <a:lumMod val="60000"/>
                    <a:lumOff val="40000"/>
                  </a:schemeClr>
                </a:solidFill>
              </a:rPr>
              <a:pPr/>
              <a:t>‹#›</a:t>
            </a:fld>
            <a:endParaRPr sz="800" dirty="0">
              <a:solidFill>
                <a:schemeClr val="tx1">
                  <a:lumMod val="60000"/>
                  <a:lumOff val="40000"/>
                </a:schemeClr>
              </a:solidFill>
            </a:endParaRPr>
          </a:p>
        </p:txBody>
      </p:sp>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a:pPr/>
              <a:t>1/14/20</a:t>
            </a:fld>
            <a:endParaRPr dirty="0"/>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a:pPr/>
              <a:t>1/14/20</a:t>
            </a:fld>
            <a:endParaRPr dirty="0"/>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a:t>XX</a:t>
            </a:r>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43D5EDE7-61B4-4C98-ADE6-D86346041BA3}" type="datetime1">
              <a:rPr lang="en-US"/>
              <a:pPr/>
              <a:t>1/14/20</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6" name="TextBox 15"/>
          <p:cNvSpPr txBox="1"/>
          <p:nvPr userDrawn="1"/>
        </p:nvSpPr>
        <p:spPr>
          <a:xfrm>
            <a:off x="8990012" y="6477000"/>
            <a:ext cx="2971800" cy="225552"/>
          </a:xfrm>
          <a:prstGeom prst="rect">
            <a:avLst/>
          </a:prstGeom>
          <a:noFill/>
        </p:spPr>
        <p:txBody>
          <a:bodyPr wrap="none" lIns="0" tIns="0" rIns="0" bIns="0" rtlCol="0" anchor="ctr" anchorCtr="0">
            <a:noAutofit/>
          </a:bodyPr>
          <a:lstStyle/>
          <a:p>
            <a:r>
              <a:rPr sz="800" dirty="0">
                <a:solidFill>
                  <a:schemeClr val="bg2">
                    <a:lumMod val="75000"/>
                  </a:schemeClr>
                </a:solidFill>
              </a:rPr>
              <a:t>Copyright © 2014 Oracle and/or its affiliates. All rights reserved.  |</a:t>
            </a:r>
            <a:r>
              <a:rPr lang="en-US" sz="800" dirty="0">
                <a:solidFill>
                  <a:schemeClr val="bg2">
                    <a:lumMod val="75000"/>
                  </a:schemeClr>
                </a:solidFill>
              </a:rPr>
              <a:t> </a:t>
            </a:r>
            <a:fld id="{A9DDA97E-E47D-48CF-8D55-7AA96BB8F930}" type="slidenum">
              <a:rPr lang="en-US" sz="800" smtClean="0">
                <a:solidFill>
                  <a:schemeClr val="bg2">
                    <a:lumMod val="75000"/>
                  </a:schemeClr>
                </a:solidFill>
              </a:rPr>
              <a:pPr/>
              <a:t>‹#›</a:t>
            </a:fld>
            <a:endParaRPr sz="800" dirty="0">
              <a:solidFill>
                <a:schemeClr val="bg2">
                  <a:lumMod val="75000"/>
                </a:schemeClr>
              </a:solidFill>
            </a:endParaRPr>
          </a:p>
        </p:txBody>
      </p:sp>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93A56FF2-64EC-4614-951E-8B8E4681BF2B}" type="datetime1">
              <a:rPr lang="en-US"/>
              <a:pPr/>
              <a:t>1/14/20</a:t>
            </a:fld>
            <a:endParaRPr dirty="0"/>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AD051CE8-BCD3-4683-83D4-D0AC55C5EB15}" type="datetime1">
              <a:rPr lang="en-US"/>
              <a:pPr/>
              <a:t>1/14/20</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9802F-4D43-4C32-8177-0644B387545A}" type="datetime1">
              <a:rPr lang="en-US"/>
              <a:pPr/>
              <a:t>1/14/20</a:t>
            </a:fld>
            <a:endParaRPr dirty="0"/>
          </a:p>
        </p:txBody>
      </p:sp>
      <p:pic>
        <p:nvPicPr>
          <p:cNvPr id="4" name="Picture 3" descr="&quot;Integrated Cloud Applications &amp; Platform Services&quot; tagline in red and black" title="Oracle corporate Tagline in colo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19916" y="1722238"/>
            <a:ext cx="7748992" cy="2950267"/>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21991926-9D37-40E7-80C4-EC5F27AFCB67}" type="datetimeFigureOut">
              <a:rPr lang="en-US" smtClean="0"/>
              <a:pPr/>
              <a:t>1/14/20</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D3D3DC0-E8DA-4DFB-93A6-6089D43271B1}" type="datetime1">
              <a:rPr lang="en-US"/>
              <a:pPr/>
              <a:t>1/14/20</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1547285"/>
            <a:ext cx="12188825" cy="3972983"/>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fontAlgn="auto">
              <a:spcBef>
                <a:spcPts val="0"/>
              </a:spcBef>
              <a:spcAft>
                <a:spcPts val="0"/>
              </a:spcAft>
              <a:defRPr/>
            </a:pPr>
            <a:endParaRPr lang="en-US" dirty="0"/>
          </a:p>
        </p:txBody>
      </p:sp>
      <p:grpSp>
        <p:nvGrpSpPr>
          <p:cNvPr id="2" name="Group 9"/>
          <p:cNvGrpSpPr>
            <a:grpSpLocks/>
          </p:cNvGrpSpPr>
          <p:nvPr userDrawn="1"/>
        </p:nvGrpSpPr>
        <p:grpSpPr bwMode="auto">
          <a:xfrm>
            <a:off x="0" y="6172201"/>
            <a:ext cx="12188825" cy="224367"/>
            <a:chOff x="0" y="4629150"/>
            <a:chExt cx="9144000" cy="168275"/>
          </a:xfrm>
        </p:grpSpPr>
        <p:pic>
          <p:nvPicPr>
            <p:cNvPr id="7"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8" name="Picture 20" descr="Oracle WHITE"/>
            <p:cNvPicPr>
              <a:picLocks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015479" y="4668926"/>
              <a:ext cx="704056" cy="88722"/>
            </a:xfrm>
            <a:prstGeom prst="rect">
              <a:avLst/>
            </a:prstGeom>
            <a:noFill/>
            <a:ln w="9525">
              <a:noFill/>
              <a:miter lim="800000"/>
              <a:headEnd/>
              <a:tailEnd/>
            </a:ln>
          </p:spPr>
        </p:pic>
      </p:grpSp>
      <p:sp>
        <p:nvSpPr>
          <p:cNvPr id="9" name="Rectangle 8"/>
          <p:cNvSpPr/>
          <p:nvPr userDrawn="1"/>
        </p:nvSpPr>
        <p:spPr>
          <a:xfrm>
            <a:off x="0" y="1"/>
            <a:ext cx="768151" cy="742951"/>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fontAlgn="auto">
              <a:spcBef>
                <a:spcPts val="0"/>
              </a:spcBef>
              <a:spcAft>
                <a:spcPts val="0"/>
              </a:spcAft>
              <a:defRPr/>
            </a:pPr>
            <a:endParaRPr lang="en-US" dirty="0"/>
          </a:p>
        </p:txBody>
      </p:sp>
      <p:sp>
        <p:nvSpPr>
          <p:cNvPr id="17" name="Title 1"/>
          <p:cNvSpPr>
            <a:spLocks noGrp="1"/>
          </p:cNvSpPr>
          <p:nvPr>
            <p:ph type="title"/>
          </p:nvPr>
        </p:nvSpPr>
        <p:spPr>
          <a:xfrm>
            <a:off x="1073029" y="327385"/>
            <a:ext cx="10359637" cy="1015993"/>
          </a:xfrm>
        </p:spPr>
        <p:txBody>
          <a:bodyPr/>
          <a:lstStyle>
            <a:lvl1pPr algn="l" defTabSz="1218987" rtl="0" eaLnBrk="1" latinLnBrk="0" hangingPunct="1">
              <a:lnSpc>
                <a:spcPct val="90000"/>
              </a:lnSpc>
              <a:spcBef>
                <a:spcPct val="0"/>
              </a:spcBef>
              <a:buNone/>
              <a:defRPr lang="en-US" sz="3700" b="1" kern="1200" dirty="0">
                <a:ln w="0">
                  <a:noFill/>
                </a:ln>
                <a:solidFill>
                  <a:schemeClr val="tx1"/>
                </a:solidFill>
                <a:effectLst/>
                <a:latin typeface="Arial" pitchFamily="34" charset="0"/>
                <a:ea typeface="+mj-ea"/>
                <a:cs typeface="Arial" pitchFamily="34" charset="0"/>
              </a:defRPr>
            </a:lvl1pPr>
          </a:lstStyle>
          <a:p>
            <a:r>
              <a:rPr lang="en-US"/>
              <a:t>Click to edit Master title style</a:t>
            </a:r>
            <a:endParaRPr lang="en-US" dirty="0"/>
          </a:p>
        </p:txBody>
      </p:sp>
      <p:sp>
        <p:nvSpPr>
          <p:cNvPr id="5" name="Text Placeholder 4"/>
          <p:cNvSpPr>
            <a:spLocks noGrp="1"/>
          </p:cNvSpPr>
          <p:nvPr>
            <p:ph type="body" sz="quarter" idx="13"/>
          </p:nvPr>
        </p:nvSpPr>
        <p:spPr>
          <a:xfrm>
            <a:off x="1073029" y="1817510"/>
            <a:ext cx="10359637" cy="3488268"/>
          </a:xfrm>
        </p:spPr>
        <p:txBody>
          <a:bodyPr/>
          <a:lstStyle>
            <a:lvl1pPr marL="457120" indent="-457120">
              <a:lnSpc>
                <a:spcPct val="120000"/>
              </a:lnSpc>
              <a:buSzPct val="90000"/>
              <a:buFont typeface="Wingdings" pitchFamily="2" charset="2"/>
              <a:buChar char="§"/>
              <a:defRPr sz="3200">
                <a:solidFill>
                  <a:schemeClr val="tx1"/>
                </a:solidFill>
              </a:defRPr>
            </a:lvl1pPr>
          </a:lstStyle>
          <a:p>
            <a:pPr lvl="0"/>
            <a:r>
              <a:rPr lang="en-US"/>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85FCE51-BA3E-43B9-8C27-47617E4B4FE5}" type="datetime1">
              <a:rPr lang="en-US"/>
              <a:pPr/>
              <a:t>1/14/20</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TextBox 14"/>
          <p:cNvSpPr txBox="1"/>
          <p:nvPr userDrawn="1"/>
        </p:nvSpPr>
        <p:spPr>
          <a:xfrm>
            <a:off x="8990012" y="6477000"/>
            <a:ext cx="2971800" cy="225552"/>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r>
              <a:rPr lang="en-US" sz="800" dirty="0">
                <a:solidFill>
                  <a:schemeClr val="tx1">
                    <a:lumMod val="60000"/>
                    <a:lumOff val="40000"/>
                  </a:schemeClr>
                </a:solidFill>
              </a:rPr>
              <a:t> </a:t>
            </a:r>
            <a:fld id="{A9DDA97E-E47D-48CF-8D55-7AA96BB8F930}" type="slidenum">
              <a:rPr lang="en-US" sz="800" smtClean="0">
                <a:solidFill>
                  <a:schemeClr val="tx1">
                    <a:lumMod val="60000"/>
                    <a:lumOff val="40000"/>
                  </a:schemeClr>
                </a:solidFill>
              </a:rPr>
              <a:pPr/>
              <a:t>‹#›</a:t>
            </a:fld>
            <a:endParaRPr sz="800" dirty="0">
              <a:solidFill>
                <a:schemeClr val="tx1">
                  <a:lumMod val="60000"/>
                  <a:lumOff val="40000"/>
                </a:schemeClr>
              </a:solidFill>
            </a:endParaRPr>
          </a:p>
        </p:txBody>
      </p:sp>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85FCE51-BA3E-43B9-8C27-47617E4B4FE5}" type="datetime1">
              <a:rPr lang="en-US"/>
              <a:pPr/>
              <a:t>1/14/20</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6" name="TextBox 15"/>
          <p:cNvSpPr txBox="1"/>
          <p:nvPr userDrawn="1"/>
        </p:nvSpPr>
        <p:spPr>
          <a:xfrm>
            <a:off x="8990012" y="6477000"/>
            <a:ext cx="2971800" cy="225552"/>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r>
              <a:rPr lang="en-US" sz="800" dirty="0">
                <a:solidFill>
                  <a:schemeClr val="tx1">
                    <a:lumMod val="60000"/>
                    <a:lumOff val="40000"/>
                  </a:schemeClr>
                </a:solidFill>
              </a:rPr>
              <a:t> </a:t>
            </a:r>
            <a:fld id="{A9DDA97E-E47D-48CF-8D55-7AA96BB8F930}" type="slidenum">
              <a:rPr lang="en-US" sz="800" smtClean="0">
                <a:solidFill>
                  <a:schemeClr val="tx1">
                    <a:lumMod val="60000"/>
                    <a:lumOff val="40000"/>
                  </a:schemeClr>
                </a:solidFill>
              </a:rPr>
              <a:pPr/>
              <a:t>‹#›</a:t>
            </a:fld>
            <a:endParaRPr sz="800" dirty="0">
              <a:solidFill>
                <a:schemeClr val="tx1">
                  <a:lumMod val="60000"/>
                  <a:lumOff val="40000"/>
                </a:schemeClr>
              </a:solidFill>
            </a:endParaRPr>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ECCD66E-6DF0-4B16-8ACA-D0D93A7B1DC8}" type="datetime1">
              <a:rPr lang="en-US"/>
              <a:pPr/>
              <a:t>1/14/20</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2284412" y="6477000"/>
            <a:ext cx="457200" cy="152400"/>
          </a:xfrm>
        </p:spPr>
        <p:txBody>
          <a:bodyPr/>
          <a:lstStyle/>
          <a:p>
            <a:fld id="{E248A2DF-98E5-4437-B842-E0DCD9A6A408}" type="datetime1">
              <a:rPr lang="en-US"/>
              <a:pPr/>
              <a:t>1/14/20</a:t>
            </a:fld>
            <a:endParaRPr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CECCD66E-6DF0-4B16-8ACA-D0D93A7B1DC8}" type="datetime1">
              <a:rPr lang="en-US"/>
              <a:pPr/>
              <a:t>1/14/20</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C35900-9CAD-4F88-ADA2-63803E0474C8}" type="datetime1">
              <a:rPr lang="en-US"/>
              <a:pPr/>
              <a:t>1/14/20</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9" name="Oracle red badge logo" descr="Oracle logo in white on red staging background"/>
          <p:cNvPicPr>
            <a:picLocks noChangeAspect="1"/>
          </p:cNvPicPr>
          <p:nvPr/>
        </p:nvPicPr>
        <p:blipFill>
          <a:blip r:embed="rId41"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84412" y="6477000"/>
            <a:ext cx="457200" cy="152400"/>
          </a:xfrm>
          <a:prstGeom prst="rect">
            <a:avLst/>
          </a:prstGeom>
        </p:spPr>
        <p:txBody>
          <a:bodyPr vert="horz" wrap="none" lIns="0" tIns="0" rIns="0" bIns="0" rtlCol="0" anchor="ctr"/>
          <a:lstStyle>
            <a:lvl1pPr algn="l">
              <a:defRPr sz="800" b="0">
                <a:solidFill>
                  <a:schemeClr val="tx1"/>
                </a:solidFill>
              </a:defRPr>
            </a:lvl1pPr>
          </a:lstStyle>
          <a:p>
            <a:fld id="{1EE11BFD-AD4C-4A98-9D38-1958507EA4E5}" type="datetime1">
              <a:rPr lang="en-US" smtClean="0"/>
              <a:pPr/>
              <a:t>1/14/20</a:t>
            </a:fld>
            <a:endParaRPr lang="en-US" dirty="0"/>
          </a:p>
        </p:txBody>
      </p:sp>
      <p:sp>
        <p:nvSpPr>
          <p:cNvPr id="15" name="TextBox 14"/>
          <p:cNvSpPr txBox="1"/>
          <p:nvPr/>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20</a:t>
            </a:r>
            <a:r>
              <a:rPr lang="en-US" sz="800" dirty="0">
                <a:solidFill>
                  <a:schemeClr val="tx1">
                    <a:lumMod val="75000"/>
                  </a:schemeClr>
                </a:solidFill>
              </a:rPr>
              <a:t>20</a:t>
            </a:r>
            <a:r>
              <a:rPr sz="800" dirty="0">
                <a:solidFill>
                  <a:schemeClr val="tx1">
                    <a:lumMod val="75000"/>
                  </a:schemeClr>
                </a:solidFill>
              </a:rPr>
              <a:t> 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a:t>
            </a:fld>
            <a:endParaRPr sz="800" dirty="0">
              <a:solidFill>
                <a:schemeClr val="tx1">
                  <a:lumMod val="75000"/>
                </a:schemeClr>
              </a:solidFill>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89" r:id="rId4"/>
    <p:sldLayoutId id="2147483693"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 id="2147483697"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0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05856" y="3730752"/>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141400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7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pex-red.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55377" y="592109"/>
            <a:ext cx="2792245" cy="2792245"/>
          </a:xfrm>
          <a:prstGeom prst="rect">
            <a:avLst/>
          </a:prstGeom>
        </p:spPr>
      </p:pic>
      <p:sp>
        <p:nvSpPr>
          <p:cNvPr id="7" name="Title 3"/>
          <p:cNvSpPr txBox="1">
            <a:spLocks/>
          </p:cNvSpPr>
          <p:nvPr/>
        </p:nvSpPr>
        <p:spPr>
          <a:xfrm>
            <a:off x="519287" y="2755392"/>
            <a:ext cx="11125199" cy="147002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b="1"/>
              <a:t>Oracle APEX</a:t>
            </a:r>
            <a:br>
              <a:rPr lang="en-US" b="1"/>
            </a:br>
            <a:r>
              <a:rPr lang="en-US" b="1"/>
              <a:t>Developing Database Web Applications</a:t>
            </a:r>
            <a:endParaRPr lang="en-US" b="1" dirty="0"/>
          </a:p>
        </p:txBody>
      </p:sp>
    </p:spTree>
    <p:extLst>
      <p:ext uri="{BB962C8B-B14F-4D97-AF65-F5344CB8AC3E}">
        <p14:creationId xmlns:p14="http://schemas.microsoft.com/office/powerpoint/2010/main" val="243706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5"/>
          <p:cNvSpPr txBox="1">
            <a:spLocks noChangeArrowheads="1"/>
          </p:cNvSpPr>
          <p:nvPr/>
        </p:nvSpPr>
        <p:spPr>
          <a:xfrm>
            <a:off x="466725" y="265113"/>
            <a:ext cx="8210550" cy="876300"/>
          </a:xfrm>
          <a:prstGeom prst="rect">
            <a:avLst/>
          </a:prstGeom>
        </p:spPr>
        <p:txBody>
          <a:bodyPr vert="horz" lIns="0" tIns="0" rIns="0" bIns="0" rtlCol="0" anchor="b">
            <a:noAutofit/>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mj-lt"/>
                <a:ea typeface="+mj-ea"/>
                <a:cs typeface="+mj-cs"/>
              </a:rPr>
              <a:t>Course Objectives</a:t>
            </a:r>
          </a:p>
        </p:txBody>
      </p:sp>
      <p:sp>
        <p:nvSpPr>
          <p:cNvPr id="8" name="Content Placeholder 7"/>
          <p:cNvSpPr>
            <a:spLocks noGrp="1"/>
          </p:cNvSpPr>
          <p:nvPr>
            <p:ph idx="1"/>
          </p:nvPr>
        </p:nvSpPr>
        <p:spPr>
          <a:xfrm>
            <a:off x="531151" y="1447800"/>
            <a:ext cx="11126522" cy="4495800"/>
          </a:xfrm>
        </p:spPr>
        <p:txBody>
          <a:bodyPr/>
          <a:lstStyle/>
          <a:p>
            <a:pPr>
              <a:buNone/>
            </a:pPr>
            <a:r>
              <a:rPr lang="en-US" dirty="0">
                <a:solidFill>
                  <a:srgbClr val="000000"/>
                </a:solidFill>
              </a:rPr>
              <a:t>After completing this course, you should be able to:</a:t>
            </a:r>
          </a:p>
          <a:p>
            <a:pPr marL="501650" lvl="1">
              <a:buClr>
                <a:srgbClr val="FF0000"/>
              </a:buClr>
              <a:buFont typeface="Arial" pitchFamily="34" charset="0"/>
              <a:buChar char="•"/>
            </a:pPr>
            <a:r>
              <a:rPr lang="en-US" sz="2800" dirty="0">
                <a:solidFill>
                  <a:srgbClr val="000000"/>
                </a:solidFill>
              </a:rPr>
              <a:t>Create and run a database web application</a:t>
            </a:r>
          </a:p>
          <a:p>
            <a:pPr lvl="1">
              <a:buClr>
                <a:srgbClr val="FF0000"/>
              </a:buClr>
              <a:buFont typeface="Arial" pitchFamily="34" charset="0"/>
              <a:buChar char="•"/>
            </a:pPr>
            <a:r>
              <a:rPr lang="en-US" sz="2800" dirty="0">
                <a:solidFill>
                  <a:srgbClr val="000000"/>
                </a:solidFill>
              </a:rPr>
              <a:t>Manage your database application pages and page components</a:t>
            </a:r>
          </a:p>
          <a:p>
            <a:pPr lvl="1">
              <a:buClr>
                <a:srgbClr val="FF0000"/>
              </a:buClr>
              <a:buFont typeface="Arial" pitchFamily="34" charset="0"/>
              <a:buChar char="•"/>
            </a:pPr>
            <a:r>
              <a:rPr lang="en-US" sz="2800" dirty="0">
                <a:solidFill>
                  <a:srgbClr val="000000"/>
                </a:solidFill>
              </a:rPr>
              <a:t>Develop, use, and customize different types of reports in your application</a:t>
            </a:r>
          </a:p>
          <a:p>
            <a:pPr lvl="1">
              <a:buClr>
                <a:srgbClr val="FF0000"/>
              </a:buClr>
              <a:buFont typeface="Arial" pitchFamily="34" charset="0"/>
              <a:buChar char="•"/>
            </a:pPr>
            <a:r>
              <a:rPr lang="en-US" sz="2800" dirty="0">
                <a:solidFill>
                  <a:srgbClr val="000000"/>
                </a:solidFill>
              </a:rPr>
              <a:t>Create, use and modify forms in your application</a:t>
            </a:r>
          </a:p>
          <a:p>
            <a:pPr lvl="1">
              <a:buClr>
                <a:srgbClr val="FF0000"/>
              </a:buClr>
              <a:buFont typeface="Arial" pitchFamily="34" charset="0"/>
              <a:buChar char="•"/>
            </a:pPr>
            <a:r>
              <a:rPr lang="en-US" sz="2800" dirty="0">
                <a:solidFill>
                  <a:srgbClr val="000000"/>
                </a:solidFill>
              </a:rPr>
              <a:t>Build and use different types of charts in your application</a:t>
            </a:r>
          </a:p>
          <a:p>
            <a:pPr lvl="1">
              <a:buClr>
                <a:srgbClr val="FF0000"/>
              </a:buClr>
              <a:buFont typeface="Arial" pitchFamily="34" charset="0"/>
              <a:buChar char="•"/>
            </a:pPr>
            <a:r>
              <a:rPr lang="en-US" sz="2800" dirty="0">
                <a:solidFill>
                  <a:srgbClr val="000000"/>
                </a:solidFill>
              </a:rPr>
              <a:t>Customize the look and feel of your application</a:t>
            </a:r>
          </a:p>
          <a:p>
            <a:pPr lvl="1">
              <a:buClr>
                <a:srgbClr val="FF0000"/>
              </a:buClr>
              <a:buFont typeface="Arial" pitchFamily="34" charset="0"/>
              <a:buChar char="•"/>
            </a:pPr>
            <a:r>
              <a:rPr lang="en-US" sz="2800" dirty="0">
                <a:solidFill>
                  <a:srgbClr val="000000"/>
                </a:solidFill>
              </a:rPr>
              <a:t>Implement security in your application</a:t>
            </a:r>
          </a:p>
          <a:p>
            <a:pPr lvl="1">
              <a:buClr>
                <a:srgbClr val="FF0000"/>
              </a:buClr>
              <a:buFont typeface="Arial" pitchFamily="34" charset="0"/>
              <a:buChar char="•"/>
            </a:pPr>
            <a:r>
              <a:rPr lang="en-US" sz="2800" dirty="0">
                <a:solidFill>
                  <a:srgbClr val="000000"/>
                </a:solidFill>
              </a:rPr>
              <a:t>Migrate your application between environments</a:t>
            </a:r>
          </a:p>
          <a:p>
            <a:pPr lvl="1">
              <a:buClr>
                <a:srgbClr val="FF0000"/>
              </a:buClr>
              <a:buFont typeface="Arial" pitchFamily="34" charset="0"/>
              <a:buChar char="•"/>
            </a:pPr>
            <a:endParaRPr lang="en-US" sz="2800" dirty="0">
              <a:solidFill>
                <a:srgbClr val="000000"/>
              </a:solidFill>
            </a:endParaRPr>
          </a:p>
          <a:p>
            <a:pPr lvl="1">
              <a:buClr>
                <a:schemeClr val="accent1"/>
              </a:buClr>
              <a:buFont typeface="Arial"/>
              <a:buChar char="•"/>
            </a:pPr>
            <a:endParaRPr lang="en-US" dirty="0">
              <a:solidFill>
                <a:schemeClr val="bg1">
                  <a:lumMod val="50000"/>
                </a:schemeClr>
              </a:solidFill>
            </a:endParaRPr>
          </a:p>
          <a:p>
            <a:pPr lvl="1">
              <a:buClr>
                <a:srgbClr val="FF0000"/>
              </a:buClr>
              <a:buFont typeface="Arial" pitchFamily="34" charset="0"/>
              <a:buChar char="•"/>
            </a:pPr>
            <a:endParaRPr lang="en-US" sz="2800" dirty="0">
              <a:solidFill>
                <a:srgbClr val="000000"/>
              </a:solidFill>
            </a:endParaRPr>
          </a:p>
          <a:p>
            <a:pPr lvl="1">
              <a:buClr>
                <a:srgbClr val="FF0000"/>
              </a:buClr>
              <a:buFont typeface="Arial" pitchFamily="34" charset="0"/>
              <a:buChar char="•"/>
            </a:pPr>
            <a:endParaRPr lang="en-US" sz="2800" dirty="0">
              <a:solidFill>
                <a:srgbClr val="000000"/>
              </a:solidFill>
            </a:endParaRPr>
          </a:p>
        </p:txBody>
      </p:sp>
    </p:spTree>
    <p:extLst>
      <p:ext uri="{BB962C8B-B14F-4D97-AF65-F5344CB8AC3E}">
        <p14:creationId xmlns:p14="http://schemas.microsoft.com/office/powerpoint/2010/main" val="118150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b="1" dirty="0">
                <a:solidFill>
                  <a:srgbClr val="FF0000"/>
                </a:solidFill>
              </a:rPr>
              <a:t>Course Agenda</a:t>
            </a:r>
          </a:p>
        </p:txBody>
      </p:sp>
      <p:sp>
        <p:nvSpPr>
          <p:cNvPr id="3" name="Content Placeholder 7"/>
          <p:cNvSpPr>
            <a:spLocks noGrp="1"/>
          </p:cNvSpPr>
          <p:nvPr>
            <p:ph idx="1"/>
          </p:nvPr>
        </p:nvSpPr>
        <p:spPr>
          <a:xfrm>
            <a:off x="531151" y="1447800"/>
            <a:ext cx="11126522" cy="4495800"/>
          </a:xfrm>
        </p:spPr>
        <p:txBody>
          <a:bodyPr/>
          <a:lstStyle/>
          <a:p>
            <a:pPr marL="501650" lvl="1">
              <a:buClr>
                <a:srgbClr val="FF0000"/>
              </a:buClr>
              <a:buFont typeface="Arial" pitchFamily="34" charset="0"/>
              <a:buChar char="•"/>
            </a:pPr>
            <a:r>
              <a:rPr lang="en-US" sz="2800" dirty="0">
                <a:solidFill>
                  <a:srgbClr val="000000"/>
                </a:solidFill>
              </a:rPr>
              <a:t>Unit 1: Getting Started with Oracle Application Express</a:t>
            </a:r>
          </a:p>
          <a:p>
            <a:pPr marL="501650" lvl="1">
              <a:buClr>
                <a:srgbClr val="FF0000"/>
              </a:buClr>
              <a:buFont typeface="Arial" pitchFamily="34" charset="0"/>
              <a:buChar char="•"/>
            </a:pPr>
            <a:r>
              <a:rPr lang="en-US" sz="2800" dirty="0">
                <a:solidFill>
                  <a:srgbClr val="000000"/>
                </a:solidFill>
              </a:rPr>
              <a:t>Unit 2: Using SQL Workshop</a:t>
            </a:r>
          </a:p>
          <a:p>
            <a:pPr marL="501650" lvl="1">
              <a:buClr>
                <a:srgbClr val="FF0000"/>
              </a:buClr>
              <a:buFont typeface="Arial" pitchFamily="34" charset="0"/>
              <a:buChar char="•"/>
            </a:pPr>
            <a:r>
              <a:rPr lang="en-US" sz="2800" dirty="0">
                <a:solidFill>
                  <a:srgbClr val="000000"/>
                </a:solidFill>
              </a:rPr>
              <a:t>Unit 3: Creating a Database Application</a:t>
            </a:r>
          </a:p>
          <a:p>
            <a:pPr marL="501650" lvl="1">
              <a:buClr>
                <a:srgbClr val="FF0000"/>
              </a:buClr>
              <a:buFont typeface="Arial" pitchFamily="34" charset="0"/>
              <a:buChar char="•"/>
            </a:pPr>
            <a:r>
              <a:rPr lang="en-US" sz="2800" dirty="0">
                <a:solidFill>
                  <a:srgbClr val="000000"/>
                </a:solidFill>
              </a:rPr>
              <a:t>Unit 4: Managing Pages in Page Designer</a:t>
            </a:r>
          </a:p>
          <a:p>
            <a:pPr marL="501650" lvl="1">
              <a:buClr>
                <a:srgbClr val="FF0000"/>
              </a:buClr>
              <a:buFont typeface="Arial" pitchFamily="34" charset="0"/>
              <a:buChar char="•"/>
            </a:pPr>
            <a:r>
              <a:rPr lang="en-US" sz="2800" dirty="0">
                <a:solidFill>
                  <a:srgbClr val="000000"/>
                </a:solidFill>
              </a:rPr>
              <a:t>Unit 5: Developing Reports</a:t>
            </a:r>
          </a:p>
          <a:p>
            <a:pPr marL="501650" lvl="1">
              <a:buClr>
                <a:srgbClr val="FF0000"/>
              </a:buClr>
              <a:buFont typeface="Arial" pitchFamily="34" charset="0"/>
              <a:buChar char="•"/>
            </a:pPr>
            <a:r>
              <a:rPr lang="en-US" sz="2800" dirty="0">
                <a:solidFill>
                  <a:srgbClr val="000000"/>
                </a:solidFill>
              </a:rPr>
              <a:t>Unit 6: Managing and Customizing Interactive Reports</a:t>
            </a:r>
          </a:p>
          <a:p>
            <a:pPr marL="501650" lvl="1">
              <a:buClr>
                <a:srgbClr val="FF0000"/>
              </a:buClr>
              <a:buFont typeface="Arial" pitchFamily="34" charset="0"/>
              <a:buChar char="•"/>
            </a:pPr>
            <a:r>
              <a:rPr lang="en-US" sz="2800" dirty="0">
                <a:solidFill>
                  <a:srgbClr val="000000"/>
                </a:solidFill>
              </a:rPr>
              <a:t>Unit 7: Managing and Customizing Interactive Grids</a:t>
            </a:r>
          </a:p>
          <a:p>
            <a:pPr marL="501650" lvl="1">
              <a:buClr>
                <a:srgbClr val="FF0000"/>
              </a:buClr>
              <a:buFont typeface="Arial" pitchFamily="34" charset="0"/>
              <a:buChar char="•"/>
            </a:pPr>
            <a:r>
              <a:rPr lang="en-US" sz="2800" dirty="0">
                <a:solidFill>
                  <a:srgbClr val="000000"/>
                </a:solidFill>
              </a:rPr>
              <a:t>Unit 8: Creating and Using Forms</a:t>
            </a:r>
          </a:p>
        </p:txBody>
      </p:sp>
    </p:spTree>
    <p:extLst>
      <p:ext uri="{BB962C8B-B14F-4D97-AF65-F5344CB8AC3E}">
        <p14:creationId xmlns:p14="http://schemas.microsoft.com/office/powerpoint/2010/main" val="118150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b="1" dirty="0">
                <a:solidFill>
                  <a:srgbClr val="FF0000"/>
                </a:solidFill>
              </a:rPr>
              <a:t>Course Agenda</a:t>
            </a:r>
          </a:p>
        </p:txBody>
      </p:sp>
      <p:sp>
        <p:nvSpPr>
          <p:cNvPr id="3" name="Content Placeholder 7"/>
          <p:cNvSpPr>
            <a:spLocks noGrp="1"/>
          </p:cNvSpPr>
          <p:nvPr>
            <p:ph idx="1"/>
          </p:nvPr>
        </p:nvSpPr>
        <p:spPr>
          <a:xfrm>
            <a:off x="531151" y="1447800"/>
            <a:ext cx="11126522" cy="4495800"/>
          </a:xfrm>
        </p:spPr>
        <p:txBody>
          <a:bodyPr/>
          <a:lstStyle/>
          <a:p>
            <a:pPr marL="501650" lvl="1">
              <a:buClr>
                <a:srgbClr val="FF0000"/>
              </a:buClr>
              <a:buFont typeface="Arial" pitchFamily="34" charset="0"/>
              <a:buChar char="•"/>
            </a:pPr>
            <a:r>
              <a:rPr lang="en-US" sz="2800" dirty="0">
                <a:solidFill>
                  <a:srgbClr val="000000"/>
                </a:solidFill>
              </a:rPr>
              <a:t>Unit 9: Creating Application Page Controls</a:t>
            </a:r>
          </a:p>
          <a:p>
            <a:pPr marL="501650" lvl="1">
              <a:buClr>
                <a:srgbClr val="FF0000"/>
              </a:buClr>
              <a:buFont typeface="Arial" pitchFamily="34" charset="0"/>
              <a:buChar char="•"/>
            </a:pPr>
            <a:r>
              <a:rPr lang="en-US" sz="2800" dirty="0">
                <a:solidFill>
                  <a:srgbClr val="000000"/>
                </a:solidFill>
              </a:rPr>
              <a:t>Unit 10: Adding Computations, Processes, and Validations</a:t>
            </a:r>
          </a:p>
          <a:p>
            <a:pPr marL="501650" lvl="1">
              <a:buClr>
                <a:srgbClr val="FF0000"/>
              </a:buClr>
              <a:buFont typeface="Arial" pitchFamily="34" charset="0"/>
              <a:buChar char="•"/>
            </a:pPr>
            <a:r>
              <a:rPr lang="en-US" sz="2800" dirty="0">
                <a:solidFill>
                  <a:srgbClr val="000000"/>
                </a:solidFill>
              </a:rPr>
              <a:t>Unit 11: Implementing Navigation in your Application</a:t>
            </a:r>
          </a:p>
          <a:p>
            <a:pPr marL="501650" lvl="1">
              <a:buClr>
                <a:srgbClr val="FF0000"/>
              </a:buClr>
              <a:buFont typeface="Arial" pitchFamily="34" charset="0"/>
              <a:buChar char="•"/>
            </a:pPr>
            <a:r>
              <a:rPr lang="en-US" sz="2800" dirty="0">
                <a:solidFill>
                  <a:srgbClr val="000000"/>
                </a:solidFill>
              </a:rPr>
              <a:t>Unit 12: Using Themes and Theme Styles</a:t>
            </a:r>
          </a:p>
          <a:p>
            <a:pPr marL="501650" lvl="1">
              <a:buClr>
                <a:srgbClr val="FF0000"/>
              </a:buClr>
              <a:buFont typeface="Arial" pitchFamily="34" charset="0"/>
              <a:buChar char="•"/>
            </a:pPr>
            <a:r>
              <a:rPr lang="en-US" sz="2800" dirty="0">
                <a:solidFill>
                  <a:srgbClr val="000000"/>
                </a:solidFill>
              </a:rPr>
              <a:t>Unit 13: Implementing Security in your Application</a:t>
            </a:r>
          </a:p>
          <a:p>
            <a:pPr marL="501650" lvl="1">
              <a:buClr>
                <a:srgbClr val="FF0000"/>
              </a:buClr>
              <a:buFont typeface="Arial" pitchFamily="34" charset="0"/>
              <a:buChar char="•"/>
            </a:pPr>
            <a:r>
              <a:rPr lang="en-US" sz="2800" dirty="0">
                <a:solidFill>
                  <a:srgbClr val="000000"/>
                </a:solidFill>
              </a:rPr>
              <a:t>Unit 14: Adding Additional Pages to your Application</a:t>
            </a:r>
          </a:p>
          <a:p>
            <a:pPr marL="501650" lvl="1">
              <a:buClr>
                <a:srgbClr val="FF0000"/>
              </a:buClr>
              <a:buFont typeface="Arial" pitchFamily="34" charset="0"/>
              <a:buChar char="•"/>
            </a:pPr>
            <a:r>
              <a:rPr lang="en-US" sz="2800" dirty="0">
                <a:solidFill>
                  <a:srgbClr val="000000"/>
                </a:solidFill>
              </a:rPr>
              <a:t>Unit 15: Creating and Using Dynamic Actions and Plug-ins</a:t>
            </a:r>
          </a:p>
          <a:p>
            <a:pPr marL="501650" lvl="1">
              <a:buClr>
                <a:srgbClr val="FF0000"/>
              </a:buClr>
              <a:buFont typeface="Arial" pitchFamily="34" charset="0"/>
              <a:buChar char="•"/>
            </a:pPr>
            <a:r>
              <a:rPr lang="en-US" sz="2800" dirty="0">
                <a:solidFill>
                  <a:srgbClr val="000000"/>
                </a:solidFill>
              </a:rPr>
              <a:t>Unit 16: Migrating Application Development Between Environments</a:t>
            </a:r>
          </a:p>
        </p:txBody>
      </p:sp>
    </p:spTree>
    <p:extLst>
      <p:ext uri="{BB962C8B-B14F-4D97-AF65-F5344CB8AC3E}">
        <p14:creationId xmlns:p14="http://schemas.microsoft.com/office/powerpoint/2010/main" val="118150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b="1" dirty="0">
                <a:solidFill>
                  <a:srgbClr val="FF0000"/>
                </a:solidFill>
              </a:rPr>
              <a:t>What You Should Know Beforehand</a:t>
            </a:r>
          </a:p>
        </p:txBody>
      </p:sp>
      <p:sp>
        <p:nvSpPr>
          <p:cNvPr id="3" name="Content Placeholder 7"/>
          <p:cNvSpPr>
            <a:spLocks noGrp="1"/>
          </p:cNvSpPr>
          <p:nvPr>
            <p:ph idx="1"/>
          </p:nvPr>
        </p:nvSpPr>
        <p:spPr>
          <a:xfrm>
            <a:off x="608011" y="1447800"/>
            <a:ext cx="11049661" cy="1752600"/>
          </a:xfrm>
        </p:spPr>
        <p:txBody>
          <a:bodyPr/>
          <a:lstStyle/>
          <a:p>
            <a:pPr marL="501650" lvl="1">
              <a:buClr>
                <a:srgbClr val="FF0000"/>
              </a:buClr>
              <a:buFont typeface="Arial" pitchFamily="34" charset="0"/>
              <a:buChar char="•"/>
            </a:pPr>
            <a:r>
              <a:rPr lang="en-US" sz="2800" dirty="0">
                <a:solidFill>
                  <a:srgbClr val="000000"/>
                </a:solidFill>
              </a:rPr>
              <a:t>Basic knowledge of SQL</a:t>
            </a:r>
          </a:p>
          <a:p>
            <a:pPr marL="501650" lvl="1">
              <a:buClr>
                <a:srgbClr val="FF0000"/>
              </a:buClr>
              <a:buFont typeface="Arial" pitchFamily="34" charset="0"/>
              <a:buChar char="•"/>
            </a:pPr>
            <a:r>
              <a:rPr lang="en-US" sz="2800" dirty="0">
                <a:solidFill>
                  <a:srgbClr val="000000"/>
                </a:solidFill>
              </a:rPr>
              <a:t>Basic knowledge of PL/SQL, and HTML is beneficial</a:t>
            </a:r>
          </a:p>
          <a:p>
            <a:pPr marL="501650" lvl="1">
              <a:buClr>
                <a:srgbClr val="FF0000"/>
              </a:buClr>
              <a:buFont typeface="Arial" pitchFamily="34" charset="0"/>
              <a:buChar char="•"/>
            </a:pPr>
            <a:r>
              <a:rPr lang="en-US" sz="2800" dirty="0">
                <a:solidFill>
                  <a:srgbClr val="000000"/>
                </a:solidFill>
              </a:rPr>
              <a:t>Basic understanding of Web applications even as an end user</a:t>
            </a:r>
          </a:p>
          <a:p>
            <a:pPr marL="501650" lvl="1">
              <a:buClr>
                <a:srgbClr val="FF0000"/>
              </a:buClr>
              <a:buNone/>
            </a:pPr>
            <a:endParaRPr lang="en-US" sz="2800" dirty="0">
              <a:solidFill>
                <a:srgbClr val="000000"/>
              </a:solidFill>
            </a:endParaRPr>
          </a:p>
          <a:p>
            <a:pPr lvl="1">
              <a:buClr>
                <a:srgbClr val="FF0000"/>
              </a:buClr>
              <a:buFont typeface="Arial" pitchFamily="34" charset="0"/>
              <a:buChar char="•"/>
            </a:pPr>
            <a:endParaRPr lang="en-US" sz="2800" dirty="0">
              <a:solidFill>
                <a:srgbClr val="000000"/>
              </a:solidFill>
            </a:endParaRPr>
          </a:p>
          <a:p>
            <a:pPr lvl="1">
              <a:buClr>
                <a:srgbClr val="FF0000"/>
              </a:buClr>
              <a:buFont typeface="Arial" pitchFamily="34" charset="0"/>
              <a:buChar char="•"/>
            </a:pPr>
            <a:endParaRPr lang="en-US" sz="2800" dirty="0">
              <a:solidFill>
                <a:srgbClr val="000000"/>
              </a:solidFill>
            </a:endParaRPr>
          </a:p>
          <a:p>
            <a:pPr lvl="1">
              <a:buClr>
                <a:schemeClr val="accent1"/>
              </a:buClr>
              <a:buFont typeface="Arial"/>
              <a:buChar char="•"/>
            </a:pPr>
            <a:endParaRPr lang="en-US" dirty="0">
              <a:solidFill>
                <a:schemeClr val="bg1">
                  <a:lumMod val="50000"/>
                </a:schemeClr>
              </a:solidFill>
            </a:endParaRPr>
          </a:p>
          <a:p>
            <a:pPr lvl="1">
              <a:buClr>
                <a:srgbClr val="FF0000"/>
              </a:buClr>
              <a:buFont typeface="Arial" pitchFamily="34" charset="0"/>
              <a:buChar char="•"/>
            </a:pPr>
            <a:endParaRPr lang="en-US" sz="2800" dirty="0">
              <a:solidFill>
                <a:srgbClr val="000000"/>
              </a:solidFill>
            </a:endParaRPr>
          </a:p>
          <a:p>
            <a:pPr lvl="1">
              <a:buClr>
                <a:srgbClr val="FF0000"/>
              </a:buClr>
              <a:buFont typeface="Arial" pitchFamily="34" charset="0"/>
              <a:buChar char="•"/>
            </a:pPr>
            <a:endParaRPr lang="en-US" sz="2800" dirty="0">
              <a:solidFill>
                <a:srgbClr val="000000"/>
              </a:solidFill>
            </a:endParaRPr>
          </a:p>
        </p:txBody>
      </p:sp>
    </p:spTree>
    <p:extLst>
      <p:ext uri="{BB962C8B-B14F-4D97-AF65-F5344CB8AC3E}">
        <p14:creationId xmlns:p14="http://schemas.microsoft.com/office/powerpoint/2010/main" val="118150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1812" y="406400"/>
            <a:ext cx="11125200" cy="889000"/>
          </a:xfrm>
        </p:spPr>
        <p:txBody>
          <a:bodyPr anchor="t">
            <a:noAutofit/>
          </a:bodyPr>
          <a:lstStyle/>
          <a:p>
            <a:r>
              <a:rPr lang="en-US" b="1" dirty="0">
                <a:solidFill>
                  <a:srgbClr val="FF0000"/>
                </a:solidFill>
              </a:rPr>
              <a:t>Learn More…</a:t>
            </a:r>
          </a:p>
        </p:txBody>
      </p:sp>
      <p:sp>
        <p:nvSpPr>
          <p:cNvPr id="7" name="Rectangle 3"/>
          <p:cNvSpPr txBox="1">
            <a:spLocks noChangeArrowheads="1"/>
          </p:cNvSpPr>
          <p:nvPr/>
        </p:nvSpPr>
        <p:spPr>
          <a:xfrm>
            <a:off x="4875212" y="762000"/>
            <a:ext cx="4572000" cy="228600"/>
          </a:xfrm>
          <a:prstGeom prst="rect">
            <a:avLst/>
          </a:prstGeom>
        </p:spPr>
        <p:txBody>
          <a:bodyPr vert="horz" lIns="0" tIns="0" rIns="0" bIns="0" rtlCol="0">
            <a:noAutofit/>
          </a:bodyPr>
          <a:lstStyle/>
          <a:p>
            <a:pPr marL="53975" lvl="0" indent="-53975">
              <a:lnSpc>
                <a:spcPct val="90000"/>
              </a:lnSpc>
              <a:spcBef>
                <a:spcPts val="1200"/>
              </a:spcBef>
              <a:buClr>
                <a:schemeClr val="folHlink"/>
              </a:buClr>
              <a:defRPr/>
            </a:pPr>
            <a:r>
              <a:rPr lang="en-US" sz="2800" b="1" dirty="0">
                <a:solidFill>
                  <a:schemeClr val="accent3"/>
                </a:solidFill>
                <a:latin typeface="+mj-lt"/>
                <a:cs typeface="Arial" panose="020B0604020202020204" pitchFamily="34" charset="0"/>
              </a:rPr>
              <a:t>https://apex.oracle.com</a:t>
            </a:r>
            <a:endParaRPr kumimoji="0" lang="en-US" sz="2800" b="1" i="0" u="none" strike="noStrike" kern="1200" cap="none" spc="0" normalizeH="0" baseline="0" noProof="0" dirty="0">
              <a:ln>
                <a:noFill/>
              </a:ln>
              <a:solidFill>
                <a:schemeClr val="accent3"/>
              </a:solidFill>
              <a:effectLst/>
              <a:uLnTx/>
              <a:uFillTx/>
              <a:latin typeface="+mj-lt"/>
              <a:cs typeface="Arial" panose="020B060402020202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8663971C-5959-9C41-92BC-327473B21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612" y="1187783"/>
            <a:ext cx="8382000" cy="5128712"/>
          </a:xfrm>
          <a:prstGeom prst="rect">
            <a:avLst/>
          </a:prstGeom>
        </p:spPr>
      </p:pic>
    </p:spTree>
    <p:extLst>
      <p:ext uri="{BB962C8B-B14F-4D97-AF65-F5344CB8AC3E}">
        <p14:creationId xmlns:p14="http://schemas.microsoft.com/office/powerpoint/2010/main" val="118150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36F72403-9C6B-FF44-B0F7-BC61ACAD9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11" y="228600"/>
            <a:ext cx="11497602" cy="5943600"/>
          </a:xfrm>
          <a:prstGeom prst="rect">
            <a:avLst/>
          </a:prstGeom>
        </p:spPr>
      </p:pic>
    </p:spTree>
    <p:extLst>
      <p:ext uri="{BB962C8B-B14F-4D97-AF65-F5344CB8AC3E}">
        <p14:creationId xmlns:p14="http://schemas.microsoft.com/office/powerpoint/2010/main" val="135201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3" cstate="print"/>
          <a:srcRect/>
          <a:stretch>
            <a:fillRect/>
          </a:stretch>
        </p:blipFill>
        <p:spPr bwMode="auto">
          <a:xfrm>
            <a:off x="1538417" y="915990"/>
            <a:ext cx="9099296" cy="5221287"/>
          </a:xfrm>
          <a:prstGeom prst="rect">
            <a:avLst/>
          </a:prstGeom>
          <a:noFill/>
          <a:ln w="9525">
            <a:noFill/>
            <a:round/>
            <a:headEnd/>
            <a:tailEnd/>
          </a:ln>
        </p:spPr>
      </p:pic>
    </p:spTree>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Oracle_16x9_2014_521</Template>
  <TotalTime>6163</TotalTime>
  <Words>292</Words>
  <Application>Microsoft Macintosh PowerPoint</Application>
  <PresentationFormat>Custom</PresentationFormat>
  <Paragraphs>54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Oracle_16x9_2014_521</vt:lpstr>
      <vt:lpstr>PowerPoint Presentation</vt:lpstr>
      <vt:lpstr>PowerPoint Presentation</vt:lpstr>
      <vt:lpstr>PowerPoint Presentation</vt:lpstr>
      <vt:lpstr>Course Agenda</vt:lpstr>
      <vt:lpstr>Course Agenda</vt:lpstr>
      <vt:lpstr>What You Should Know Beforehand</vt:lpstr>
      <vt:lpstr>Learn More…</vt:lpstr>
      <vt:lpstr>PowerPoint Presentation</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Chaitanya Koratamaddi</dc:creator>
  <cp:keywords>Oracle corporate Tagline</cp:keywords>
  <cp:lastModifiedBy>Chaitanya Koratamaddi</cp:lastModifiedBy>
  <cp:revision>454</cp:revision>
  <dcterms:created xsi:type="dcterms:W3CDTF">2014-06-19T18:11:18Z</dcterms:created>
  <dcterms:modified xsi:type="dcterms:W3CDTF">2020-01-14T12:23:54Z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