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8" r:id="rId4"/>
  </p:sldMasterIdLst>
  <p:notesMasterIdLst>
    <p:notesMasterId r:id="rId30"/>
  </p:notesMasterIdLst>
  <p:handoutMasterIdLst>
    <p:handoutMasterId r:id="rId31"/>
  </p:handoutMasterIdLst>
  <p:sldIdLst>
    <p:sldId id="771" r:id="rId5"/>
    <p:sldId id="760" r:id="rId6"/>
    <p:sldId id="1101" r:id="rId7"/>
    <p:sldId id="1119" r:id="rId8"/>
    <p:sldId id="1102" r:id="rId9"/>
    <p:sldId id="1142" r:id="rId10"/>
    <p:sldId id="1143" r:id="rId11"/>
    <p:sldId id="1144" r:id="rId12"/>
    <p:sldId id="1145" r:id="rId13"/>
    <p:sldId id="1146" r:id="rId14"/>
    <p:sldId id="1147" r:id="rId15"/>
    <p:sldId id="1148" r:id="rId16"/>
    <p:sldId id="1149" r:id="rId17"/>
    <p:sldId id="1150" r:id="rId18"/>
    <p:sldId id="1151" r:id="rId19"/>
    <p:sldId id="1152" r:id="rId20"/>
    <p:sldId id="1153" r:id="rId21"/>
    <p:sldId id="1154" r:id="rId22"/>
    <p:sldId id="1155" r:id="rId23"/>
    <p:sldId id="1156" r:id="rId24"/>
    <p:sldId id="1157" r:id="rId25"/>
    <p:sldId id="1158" r:id="rId26"/>
    <p:sldId id="1159" r:id="rId27"/>
    <p:sldId id="1160" r:id="rId28"/>
    <p:sldId id="778" r:id="rId29"/>
  </p:sldIdLst>
  <p:sldSz cx="12188825"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URE" initials="B" lastIdx="2" clrIdx="0"/>
  <p:cmAuthor id="1" name="Ric Hall" initials="RH"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AEAEA"/>
    <a:srgbClr val="8DA6B1"/>
    <a:srgbClr val="7F7F7F"/>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2021" autoAdjust="0"/>
  </p:normalViewPr>
  <p:slideViewPr>
    <p:cSldViewPr snapToGrid="0">
      <p:cViewPr varScale="1">
        <p:scale>
          <a:sx n="114" d="100"/>
          <a:sy n="114" d="100"/>
        </p:scale>
        <p:origin x="468" y="84"/>
      </p:cViewPr>
      <p:guideLst>
        <p:guide orient="horz" pos="2160"/>
        <p:guide pos="335"/>
      </p:guideLst>
    </p:cSldViewPr>
  </p:slideViewPr>
  <p:outlineViewPr>
    <p:cViewPr>
      <p:scale>
        <a:sx n="33" d="100"/>
        <a:sy n="33" d="100"/>
      </p:scale>
      <p:origin x="0" y="0"/>
    </p:cViewPr>
  </p:outlineViewPr>
  <p:notesTextViewPr>
    <p:cViewPr>
      <p:scale>
        <a:sx n="3" d="2"/>
        <a:sy n="3" d="2"/>
      </p:scale>
      <p:origin x="0" y="0"/>
    </p:cViewPr>
  </p:notesTextViewPr>
  <p:sorterViewPr>
    <p:cViewPr>
      <p:scale>
        <a:sx n="119" d="100"/>
        <a:sy n="119" d="100"/>
      </p:scale>
      <p:origin x="0" y="0"/>
    </p:cViewPr>
  </p:sorterViewPr>
  <p:notesViewPr>
    <p:cSldViewPr snapToGrid="0">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10/7/2022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‹N›</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‹N›</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73056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178782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4210622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25</a:t>
            </a:fld>
            <a:endParaRPr lang="en-US" dirty="0"/>
          </a:p>
        </p:txBody>
      </p:sp>
    </p:spTree>
    <p:extLst>
      <p:ext uri="{BB962C8B-B14F-4D97-AF65-F5344CB8AC3E}">
        <p14:creationId xmlns:p14="http://schemas.microsoft.com/office/powerpoint/2010/main" val="1762950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9" name="TextBox 8">
            <a:extLst>
              <a:ext uri="{FF2B5EF4-FFF2-40B4-BE49-F238E27FC236}">
                <a16:creationId xmlns:a16="http://schemas.microsoft.com/office/drawing/2014/main" id="{DDADE38B-E2FF-104B-8359-BDC25AE6504A}"/>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a:t>
            </a:r>
            <a:r>
              <a:rPr sz="800">
                <a:solidFill>
                  <a:schemeClr val="tx1">
                    <a:lumMod val="75000"/>
                  </a:schemeClr>
                </a:solidFill>
              </a:rPr>
              <a:t>© 20</a:t>
            </a:r>
            <a:r>
              <a:rPr lang="en-US" sz="800">
                <a:solidFill>
                  <a:schemeClr val="tx1">
                    <a:lumMod val="75000"/>
                  </a:schemeClr>
                </a:solidFill>
              </a:rPr>
              <a:t>20</a:t>
            </a:r>
            <a:r>
              <a:rPr sz="800">
                <a:solidFill>
                  <a:schemeClr val="tx1">
                    <a:lumMod val="75000"/>
                  </a:schemeClr>
                </a:solidFill>
              </a:rPr>
              <a:t> </a:t>
            </a:r>
            <a:r>
              <a:rPr sz="800" dirty="0">
                <a:solidFill>
                  <a:schemeClr val="tx1">
                    <a:lumMod val="75000"/>
                  </a:schemeClr>
                </a:solidFill>
              </a:rPr>
              <a:t>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6" name="TextBox 15">
            <a:extLst>
              <a:ext uri="{FF2B5EF4-FFF2-40B4-BE49-F238E27FC236}">
                <a16:creationId xmlns:a16="http://schemas.microsoft.com/office/drawing/2014/main" id="{C80703B1-0443-7B45-B381-718EB0E6AC53}"/>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 20</a:t>
            </a:r>
            <a:r>
              <a:rPr lang="en-US" sz="800" dirty="0">
                <a:solidFill>
                  <a:schemeClr val="tx1">
                    <a:lumMod val="75000"/>
                  </a:schemeClr>
                </a:solidFill>
              </a:rPr>
              <a:t>19</a:t>
            </a:r>
            <a:r>
              <a:rPr sz="800" dirty="0">
                <a:solidFill>
                  <a:schemeClr val="tx1">
                    <a:lumMod val="75000"/>
                  </a:schemeClr>
                </a:solidFill>
              </a:rPr>
              <a:t> 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lang="en-US" dirty="0">
              <a:solidFill>
                <a:srgbClr val="5F5F5F">
                  <a:lumMod val="60000"/>
                  <a:lumOff val="40000"/>
                </a:srgbClr>
              </a:solidFill>
            </a:endParaRPr>
          </a:p>
        </p:txBody>
      </p:sp>
      <p:sp>
        <p:nvSpPr>
          <p:cNvPr id="4" name="Footer Placeholder 3"/>
          <p:cNvSpPr>
            <a:spLocks noGrp="1"/>
          </p:cNvSpPr>
          <p:nvPr>
            <p:ph type="ftr" sz="quarter" idx="11"/>
          </p:nvPr>
        </p:nvSpPr>
        <p:spPr>
          <a:xfrm>
            <a:off x="7643020" y="4912505"/>
            <a:ext cx="2498723" cy="182880"/>
          </a:xfrm>
          <a:prstGeom prst="rect">
            <a:avLst/>
          </a:prstGeom>
        </p:spPr>
        <p:txBody>
          <a:bodyPr/>
          <a:lstStyle/>
          <a:p>
            <a:endParaRPr lang="en-US" dirty="0">
              <a:solidFill>
                <a:srgbClr val="5F5F5F">
                  <a:lumMod val="60000"/>
                  <a:lumOff val="40000"/>
                </a:srgbClr>
              </a:solidFill>
            </a:endParaRPr>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9"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0" name="TextBox 9"/>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8" name="Footer Placeholder 7"/>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TextBox 5"/>
          <p:cNvSpPr txBox="1"/>
          <p:nvPr userDrawn="1"/>
        </p:nvSpPr>
        <p:spPr>
          <a:xfrm>
            <a:off x="6683829" y="6694714"/>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4" name="Footer Placeholder 3"/>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screen">
            <a:extLst>
              <a:ext uri="{28A0092B-C50C-407E-A947-70E740481C1C}">
                <a14:useLocalDpi xmlns:a14="http://schemas.microsoft.com/office/drawing/2010/main"/>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pic>
        <p:nvPicPr>
          <p:cNvPr id="12"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4" name="TextBox 13"/>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a:t>XX</a:t>
            </a:r>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a:xfrm>
            <a:off x="6710170" y="6556248"/>
            <a:ext cx="1226398" cy="182880"/>
          </a:xfrm>
          <a:prstGeom prst="rect">
            <a:avLst/>
          </a:prstGeom>
        </p:spPr>
        <p:txBody>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noAutofit/>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noAutofit/>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pic>
        <p:nvPicPr>
          <p:cNvPr id="8" name="Picture 7" descr="&quot;Hardware and Software Engineered to work together&quot; tagline in red and black"/>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hidden">
          <a:xfrm>
            <a:off x="138023" y="129398"/>
            <a:ext cx="11912778" cy="6547450"/>
          </a:xfrm>
          <a:prstGeom prst="rect">
            <a:avLst/>
          </a:prstGeom>
          <a:noFill/>
          <a:ln>
            <a:noFill/>
          </a:ln>
        </p:spPr>
      </p:pic>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10170" y="6556248"/>
            <a:ext cx="1226398" cy="182880"/>
          </a:xfrm>
          <a:prstGeom prst="rect">
            <a:avLst/>
          </a:prstGeom>
        </p:spPr>
        <p:txBody>
          <a:bodyPr>
            <a:noAutofit/>
          </a:bodyPr>
          <a:lstStyle/>
          <a:p>
            <a:endParaRPr lang="en-US">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p>
            <a:endParaRPr lang="en-US">
              <a:solidFill>
                <a:srgbClr val="5F5F5F">
                  <a:lumMod val="60000"/>
                  <a:lumOff val="40000"/>
                </a:srgbClr>
              </a:solidFill>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Dark - Divi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CF9FCE-AE1C-564C-8F89-B5CD38A47D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3" name="Date Placeholder 2">
            <a:extLst>
              <a:ext uri="{FF2B5EF4-FFF2-40B4-BE49-F238E27FC236}">
                <a16:creationId xmlns:a16="http://schemas.microsoft.com/office/drawing/2014/main" id="{DBAE7266-CBC0-47D9-85A0-91E011093819}"/>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E8638588-07BC-4F98-97FA-975AE1443B66}"/>
              </a:ext>
            </a:extLst>
          </p:cNvPr>
          <p:cNvSpPr>
            <a:spLocks noGrp="1"/>
          </p:cNvSpPr>
          <p:nvPr>
            <p:ph type="ftr" sz="quarter" idx="11"/>
          </p:nvPr>
        </p:nvSpPr>
        <p:spPr/>
        <p:txBody>
          <a:bodyPr/>
          <a:lstStyle/>
          <a:p>
            <a:r>
              <a:rPr lang="en-US" dirty="0"/>
              <a:t>Copyright © 2021, Oracle and/or its affiliates  |  Confidential: Internal/Restricted/Highly Restricted</a:t>
            </a:r>
          </a:p>
        </p:txBody>
      </p:sp>
      <p:sp>
        <p:nvSpPr>
          <p:cNvPr id="8" name="Slide Number Placeholder 7">
            <a:extLst>
              <a:ext uri="{FF2B5EF4-FFF2-40B4-BE49-F238E27FC236}">
                <a16:creationId xmlns:a16="http://schemas.microsoft.com/office/drawing/2014/main" id="{848B57A4-1EA3-47FA-AD37-31BB82676BA8}"/>
              </a:ext>
            </a:extLst>
          </p:cNvPr>
          <p:cNvSpPr>
            <a:spLocks noGrp="1"/>
          </p:cNvSpPr>
          <p:nvPr>
            <p:ph type="sldNum" sz="quarter" idx="12"/>
          </p:nvPr>
        </p:nvSpPr>
        <p:spPr/>
        <p:txBody>
          <a:bodyPr/>
          <a:lstStyle/>
          <a:p>
            <a:fld id="{345D60D9-5372-5F40-9443-0F9AE5BDC3C8}" type="slidenum">
              <a:rPr lang="en-US" smtClean="0"/>
              <a:pPr/>
              <a:t>‹N›</a:t>
            </a:fld>
            <a:endParaRPr lang="en-US" dirty="0"/>
          </a:p>
        </p:txBody>
      </p:sp>
      <p:sp>
        <p:nvSpPr>
          <p:cNvPr id="7" name="Rectangle 6">
            <a:extLst>
              <a:ext uri="{FF2B5EF4-FFF2-40B4-BE49-F238E27FC236}">
                <a16:creationId xmlns:a16="http://schemas.microsoft.com/office/drawing/2014/main" id="{C543FCF3-AE26-4DE7-A6C3-3940B3E78E3F}"/>
              </a:ext>
            </a:extLst>
          </p:cNvPr>
          <p:cNvSpPr/>
          <p:nvPr userDrawn="1"/>
        </p:nvSpPr>
        <p:spPr>
          <a:xfrm>
            <a:off x="783674" y="3804905"/>
            <a:ext cx="3016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9" name="Title 5">
            <a:extLst>
              <a:ext uri="{FF2B5EF4-FFF2-40B4-BE49-F238E27FC236}">
                <a16:creationId xmlns:a16="http://schemas.microsoft.com/office/drawing/2014/main" id="{7856B97A-8557-4DB6-9175-7EBD0C8937DD}"/>
              </a:ext>
            </a:extLst>
          </p:cNvPr>
          <p:cNvSpPr>
            <a:spLocks noGrp="1"/>
          </p:cNvSpPr>
          <p:nvPr>
            <p:ph type="title" hasCustomPrompt="1"/>
          </p:nvPr>
        </p:nvSpPr>
        <p:spPr>
          <a:xfrm>
            <a:off x="768671" y="2337132"/>
            <a:ext cx="10156338" cy="1280160"/>
          </a:xfrm>
          <a:noFill/>
        </p:spPr>
        <p:txBody>
          <a:bodyPr vert="horz" wrap="square" lIns="0" tIns="0" rIns="0" bIns="0" rtlCol="0" anchor="b">
            <a:noAutofit/>
          </a:bodyPr>
          <a:lstStyle>
            <a:lvl1pPr>
              <a:lnSpc>
                <a:spcPct val="95000"/>
              </a:lnSpc>
              <a:defRPr lang="en-US" sz="3999" b="0" dirty="0">
                <a:latin typeface="+mj-lt"/>
              </a:defRPr>
            </a:lvl1pPr>
          </a:lstStyle>
          <a:p>
            <a:pPr lvl="0">
              <a:lnSpc>
                <a:spcPct val="100000"/>
              </a:lnSpc>
            </a:pPr>
            <a:r>
              <a:rPr lang="en-US" dirty="0"/>
              <a:t>Click to add divider title (up to 2 lines)</a:t>
            </a:r>
          </a:p>
        </p:txBody>
      </p:sp>
      <p:sp>
        <p:nvSpPr>
          <p:cNvPr id="10" name="Subhead">
            <a:extLst>
              <a:ext uri="{FF2B5EF4-FFF2-40B4-BE49-F238E27FC236}">
                <a16:creationId xmlns:a16="http://schemas.microsoft.com/office/drawing/2014/main" id="{E9558DCD-9619-43EF-806C-010C13A11164}"/>
              </a:ext>
            </a:extLst>
          </p:cNvPr>
          <p:cNvSpPr>
            <a:spLocks noGrp="1"/>
          </p:cNvSpPr>
          <p:nvPr>
            <p:ph type="body" sz="quarter" idx="33" hasCustomPrompt="1"/>
          </p:nvPr>
        </p:nvSpPr>
        <p:spPr>
          <a:xfrm>
            <a:off x="776487" y="4135194"/>
            <a:ext cx="10156338" cy="681251"/>
          </a:xfrm>
          <a:prstGeom prst="rect">
            <a:avLst/>
          </a:prstGeom>
          <a:noFill/>
        </p:spPr>
        <p:txBody>
          <a:bodyPr>
            <a:noAutofit/>
          </a:bodyPr>
          <a:lstStyle>
            <a:lvl1pPr marL="0" marR="0" indent="0" algn="l" defTabSz="914126" rtl="0" eaLnBrk="1" fontAlgn="auto" latinLnBrk="0" hangingPunct="1">
              <a:lnSpc>
                <a:spcPct val="95000"/>
              </a:lnSpc>
              <a:spcBef>
                <a:spcPts val="600"/>
              </a:spcBef>
              <a:spcAft>
                <a:spcPts val="0"/>
              </a:spcAft>
              <a:buClrTx/>
              <a:buSzTx/>
              <a:buFont typeface="Arial" panose="020B0604020202020204" pitchFamily="34" charset="0"/>
              <a:buNone/>
              <a:tabLst/>
              <a:defRPr sz="1799" b="0">
                <a:solidFill>
                  <a:schemeClr val="accent6"/>
                </a:solidFill>
              </a:defRPr>
            </a:lvl1pPr>
          </a:lstStyle>
          <a:p>
            <a:pPr marL="0" marR="0" lvl="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a:t>
            </a:r>
          </a:p>
        </p:txBody>
      </p:sp>
    </p:spTree>
    <p:extLst>
      <p:ext uri="{BB962C8B-B14F-4D97-AF65-F5344CB8AC3E}">
        <p14:creationId xmlns:p14="http://schemas.microsoft.com/office/powerpoint/2010/main" val="14128980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TextBox 14"/>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rgbClr val="FFFFFF"/>
              </a:solidFill>
            </a:endParaRPr>
          </a:p>
        </p:txBody>
      </p:sp>
      <p:sp>
        <p:nvSpPr>
          <p:cNvPr id="16" name="TextBox 15"/>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966970" y="6535850"/>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pic>
        <p:nvPicPr>
          <p:cNvPr id="19" name="Oracle red badge logo" descr="Oracle logo in white on red staging background"/>
          <p:cNvPicPr>
            <a:picLocks noChangeAspect="1"/>
          </p:cNvPicPr>
          <p:nvPr/>
        </p:nvPicPr>
        <p:blipFill>
          <a:blip r:embed="rId41"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a:extLst>
              <a:ext uri="{FF2B5EF4-FFF2-40B4-BE49-F238E27FC236}">
                <a16:creationId xmlns:a16="http://schemas.microsoft.com/office/drawing/2014/main" id="{21EC9606-2D6B-7849-AD40-4BFE6BC25BEF}"/>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 </a:t>
            </a:r>
            <a:r>
              <a:rPr lang="en-US" sz="800" dirty="0">
                <a:solidFill>
                  <a:schemeClr val="tx1">
                    <a:lumMod val="75000"/>
                  </a:schemeClr>
                </a:solidFill>
              </a:rPr>
              <a:t>2020 </a:t>
            </a:r>
            <a:r>
              <a:rPr sz="800" dirty="0">
                <a:solidFill>
                  <a:schemeClr val="tx1">
                    <a:lumMod val="75000"/>
                  </a:schemeClr>
                </a:solidFill>
              </a:rPr>
              <a:t>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 id="2147483948" r:id="rId20"/>
    <p:sldLayoutId id="2147483949" r:id="rId21"/>
    <p:sldLayoutId id="2147483950" r:id="rId22"/>
    <p:sldLayoutId id="2147483951" r:id="rId23"/>
    <p:sldLayoutId id="2147483952" r:id="rId24"/>
    <p:sldLayoutId id="2147483953" r:id="rId25"/>
    <p:sldLayoutId id="2147483954" r:id="rId26"/>
    <p:sldLayoutId id="2147483955" r:id="rId27"/>
    <p:sldLayoutId id="2147483956" r:id="rId28"/>
    <p:sldLayoutId id="2147483957" r:id="rId29"/>
    <p:sldLayoutId id="2147483958" r:id="rId30"/>
    <p:sldLayoutId id="2147483959" r:id="rId31"/>
    <p:sldLayoutId id="2147483960" r:id="rId32"/>
    <p:sldLayoutId id="2147483961" r:id="rId33"/>
    <p:sldLayoutId id="2147483962" r:id="rId34"/>
    <p:sldLayoutId id="2147483963" r:id="rId35"/>
    <p:sldLayoutId id="2147483964" r:id="rId36"/>
    <p:sldLayoutId id="2147483965" r:id="rId37"/>
    <p:sldLayoutId id="2147483966" r:id="rId38"/>
    <p:sldLayoutId id="2147483967"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1.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1.xml"/><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8" Type="http://schemas.openxmlformats.org/officeDocument/2006/relationships/hyperlink" Target="https://itoug.it/" TargetMode="External"/><Relationship Id="rId3" Type="http://schemas.openxmlformats.org/officeDocument/2006/relationships/image" Target="../media/image17.jpg"/><Relationship Id="rId7" Type="http://schemas.openxmlformats.org/officeDocument/2006/relationships/hyperlink" Target="https://www.linkedin.com/in/robertocapancioni"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hyperlink" Target="mailto:sviluppo@capancioni.com"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7280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1: I Grafici</a:t>
            </a:r>
          </a:p>
        </p:txBody>
      </p:sp>
      <p:pic>
        <p:nvPicPr>
          <p:cNvPr id="4" name="Immagine 3">
            <a:extLst>
              <a:ext uri="{FF2B5EF4-FFF2-40B4-BE49-F238E27FC236}">
                <a16:creationId xmlns:a16="http://schemas.microsoft.com/office/drawing/2014/main" id="{A8F67E12-7CDD-400E-919C-B4ED09B57411}"/>
              </a:ext>
            </a:extLst>
          </p:cNvPr>
          <p:cNvPicPr>
            <a:picLocks noChangeAspect="1"/>
          </p:cNvPicPr>
          <p:nvPr/>
        </p:nvPicPr>
        <p:blipFill>
          <a:blip r:embed="rId2"/>
          <a:stretch>
            <a:fillRect/>
          </a:stretch>
        </p:blipFill>
        <p:spPr>
          <a:xfrm>
            <a:off x="531813" y="986374"/>
            <a:ext cx="7048264" cy="2153990"/>
          </a:xfrm>
          <a:prstGeom prst="rect">
            <a:avLst/>
          </a:prstGeom>
          <a:ln>
            <a:noFill/>
          </a:ln>
          <a:effectLst>
            <a:outerShdw blurRad="292100" dist="139700" dir="2700000" algn="tl" rotWithShape="0">
              <a:srgbClr val="333333">
                <a:alpha val="65000"/>
              </a:srgbClr>
            </a:outerShdw>
          </a:effectLst>
        </p:spPr>
      </p:pic>
      <p:pic>
        <p:nvPicPr>
          <p:cNvPr id="7" name="Immagine 6">
            <a:extLst>
              <a:ext uri="{FF2B5EF4-FFF2-40B4-BE49-F238E27FC236}">
                <a16:creationId xmlns:a16="http://schemas.microsoft.com/office/drawing/2014/main" id="{DD54C603-BFE7-4CD3-BAC0-DCFC069512D5}"/>
              </a:ext>
            </a:extLst>
          </p:cNvPr>
          <p:cNvPicPr>
            <a:picLocks noChangeAspect="1"/>
          </p:cNvPicPr>
          <p:nvPr/>
        </p:nvPicPr>
        <p:blipFill>
          <a:blip r:embed="rId3"/>
          <a:stretch>
            <a:fillRect/>
          </a:stretch>
        </p:blipFill>
        <p:spPr>
          <a:xfrm>
            <a:off x="4594369" y="1629514"/>
            <a:ext cx="7302789" cy="2413893"/>
          </a:xfrm>
          <a:prstGeom prst="rect">
            <a:avLst/>
          </a:prstGeom>
          <a:ln>
            <a:noFill/>
          </a:ln>
          <a:effectLst>
            <a:outerShdw blurRad="292100" dist="139700" dir="2700000" algn="tl" rotWithShape="0">
              <a:srgbClr val="333333">
                <a:alpha val="65000"/>
              </a:srgbClr>
            </a:outerShdw>
          </a:effectLst>
        </p:spPr>
      </p:pic>
      <p:pic>
        <p:nvPicPr>
          <p:cNvPr id="10" name="Immagine 9">
            <a:extLst>
              <a:ext uri="{FF2B5EF4-FFF2-40B4-BE49-F238E27FC236}">
                <a16:creationId xmlns:a16="http://schemas.microsoft.com/office/drawing/2014/main" id="{F19E54E4-422A-4EA2-B4A8-E1CB3C894D8B}"/>
              </a:ext>
            </a:extLst>
          </p:cNvPr>
          <p:cNvPicPr>
            <a:picLocks noChangeAspect="1"/>
          </p:cNvPicPr>
          <p:nvPr/>
        </p:nvPicPr>
        <p:blipFill>
          <a:blip r:embed="rId4"/>
          <a:stretch>
            <a:fillRect/>
          </a:stretch>
        </p:blipFill>
        <p:spPr>
          <a:xfrm>
            <a:off x="1560944" y="3671525"/>
            <a:ext cx="7302789" cy="24195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0149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1: I Grafici</a:t>
            </a:r>
          </a:p>
        </p:txBody>
      </p:sp>
      <p:pic>
        <p:nvPicPr>
          <p:cNvPr id="5" name="Immagine 4">
            <a:extLst>
              <a:ext uri="{FF2B5EF4-FFF2-40B4-BE49-F238E27FC236}">
                <a16:creationId xmlns:a16="http://schemas.microsoft.com/office/drawing/2014/main" id="{F1997A1C-3186-4DEF-98AD-3DD573B54CAF}"/>
              </a:ext>
            </a:extLst>
          </p:cNvPr>
          <p:cNvPicPr>
            <a:picLocks noChangeAspect="1"/>
          </p:cNvPicPr>
          <p:nvPr/>
        </p:nvPicPr>
        <p:blipFill>
          <a:blip r:embed="rId2"/>
          <a:stretch>
            <a:fillRect/>
          </a:stretch>
        </p:blipFill>
        <p:spPr>
          <a:xfrm>
            <a:off x="668914" y="1152149"/>
            <a:ext cx="10988098" cy="4177199"/>
          </a:xfrm>
          <a:prstGeom prst="rect">
            <a:avLst/>
          </a:prstGeom>
        </p:spPr>
      </p:pic>
    </p:spTree>
    <p:extLst>
      <p:ext uri="{BB962C8B-B14F-4D97-AF65-F5344CB8AC3E}">
        <p14:creationId xmlns:p14="http://schemas.microsoft.com/office/powerpoint/2010/main" val="2290858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1: I Grafici</a:t>
            </a:r>
          </a:p>
        </p:txBody>
      </p:sp>
      <p:pic>
        <p:nvPicPr>
          <p:cNvPr id="7" name="Immagine 6">
            <a:extLst>
              <a:ext uri="{FF2B5EF4-FFF2-40B4-BE49-F238E27FC236}">
                <a16:creationId xmlns:a16="http://schemas.microsoft.com/office/drawing/2014/main" id="{64A8C1A4-74AA-4646-9C6C-068D2880CA47}"/>
              </a:ext>
            </a:extLst>
          </p:cNvPr>
          <p:cNvPicPr>
            <a:picLocks noChangeAspect="1"/>
          </p:cNvPicPr>
          <p:nvPr/>
        </p:nvPicPr>
        <p:blipFill>
          <a:blip r:embed="rId2"/>
          <a:stretch>
            <a:fillRect/>
          </a:stretch>
        </p:blipFill>
        <p:spPr>
          <a:xfrm>
            <a:off x="654878" y="1038352"/>
            <a:ext cx="5439534" cy="2324424"/>
          </a:xfrm>
          <a:prstGeom prst="rect">
            <a:avLst/>
          </a:prstGeom>
        </p:spPr>
      </p:pic>
      <p:sp>
        <p:nvSpPr>
          <p:cNvPr id="8" name="CasellaDiTesto 7">
            <a:extLst>
              <a:ext uri="{FF2B5EF4-FFF2-40B4-BE49-F238E27FC236}">
                <a16:creationId xmlns:a16="http://schemas.microsoft.com/office/drawing/2014/main" id="{7E82BD14-C026-439A-B808-7721973BD0A9}"/>
              </a:ext>
            </a:extLst>
          </p:cNvPr>
          <p:cNvSpPr txBox="1"/>
          <p:nvPr/>
        </p:nvSpPr>
        <p:spPr>
          <a:xfrm>
            <a:off x="654878" y="3676072"/>
            <a:ext cx="4950692" cy="1311564"/>
          </a:xfrm>
          <a:prstGeom prst="rect">
            <a:avLst/>
          </a:prstGeom>
          <a:noFill/>
        </p:spPr>
        <p:txBody>
          <a:bodyPr wrap="square" lIns="0" tIns="0" rIns="0" bIns="0" rtlCol="0">
            <a:noAutofit/>
          </a:bodyPr>
          <a:lstStyle/>
          <a:p>
            <a:pPr>
              <a:lnSpc>
                <a:spcPct val="90000"/>
              </a:lnSpc>
            </a:pPr>
            <a:r>
              <a:rPr lang="it-IT" sz="3200" b="1" dirty="0">
                <a:latin typeface="Courier New" panose="02070309020205020404" pitchFamily="49" charset="0"/>
                <a:cs typeface="Courier New" panose="02070309020205020404" pitchFamily="49" charset="0"/>
              </a:rPr>
              <a:t>order by 2 </a:t>
            </a:r>
            <a:r>
              <a:rPr lang="it-IT" sz="3200" b="1" dirty="0" err="1">
                <a:latin typeface="Courier New" panose="02070309020205020404" pitchFamily="49" charset="0"/>
                <a:cs typeface="Courier New" panose="02070309020205020404" pitchFamily="49" charset="0"/>
              </a:rPr>
              <a:t>desc</a:t>
            </a:r>
            <a:endParaRPr lang="it-IT" sz="3200" b="1" dirty="0">
              <a:latin typeface="Courier New" panose="02070309020205020404" pitchFamily="49" charset="0"/>
              <a:cs typeface="Courier New" panose="02070309020205020404" pitchFamily="49" charset="0"/>
            </a:endParaRPr>
          </a:p>
          <a:p>
            <a:pPr>
              <a:lnSpc>
                <a:spcPct val="90000"/>
              </a:lnSpc>
            </a:pPr>
            <a:r>
              <a:rPr lang="it-IT" sz="3200" b="1" dirty="0">
                <a:solidFill>
                  <a:srgbClr val="FF0000"/>
                </a:solidFill>
                <a:latin typeface="Courier New" panose="02070309020205020404" pitchFamily="49" charset="0"/>
                <a:cs typeface="Courier New" panose="02070309020205020404" pitchFamily="49" charset="0"/>
              </a:rPr>
              <a:t>order by </a:t>
            </a:r>
            <a:r>
              <a:rPr lang="it-IT" sz="3200" b="1" dirty="0" err="1">
                <a:solidFill>
                  <a:srgbClr val="FF0000"/>
                </a:solidFill>
                <a:latin typeface="Courier New" panose="02070309020205020404" pitchFamily="49" charset="0"/>
                <a:cs typeface="Courier New" panose="02070309020205020404" pitchFamily="49" charset="0"/>
              </a:rPr>
              <a:t>annomese</a:t>
            </a:r>
            <a:endParaRPr lang="it-IT" sz="32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6426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1: I Grafici</a:t>
            </a:r>
          </a:p>
        </p:txBody>
      </p:sp>
      <p:pic>
        <p:nvPicPr>
          <p:cNvPr id="9" name="Immagine 8">
            <a:extLst>
              <a:ext uri="{FF2B5EF4-FFF2-40B4-BE49-F238E27FC236}">
                <a16:creationId xmlns:a16="http://schemas.microsoft.com/office/drawing/2014/main" id="{C5A14273-EEA5-4E30-A90F-E82299496642}"/>
              </a:ext>
            </a:extLst>
          </p:cNvPr>
          <p:cNvPicPr>
            <a:picLocks noChangeAspect="1"/>
          </p:cNvPicPr>
          <p:nvPr/>
        </p:nvPicPr>
        <p:blipFill>
          <a:blip r:embed="rId2"/>
          <a:stretch>
            <a:fillRect/>
          </a:stretch>
        </p:blipFill>
        <p:spPr>
          <a:xfrm>
            <a:off x="452581" y="1154647"/>
            <a:ext cx="7302789" cy="2419572"/>
          </a:xfrm>
          <a:prstGeom prst="rect">
            <a:avLst/>
          </a:prstGeom>
          <a:ln>
            <a:noFill/>
          </a:ln>
          <a:effectLst>
            <a:outerShdw blurRad="292100" dist="139700" dir="2700000" algn="tl" rotWithShape="0">
              <a:srgbClr val="333333">
                <a:alpha val="65000"/>
              </a:srgbClr>
            </a:outerShdw>
          </a:effectLst>
        </p:spPr>
      </p:pic>
      <p:pic>
        <p:nvPicPr>
          <p:cNvPr id="4" name="Immagine 3">
            <a:extLst>
              <a:ext uri="{FF2B5EF4-FFF2-40B4-BE49-F238E27FC236}">
                <a16:creationId xmlns:a16="http://schemas.microsoft.com/office/drawing/2014/main" id="{2CBD136F-E281-4DD8-A163-8517A916A1BB}"/>
              </a:ext>
            </a:extLst>
          </p:cNvPr>
          <p:cNvPicPr>
            <a:picLocks noChangeAspect="1"/>
          </p:cNvPicPr>
          <p:nvPr/>
        </p:nvPicPr>
        <p:blipFill>
          <a:blip r:embed="rId3"/>
          <a:stretch>
            <a:fillRect/>
          </a:stretch>
        </p:blipFill>
        <p:spPr>
          <a:xfrm>
            <a:off x="4363044" y="3822855"/>
            <a:ext cx="7293968" cy="2435711"/>
          </a:xfrm>
          <a:prstGeom prst="rect">
            <a:avLst/>
          </a:prstGeom>
          <a:ln>
            <a:noFill/>
          </a:ln>
          <a:effectLst>
            <a:outerShdw blurRad="292100" dist="139700" dir="2700000" algn="tl" rotWithShape="0">
              <a:srgbClr val="333333">
                <a:alpha val="65000"/>
              </a:srgbClr>
            </a:outerShdw>
          </a:effectLst>
        </p:spPr>
      </p:pic>
      <p:sp>
        <p:nvSpPr>
          <p:cNvPr id="5" name="CasellaDiTesto 4">
            <a:extLst>
              <a:ext uri="{FF2B5EF4-FFF2-40B4-BE49-F238E27FC236}">
                <a16:creationId xmlns:a16="http://schemas.microsoft.com/office/drawing/2014/main" id="{3550FB37-BC7F-4FC9-BA6B-569DE7FD52A8}"/>
              </a:ext>
            </a:extLst>
          </p:cNvPr>
          <p:cNvSpPr txBox="1"/>
          <p:nvPr/>
        </p:nvSpPr>
        <p:spPr>
          <a:xfrm>
            <a:off x="4202544" y="780524"/>
            <a:ext cx="4137891" cy="499611"/>
          </a:xfrm>
          <a:prstGeom prst="rect">
            <a:avLst/>
          </a:prstGeom>
          <a:noFill/>
        </p:spPr>
        <p:txBody>
          <a:bodyPr wrap="none" lIns="0" tIns="0" rIns="0" bIns="0" rtlCol="0">
            <a:noAutofit/>
          </a:bodyPr>
          <a:lstStyle/>
          <a:p>
            <a:pPr>
              <a:lnSpc>
                <a:spcPct val="90000"/>
              </a:lnSpc>
            </a:pPr>
            <a:r>
              <a:rPr lang="it-IT" dirty="0">
                <a:solidFill>
                  <a:srgbClr val="FF0000"/>
                </a:solidFill>
              </a:rPr>
              <a:t>ORDINATO PER VALORE DECRESCENTE</a:t>
            </a:r>
          </a:p>
        </p:txBody>
      </p:sp>
      <p:sp>
        <p:nvSpPr>
          <p:cNvPr id="10" name="CasellaDiTesto 9">
            <a:extLst>
              <a:ext uri="{FF2B5EF4-FFF2-40B4-BE49-F238E27FC236}">
                <a16:creationId xmlns:a16="http://schemas.microsoft.com/office/drawing/2014/main" id="{CC4A764D-1474-4134-AB8E-5D12F015B163}"/>
              </a:ext>
            </a:extLst>
          </p:cNvPr>
          <p:cNvSpPr txBox="1"/>
          <p:nvPr/>
        </p:nvSpPr>
        <p:spPr>
          <a:xfrm>
            <a:off x="7958236" y="3448731"/>
            <a:ext cx="4137891" cy="499611"/>
          </a:xfrm>
          <a:prstGeom prst="rect">
            <a:avLst/>
          </a:prstGeom>
          <a:noFill/>
        </p:spPr>
        <p:txBody>
          <a:bodyPr wrap="none" lIns="0" tIns="0" rIns="0" bIns="0" rtlCol="0">
            <a:noAutofit/>
          </a:bodyPr>
          <a:lstStyle/>
          <a:p>
            <a:pPr>
              <a:lnSpc>
                <a:spcPct val="90000"/>
              </a:lnSpc>
            </a:pPr>
            <a:r>
              <a:rPr lang="it-IT" dirty="0">
                <a:solidFill>
                  <a:srgbClr val="FF0000"/>
                </a:solidFill>
              </a:rPr>
              <a:t>ORDINATO PER ANNO MESE</a:t>
            </a:r>
          </a:p>
        </p:txBody>
      </p:sp>
    </p:spTree>
    <p:extLst>
      <p:ext uri="{BB962C8B-B14F-4D97-AF65-F5344CB8AC3E}">
        <p14:creationId xmlns:p14="http://schemas.microsoft.com/office/powerpoint/2010/main" val="3836781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2: Quantità per Prodotto</a:t>
            </a:r>
          </a:p>
        </p:txBody>
      </p:sp>
      <p:pic>
        <p:nvPicPr>
          <p:cNvPr id="4" name="Immagine 3">
            <a:extLst>
              <a:ext uri="{FF2B5EF4-FFF2-40B4-BE49-F238E27FC236}">
                <a16:creationId xmlns:a16="http://schemas.microsoft.com/office/drawing/2014/main" id="{C74DEBBA-DFBD-45CE-92D0-6D0F6358F652}"/>
              </a:ext>
            </a:extLst>
          </p:cNvPr>
          <p:cNvPicPr>
            <a:picLocks noChangeAspect="1"/>
          </p:cNvPicPr>
          <p:nvPr/>
        </p:nvPicPr>
        <p:blipFill>
          <a:blip r:embed="rId2"/>
          <a:stretch>
            <a:fillRect/>
          </a:stretch>
        </p:blipFill>
        <p:spPr>
          <a:xfrm>
            <a:off x="614346" y="906012"/>
            <a:ext cx="5901791" cy="4497262"/>
          </a:xfrm>
          <a:prstGeom prst="rect">
            <a:avLst/>
          </a:prstGeom>
          <a:ln>
            <a:noFill/>
          </a:ln>
          <a:effectLst>
            <a:outerShdw blurRad="292100" dist="139700" dir="2700000" algn="tl" rotWithShape="0">
              <a:srgbClr val="333333">
                <a:alpha val="65000"/>
              </a:srgbClr>
            </a:outerShdw>
          </a:effectLst>
        </p:spPr>
      </p:pic>
      <p:pic>
        <p:nvPicPr>
          <p:cNvPr id="6" name="Immagine 5">
            <a:extLst>
              <a:ext uri="{FF2B5EF4-FFF2-40B4-BE49-F238E27FC236}">
                <a16:creationId xmlns:a16="http://schemas.microsoft.com/office/drawing/2014/main" id="{E5641A9F-0A09-48E6-A9D4-EF693C75B411}"/>
              </a:ext>
            </a:extLst>
          </p:cNvPr>
          <p:cNvPicPr>
            <a:picLocks noChangeAspect="1"/>
          </p:cNvPicPr>
          <p:nvPr/>
        </p:nvPicPr>
        <p:blipFill>
          <a:blip r:embed="rId3"/>
          <a:stretch>
            <a:fillRect/>
          </a:stretch>
        </p:blipFill>
        <p:spPr>
          <a:xfrm>
            <a:off x="5974338" y="1758724"/>
            <a:ext cx="5940405" cy="45651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4049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2: Quantità per Prodotto</a:t>
            </a:r>
          </a:p>
        </p:txBody>
      </p:sp>
      <p:pic>
        <p:nvPicPr>
          <p:cNvPr id="4" name="Immagine 3">
            <a:extLst>
              <a:ext uri="{FF2B5EF4-FFF2-40B4-BE49-F238E27FC236}">
                <a16:creationId xmlns:a16="http://schemas.microsoft.com/office/drawing/2014/main" id="{C74DEBBA-DFBD-45CE-92D0-6D0F6358F652}"/>
              </a:ext>
            </a:extLst>
          </p:cNvPr>
          <p:cNvPicPr>
            <a:picLocks noChangeAspect="1"/>
          </p:cNvPicPr>
          <p:nvPr/>
        </p:nvPicPr>
        <p:blipFill>
          <a:blip r:embed="rId2"/>
          <a:stretch>
            <a:fillRect/>
          </a:stretch>
        </p:blipFill>
        <p:spPr>
          <a:xfrm>
            <a:off x="614346" y="906012"/>
            <a:ext cx="5901791" cy="4497262"/>
          </a:xfrm>
          <a:prstGeom prst="rect">
            <a:avLst/>
          </a:prstGeom>
          <a:ln>
            <a:noFill/>
          </a:ln>
          <a:effectLst>
            <a:outerShdw blurRad="292100" dist="139700" dir="2700000" algn="tl" rotWithShape="0">
              <a:srgbClr val="333333">
                <a:alpha val="65000"/>
              </a:srgbClr>
            </a:outerShdw>
          </a:effectLst>
        </p:spPr>
      </p:pic>
      <p:pic>
        <p:nvPicPr>
          <p:cNvPr id="6" name="Immagine 5">
            <a:extLst>
              <a:ext uri="{FF2B5EF4-FFF2-40B4-BE49-F238E27FC236}">
                <a16:creationId xmlns:a16="http://schemas.microsoft.com/office/drawing/2014/main" id="{E5641A9F-0A09-48E6-A9D4-EF693C75B411}"/>
              </a:ext>
            </a:extLst>
          </p:cNvPr>
          <p:cNvPicPr>
            <a:picLocks noChangeAspect="1"/>
          </p:cNvPicPr>
          <p:nvPr/>
        </p:nvPicPr>
        <p:blipFill>
          <a:blip r:embed="rId3"/>
          <a:stretch>
            <a:fillRect/>
          </a:stretch>
        </p:blipFill>
        <p:spPr>
          <a:xfrm>
            <a:off x="5974338" y="1758724"/>
            <a:ext cx="5940405" cy="45651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5198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2: Quantità per Prodotto</a:t>
            </a:r>
          </a:p>
        </p:txBody>
      </p:sp>
      <p:pic>
        <p:nvPicPr>
          <p:cNvPr id="5" name="Immagine 4">
            <a:extLst>
              <a:ext uri="{FF2B5EF4-FFF2-40B4-BE49-F238E27FC236}">
                <a16:creationId xmlns:a16="http://schemas.microsoft.com/office/drawing/2014/main" id="{736EC910-E9E3-4C64-B68E-BE92CC8823FB}"/>
              </a:ext>
            </a:extLst>
          </p:cNvPr>
          <p:cNvPicPr>
            <a:picLocks noChangeAspect="1"/>
          </p:cNvPicPr>
          <p:nvPr/>
        </p:nvPicPr>
        <p:blipFill>
          <a:blip r:embed="rId2"/>
          <a:stretch>
            <a:fillRect/>
          </a:stretch>
        </p:blipFill>
        <p:spPr>
          <a:xfrm>
            <a:off x="531812" y="906011"/>
            <a:ext cx="5799249" cy="4363581"/>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93A42600-136C-489A-BDD0-AF4751CEB803}"/>
              </a:ext>
            </a:extLst>
          </p:cNvPr>
          <p:cNvPicPr>
            <a:picLocks noChangeAspect="1"/>
          </p:cNvPicPr>
          <p:nvPr/>
        </p:nvPicPr>
        <p:blipFill>
          <a:blip r:embed="rId3"/>
          <a:stretch>
            <a:fillRect/>
          </a:stretch>
        </p:blipFill>
        <p:spPr>
          <a:xfrm>
            <a:off x="5726546" y="1638584"/>
            <a:ext cx="6062203" cy="45631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7198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2: Quantità per Prodotto</a:t>
            </a:r>
          </a:p>
        </p:txBody>
      </p:sp>
      <p:pic>
        <p:nvPicPr>
          <p:cNvPr id="4" name="Immagine 3">
            <a:extLst>
              <a:ext uri="{FF2B5EF4-FFF2-40B4-BE49-F238E27FC236}">
                <a16:creationId xmlns:a16="http://schemas.microsoft.com/office/drawing/2014/main" id="{40E898C3-5833-412D-AB63-3420E1F0F6FD}"/>
              </a:ext>
            </a:extLst>
          </p:cNvPr>
          <p:cNvPicPr>
            <a:picLocks noChangeAspect="1"/>
          </p:cNvPicPr>
          <p:nvPr/>
        </p:nvPicPr>
        <p:blipFill>
          <a:blip r:embed="rId2"/>
          <a:stretch>
            <a:fillRect/>
          </a:stretch>
        </p:blipFill>
        <p:spPr>
          <a:xfrm>
            <a:off x="397164" y="1029651"/>
            <a:ext cx="8485043" cy="2975735"/>
          </a:xfrm>
          <a:prstGeom prst="rect">
            <a:avLst/>
          </a:prstGeom>
          <a:ln>
            <a:noFill/>
          </a:ln>
          <a:effectLst>
            <a:outerShdw blurRad="292100" dist="139700" dir="2700000" algn="tl" rotWithShape="0">
              <a:srgbClr val="333333">
                <a:alpha val="65000"/>
              </a:srgbClr>
            </a:outerShdw>
          </a:effectLst>
        </p:spPr>
      </p:pic>
      <p:pic>
        <p:nvPicPr>
          <p:cNvPr id="7" name="Immagine 6">
            <a:extLst>
              <a:ext uri="{FF2B5EF4-FFF2-40B4-BE49-F238E27FC236}">
                <a16:creationId xmlns:a16="http://schemas.microsoft.com/office/drawing/2014/main" id="{AAD2FB95-D913-4975-B457-F5A53396CCA6}"/>
              </a:ext>
            </a:extLst>
          </p:cNvPr>
          <p:cNvPicPr>
            <a:picLocks noChangeAspect="1"/>
          </p:cNvPicPr>
          <p:nvPr/>
        </p:nvPicPr>
        <p:blipFill>
          <a:blip r:embed="rId3"/>
          <a:stretch>
            <a:fillRect/>
          </a:stretch>
        </p:blipFill>
        <p:spPr>
          <a:xfrm>
            <a:off x="531812" y="3528291"/>
            <a:ext cx="4691045" cy="2621466"/>
          </a:xfrm>
          <a:prstGeom prst="rect">
            <a:avLst/>
          </a:prstGeom>
          <a:ln>
            <a:noFill/>
          </a:ln>
          <a:effectLst>
            <a:outerShdw blurRad="292100" dist="139700" dir="2700000" algn="tl" rotWithShape="0">
              <a:srgbClr val="333333">
                <a:alpha val="65000"/>
              </a:srgbClr>
            </a:outerShdw>
          </a:effectLst>
        </p:spPr>
      </p:pic>
      <p:pic>
        <p:nvPicPr>
          <p:cNvPr id="10" name="Immagine 9">
            <a:extLst>
              <a:ext uri="{FF2B5EF4-FFF2-40B4-BE49-F238E27FC236}">
                <a16:creationId xmlns:a16="http://schemas.microsoft.com/office/drawing/2014/main" id="{F44ACA17-F586-460A-9CD7-57DEE6559305}"/>
              </a:ext>
            </a:extLst>
          </p:cNvPr>
          <p:cNvPicPr>
            <a:picLocks noChangeAspect="1"/>
          </p:cNvPicPr>
          <p:nvPr/>
        </p:nvPicPr>
        <p:blipFill>
          <a:blip r:embed="rId4"/>
          <a:stretch>
            <a:fillRect/>
          </a:stretch>
        </p:blipFill>
        <p:spPr>
          <a:xfrm>
            <a:off x="3868935" y="3739843"/>
            <a:ext cx="5430008" cy="2333951"/>
          </a:xfrm>
          <a:prstGeom prst="rect">
            <a:avLst/>
          </a:prstGeom>
          <a:ln>
            <a:noFill/>
          </a:ln>
          <a:effectLst>
            <a:outerShdw blurRad="292100" dist="139700" dir="2700000" algn="tl" rotWithShape="0">
              <a:srgbClr val="333333">
                <a:alpha val="65000"/>
              </a:srgbClr>
            </a:outerShdw>
          </a:effectLst>
        </p:spPr>
      </p:pic>
      <p:pic>
        <p:nvPicPr>
          <p:cNvPr id="12" name="Immagine 11">
            <a:extLst>
              <a:ext uri="{FF2B5EF4-FFF2-40B4-BE49-F238E27FC236}">
                <a16:creationId xmlns:a16="http://schemas.microsoft.com/office/drawing/2014/main" id="{BD01D528-BA5E-4590-80D7-FE48C4C98025}"/>
              </a:ext>
            </a:extLst>
          </p:cNvPr>
          <p:cNvPicPr>
            <a:picLocks noChangeAspect="1"/>
          </p:cNvPicPr>
          <p:nvPr/>
        </p:nvPicPr>
        <p:blipFill>
          <a:blip r:embed="rId5"/>
          <a:stretch>
            <a:fillRect/>
          </a:stretch>
        </p:blipFill>
        <p:spPr>
          <a:xfrm>
            <a:off x="6114636" y="4906818"/>
            <a:ext cx="5563376" cy="1257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6547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2: Importo per Tipo Prodotto e Zona Cliente</a:t>
            </a:r>
          </a:p>
        </p:txBody>
      </p:sp>
      <p:pic>
        <p:nvPicPr>
          <p:cNvPr id="9" name="Immagine 8">
            <a:extLst>
              <a:ext uri="{FF2B5EF4-FFF2-40B4-BE49-F238E27FC236}">
                <a16:creationId xmlns:a16="http://schemas.microsoft.com/office/drawing/2014/main" id="{D75EE66D-9EE3-458F-B000-CA4420D7D937}"/>
              </a:ext>
            </a:extLst>
          </p:cNvPr>
          <p:cNvPicPr>
            <a:picLocks noChangeAspect="1"/>
          </p:cNvPicPr>
          <p:nvPr/>
        </p:nvPicPr>
        <p:blipFill>
          <a:blip r:embed="rId2"/>
          <a:stretch>
            <a:fillRect/>
          </a:stretch>
        </p:blipFill>
        <p:spPr>
          <a:xfrm>
            <a:off x="614346" y="906012"/>
            <a:ext cx="5901791" cy="4497262"/>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54F4E6DD-F845-48A5-ACF9-B62B01833784}"/>
              </a:ext>
            </a:extLst>
          </p:cNvPr>
          <p:cNvPicPr>
            <a:picLocks noChangeAspect="1"/>
          </p:cNvPicPr>
          <p:nvPr/>
        </p:nvPicPr>
        <p:blipFill>
          <a:blip r:embed="rId3"/>
          <a:stretch>
            <a:fillRect/>
          </a:stretch>
        </p:blipFill>
        <p:spPr>
          <a:xfrm>
            <a:off x="5966690" y="1861084"/>
            <a:ext cx="5820608" cy="43707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6802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2: Importo per Tipo Prodotto e Zona Cliente</a:t>
            </a:r>
          </a:p>
        </p:txBody>
      </p:sp>
      <p:pic>
        <p:nvPicPr>
          <p:cNvPr id="4" name="Immagine 3">
            <a:extLst>
              <a:ext uri="{FF2B5EF4-FFF2-40B4-BE49-F238E27FC236}">
                <a16:creationId xmlns:a16="http://schemas.microsoft.com/office/drawing/2014/main" id="{53705E3C-35EE-4E68-A7D0-2B962C468769}"/>
              </a:ext>
            </a:extLst>
          </p:cNvPr>
          <p:cNvPicPr>
            <a:picLocks noChangeAspect="1"/>
          </p:cNvPicPr>
          <p:nvPr/>
        </p:nvPicPr>
        <p:blipFill>
          <a:blip r:embed="rId2"/>
          <a:stretch>
            <a:fillRect/>
          </a:stretch>
        </p:blipFill>
        <p:spPr>
          <a:xfrm>
            <a:off x="531812" y="983292"/>
            <a:ext cx="5269322" cy="3993059"/>
          </a:xfrm>
          <a:prstGeom prst="rect">
            <a:avLst/>
          </a:prstGeom>
          <a:ln>
            <a:noFill/>
          </a:ln>
          <a:effectLst>
            <a:outerShdw blurRad="292100" dist="139700" dir="2700000" algn="tl" rotWithShape="0">
              <a:srgbClr val="333333">
                <a:alpha val="65000"/>
              </a:srgbClr>
            </a:outerShdw>
          </a:effectLst>
        </p:spPr>
      </p:pic>
      <p:pic>
        <p:nvPicPr>
          <p:cNvPr id="7" name="Immagine 6">
            <a:extLst>
              <a:ext uri="{FF2B5EF4-FFF2-40B4-BE49-F238E27FC236}">
                <a16:creationId xmlns:a16="http://schemas.microsoft.com/office/drawing/2014/main" id="{4AB64214-CF5C-41CE-B62E-B949821089FA}"/>
              </a:ext>
            </a:extLst>
          </p:cNvPr>
          <p:cNvPicPr>
            <a:picLocks noChangeAspect="1"/>
          </p:cNvPicPr>
          <p:nvPr/>
        </p:nvPicPr>
        <p:blipFill>
          <a:blip r:embed="rId3"/>
          <a:stretch>
            <a:fillRect/>
          </a:stretch>
        </p:blipFill>
        <p:spPr>
          <a:xfrm>
            <a:off x="5338617" y="1302104"/>
            <a:ext cx="6522861" cy="49418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8013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pex-red.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02554" y="206231"/>
            <a:ext cx="2792245" cy="2792245"/>
          </a:xfrm>
          <a:prstGeom prst="rect">
            <a:avLst/>
          </a:prstGeom>
        </p:spPr>
      </p:pic>
      <p:sp>
        <p:nvSpPr>
          <p:cNvPr id="8" name="Title 3"/>
          <p:cNvSpPr>
            <a:spLocks noGrp="1"/>
          </p:cNvSpPr>
          <p:nvPr>
            <p:ph type="ctrTitle"/>
          </p:nvPr>
        </p:nvSpPr>
        <p:spPr>
          <a:xfrm>
            <a:off x="313698" y="2791969"/>
            <a:ext cx="11125199" cy="1470025"/>
          </a:xfrm>
        </p:spPr>
        <p:txBody>
          <a:bodyPr/>
          <a:lstStyle/>
          <a:p>
            <a:pPr algn="ctr"/>
            <a:r>
              <a:rPr lang="it-IT" b="1" dirty="0"/>
              <a:t>Corso APEX ODCEC Milano:</a:t>
            </a:r>
            <a:br>
              <a:rPr lang="it-IT" b="1" dirty="0"/>
            </a:br>
            <a:r>
              <a:rPr lang="it-IT" b="1" dirty="0"/>
              <a:t>23-Set-22 - 27-Gen-23</a:t>
            </a:r>
            <a:endParaRPr lang="en-US" b="1" dirty="0"/>
          </a:p>
        </p:txBody>
      </p:sp>
      <p:sp>
        <p:nvSpPr>
          <p:cNvPr id="4" name="Title 3">
            <a:extLst>
              <a:ext uri="{FF2B5EF4-FFF2-40B4-BE49-F238E27FC236}">
                <a16:creationId xmlns:a16="http://schemas.microsoft.com/office/drawing/2014/main" id="{258DB05E-ABCA-4D57-91B9-19E9AA53AFDF}"/>
              </a:ext>
            </a:extLst>
          </p:cNvPr>
          <p:cNvSpPr txBox="1">
            <a:spLocks/>
          </p:cNvSpPr>
          <p:nvPr/>
        </p:nvSpPr>
        <p:spPr>
          <a:xfrm>
            <a:off x="6748273" y="5285232"/>
            <a:ext cx="5586984" cy="58764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tx1"/>
                </a:solidFill>
                <a:latin typeface="+mj-lt"/>
                <a:ea typeface="+mj-ea"/>
                <a:cs typeface="+mj-cs"/>
              </a:defRPr>
            </a:lvl1pPr>
          </a:lstStyle>
          <a:p>
            <a:pPr algn="ctr"/>
            <a:r>
              <a:rPr lang="it-IT" sz="3200" b="1" dirty="0"/>
              <a:t>Ing. Roberto Capancioni</a:t>
            </a:r>
            <a:endParaRPr lang="en-US" sz="3200" b="1" dirty="0"/>
          </a:p>
        </p:txBody>
      </p:sp>
      <p:sp>
        <p:nvSpPr>
          <p:cNvPr id="5" name="Title 3">
            <a:extLst>
              <a:ext uri="{FF2B5EF4-FFF2-40B4-BE49-F238E27FC236}">
                <a16:creationId xmlns:a16="http://schemas.microsoft.com/office/drawing/2014/main" id="{14F8B358-9741-4437-A404-A2AE3087B4C7}"/>
              </a:ext>
            </a:extLst>
          </p:cNvPr>
          <p:cNvSpPr txBox="1">
            <a:spLocks/>
          </p:cNvSpPr>
          <p:nvPr/>
        </p:nvSpPr>
        <p:spPr>
          <a:xfrm>
            <a:off x="804671" y="5285232"/>
            <a:ext cx="4329391" cy="58764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tx1"/>
                </a:solidFill>
                <a:latin typeface="+mj-lt"/>
                <a:ea typeface="+mj-ea"/>
                <a:cs typeface="+mj-cs"/>
              </a:defRPr>
            </a:lvl1pPr>
          </a:lstStyle>
          <a:p>
            <a:pPr algn="ctr"/>
            <a:r>
              <a:rPr lang="it-IT" sz="3200" b="1" dirty="0"/>
              <a:t>07 Ottobre 2022</a:t>
            </a:r>
            <a:endParaRPr lang="en-US" sz="3200" b="1" dirty="0"/>
          </a:p>
        </p:txBody>
      </p:sp>
    </p:spTree>
    <p:extLst>
      <p:ext uri="{BB962C8B-B14F-4D97-AF65-F5344CB8AC3E}">
        <p14:creationId xmlns:p14="http://schemas.microsoft.com/office/powerpoint/2010/main" val="35400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2: Importo per Tipo Prodotto e Zona Cliente</a:t>
            </a:r>
          </a:p>
        </p:txBody>
      </p:sp>
      <p:pic>
        <p:nvPicPr>
          <p:cNvPr id="5" name="Immagine 4">
            <a:extLst>
              <a:ext uri="{FF2B5EF4-FFF2-40B4-BE49-F238E27FC236}">
                <a16:creationId xmlns:a16="http://schemas.microsoft.com/office/drawing/2014/main" id="{A357BD7F-2D19-47A9-A8BE-3BAB1AA26925}"/>
              </a:ext>
            </a:extLst>
          </p:cNvPr>
          <p:cNvPicPr>
            <a:picLocks noChangeAspect="1"/>
          </p:cNvPicPr>
          <p:nvPr/>
        </p:nvPicPr>
        <p:blipFill>
          <a:blip r:embed="rId2"/>
          <a:stretch>
            <a:fillRect/>
          </a:stretch>
        </p:blipFill>
        <p:spPr>
          <a:xfrm>
            <a:off x="531812" y="906011"/>
            <a:ext cx="8605116" cy="2847215"/>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8B0E2398-7F0E-4A42-A581-830AAE4F13E0}"/>
              </a:ext>
            </a:extLst>
          </p:cNvPr>
          <p:cNvPicPr>
            <a:picLocks noChangeAspect="1"/>
          </p:cNvPicPr>
          <p:nvPr/>
        </p:nvPicPr>
        <p:blipFill>
          <a:blip r:embed="rId3"/>
          <a:stretch>
            <a:fillRect/>
          </a:stretch>
        </p:blipFill>
        <p:spPr>
          <a:xfrm>
            <a:off x="6150366" y="3039866"/>
            <a:ext cx="5468113" cy="2810267"/>
          </a:xfrm>
          <a:prstGeom prst="rect">
            <a:avLst/>
          </a:prstGeom>
        </p:spPr>
      </p:pic>
    </p:spTree>
    <p:extLst>
      <p:ext uri="{BB962C8B-B14F-4D97-AF65-F5344CB8AC3E}">
        <p14:creationId xmlns:p14="http://schemas.microsoft.com/office/powerpoint/2010/main" val="3178586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2: Importo per Tipo Prodotto e Zona Cliente</a:t>
            </a:r>
          </a:p>
        </p:txBody>
      </p:sp>
      <p:pic>
        <p:nvPicPr>
          <p:cNvPr id="5" name="Immagine 4">
            <a:extLst>
              <a:ext uri="{FF2B5EF4-FFF2-40B4-BE49-F238E27FC236}">
                <a16:creationId xmlns:a16="http://schemas.microsoft.com/office/drawing/2014/main" id="{A357BD7F-2D19-47A9-A8BE-3BAB1AA26925}"/>
              </a:ext>
            </a:extLst>
          </p:cNvPr>
          <p:cNvPicPr>
            <a:picLocks noChangeAspect="1"/>
          </p:cNvPicPr>
          <p:nvPr/>
        </p:nvPicPr>
        <p:blipFill>
          <a:blip r:embed="rId2"/>
          <a:stretch>
            <a:fillRect/>
          </a:stretch>
        </p:blipFill>
        <p:spPr>
          <a:xfrm>
            <a:off x="531812" y="906011"/>
            <a:ext cx="8605116" cy="2847215"/>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8B0E2398-7F0E-4A42-A581-830AAE4F13E0}"/>
              </a:ext>
            </a:extLst>
          </p:cNvPr>
          <p:cNvPicPr>
            <a:picLocks noChangeAspect="1"/>
          </p:cNvPicPr>
          <p:nvPr/>
        </p:nvPicPr>
        <p:blipFill>
          <a:blip r:embed="rId3"/>
          <a:stretch>
            <a:fillRect/>
          </a:stretch>
        </p:blipFill>
        <p:spPr>
          <a:xfrm>
            <a:off x="6150366" y="3039866"/>
            <a:ext cx="5468113" cy="2810267"/>
          </a:xfrm>
          <a:prstGeom prst="rect">
            <a:avLst/>
          </a:prstGeom>
        </p:spPr>
      </p:pic>
    </p:spTree>
    <p:extLst>
      <p:ext uri="{BB962C8B-B14F-4D97-AF65-F5344CB8AC3E}">
        <p14:creationId xmlns:p14="http://schemas.microsoft.com/office/powerpoint/2010/main" val="15045152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2: Importo per Tipo Prodotto e Zona Cliente</a:t>
            </a:r>
          </a:p>
        </p:txBody>
      </p:sp>
      <p:pic>
        <p:nvPicPr>
          <p:cNvPr id="4" name="Immagine 3">
            <a:extLst>
              <a:ext uri="{FF2B5EF4-FFF2-40B4-BE49-F238E27FC236}">
                <a16:creationId xmlns:a16="http://schemas.microsoft.com/office/drawing/2014/main" id="{B66BCBBA-9E80-41FF-B1E8-A1078209FAE2}"/>
              </a:ext>
            </a:extLst>
          </p:cNvPr>
          <p:cNvPicPr>
            <a:picLocks noChangeAspect="1"/>
          </p:cNvPicPr>
          <p:nvPr/>
        </p:nvPicPr>
        <p:blipFill>
          <a:blip r:embed="rId2"/>
          <a:stretch>
            <a:fillRect/>
          </a:stretch>
        </p:blipFill>
        <p:spPr>
          <a:xfrm>
            <a:off x="711200" y="1156048"/>
            <a:ext cx="4366022" cy="2757102"/>
          </a:xfrm>
          <a:prstGeom prst="rect">
            <a:avLst/>
          </a:prstGeom>
          <a:ln>
            <a:noFill/>
          </a:ln>
          <a:effectLst>
            <a:outerShdw blurRad="292100" dist="139700" dir="2700000" algn="tl" rotWithShape="0">
              <a:srgbClr val="333333">
                <a:alpha val="65000"/>
              </a:srgbClr>
            </a:outerShdw>
          </a:effectLst>
        </p:spPr>
      </p:pic>
      <p:pic>
        <p:nvPicPr>
          <p:cNvPr id="7" name="Immagine 6">
            <a:extLst>
              <a:ext uri="{FF2B5EF4-FFF2-40B4-BE49-F238E27FC236}">
                <a16:creationId xmlns:a16="http://schemas.microsoft.com/office/drawing/2014/main" id="{56162DB3-10D2-45F6-8D30-F0E8EBAD1F36}"/>
              </a:ext>
            </a:extLst>
          </p:cNvPr>
          <p:cNvPicPr>
            <a:picLocks noChangeAspect="1"/>
          </p:cNvPicPr>
          <p:nvPr/>
        </p:nvPicPr>
        <p:blipFill>
          <a:blip r:embed="rId3"/>
          <a:stretch>
            <a:fillRect/>
          </a:stretch>
        </p:blipFill>
        <p:spPr>
          <a:xfrm>
            <a:off x="4507344" y="1735179"/>
            <a:ext cx="7216169" cy="43559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793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2: Dashboard</a:t>
            </a:r>
          </a:p>
        </p:txBody>
      </p:sp>
      <p:pic>
        <p:nvPicPr>
          <p:cNvPr id="5" name="Immagine 4">
            <a:extLst>
              <a:ext uri="{FF2B5EF4-FFF2-40B4-BE49-F238E27FC236}">
                <a16:creationId xmlns:a16="http://schemas.microsoft.com/office/drawing/2014/main" id="{79AE206F-B4AE-459B-BA5F-5A1D07BFBDD3}"/>
              </a:ext>
            </a:extLst>
          </p:cNvPr>
          <p:cNvPicPr>
            <a:picLocks noChangeAspect="1"/>
          </p:cNvPicPr>
          <p:nvPr/>
        </p:nvPicPr>
        <p:blipFill>
          <a:blip r:embed="rId2"/>
          <a:stretch>
            <a:fillRect/>
          </a:stretch>
        </p:blipFill>
        <p:spPr>
          <a:xfrm>
            <a:off x="655781" y="971404"/>
            <a:ext cx="5530098" cy="4177848"/>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85B28EC3-6025-4CB1-9749-84DC7BBEE17C}"/>
              </a:ext>
            </a:extLst>
          </p:cNvPr>
          <p:cNvPicPr>
            <a:picLocks noChangeAspect="1"/>
          </p:cNvPicPr>
          <p:nvPr/>
        </p:nvPicPr>
        <p:blipFill>
          <a:blip r:embed="rId3"/>
          <a:stretch>
            <a:fillRect/>
          </a:stretch>
        </p:blipFill>
        <p:spPr>
          <a:xfrm>
            <a:off x="5652654" y="1514244"/>
            <a:ext cx="6269007" cy="48047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4550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2: Dashboard</a:t>
            </a:r>
          </a:p>
        </p:txBody>
      </p:sp>
      <p:pic>
        <p:nvPicPr>
          <p:cNvPr id="4" name="Immagine 3">
            <a:extLst>
              <a:ext uri="{FF2B5EF4-FFF2-40B4-BE49-F238E27FC236}">
                <a16:creationId xmlns:a16="http://schemas.microsoft.com/office/drawing/2014/main" id="{B5CA79CF-E051-4FF3-A325-A27309E45D32}"/>
              </a:ext>
            </a:extLst>
          </p:cNvPr>
          <p:cNvPicPr>
            <a:picLocks noChangeAspect="1"/>
          </p:cNvPicPr>
          <p:nvPr/>
        </p:nvPicPr>
        <p:blipFill>
          <a:blip r:embed="rId2"/>
          <a:stretch>
            <a:fillRect/>
          </a:stretch>
        </p:blipFill>
        <p:spPr>
          <a:xfrm>
            <a:off x="350981" y="906011"/>
            <a:ext cx="6924098" cy="3303105"/>
          </a:xfrm>
          <a:prstGeom prst="rect">
            <a:avLst/>
          </a:prstGeom>
          <a:ln>
            <a:noFill/>
          </a:ln>
          <a:effectLst>
            <a:outerShdw blurRad="292100" dist="139700" dir="2700000" algn="tl" rotWithShape="0">
              <a:srgbClr val="333333">
                <a:alpha val="65000"/>
              </a:srgbClr>
            </a:outerShdw>
          </a:effectLst>
        </p:spPr>
      </p:pic>
      <p:pic>
        <p:nvPicPr>
          <p:cNvPr id="7" name="Immagine 6">
            <a:extLst>
              <a:ext uri="{FF2B5EF4-FFF2-40B4-BE49-F238E27FC236}">
                <a16:creationId xmlns:a16="http://schemas.microsoft.com/office/drawing/2014/main" id="{4B913948-46CA-401C-9D81-23C78C4936FD}"/>
              </a:ext>
            </a:extLst>
          </p:cNvPr>
          <p:cNvPicPr>
            <a:picLocks noChangeAspect="1"/>
          </p:cNvPicPr>
          <p:nvPr/>
        </p:nvPicPr>
        <p:blipFill>
          <a:blip r:embed="rId3"/>
          <a:stretch>
            <a:fillRect/>
          </a:stretch>
        </p:blipFill>
        <p:spPr>
          <a:xfrm>
            <a:off x="6576291" y="2560619"/>
            <a:ext cx="5379791" cy="3752000"/>
          </a:xfrm>
          <a:prstGeom prst="rect">
            <a:avLst/>
          </a:prstGeom>
        </p:spPr>
      </p:pic>
      <p:sp>
        <p:nvSpPr>
          <p:cNvPr id="9" name="CasellaDiTesto 8">
            <a:extLst>
              <a:ext uri="{FF2B5EF4-FFF2-40B4-BE49-F238E27FC236}">
                <a16:creationId xmlns:a16="http://schemas.microsoft.com/office/drawing/2014/main" id="{7FD8D126-F87C-43B6-9936-35C00064A22F}"/>
              </a:ext>
            </a:extLst>
          </p:cNvPr>
          <p:cNvSpPr txBox="1"/>
          <p:nvPr/>
        </p:nvSpPr>
        <p:spPr>
          <a:xfrm>
            <a:off x="8164945" y="2225054"/>
            <a:ext cx="1727200" cy="332509"/>
          </a:xfrm>
          <a:prstGeom prst="rect">
            <a:avLst/>
          </a:prstGeom>
          <a:noFill/>
        </p:spPr>
        <p:txBody>
          <a:bodyPr wrap="none" lIns="0" tIns="0" rIns="0" bIns="0" rtlCol="0">
            <a:noAutofit/>
          </a:bodyPr>
          <a:lstStyle/>
          <a:p>
            <a:pPr>
              <a:lnSpc>
                <a:spcPct val="90000"/>
              </a:lnSpc>
            </a:pPr>
            <a:r>
              <a:rPr lang="it-IT" dirty="0">
                <a:solidFill>
                  <a:srgbClr val="FF0000"/>
                </a:solidFill>
              </a:rPr>
              <a:t>VALORI FITTIZI</a:t>
            </a:r>
          </a:p>
        </p:txBody>
      </p:sp>
    </p:spTree>
    <p:extLst>
      <p:ext uri="{BB962C8B-B14F-4D97-AF65-F5344CB8AC3E}">
        <p14:creationId xmlns:p14="http://schemas.microsoft.com/office/powerpoint/2010/main" val="3976425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617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764FC8D-512D-DB4A-92DC-EAB0779CBA6D}"/>
              </a:ext>
            </a:extLst>
          </p:cNvPr>
          <p:cNvSpPr txBox="1">
            <a:spLocks/>
          </p:cNvSpPr>
          <p:nvPr/>
        </p:nvSpPr>
        <p:spPr>
          <a:xfrm>
            <a:off x="578633" y="181765"/>
            <a:ext cx="11125200" cy="843282"/>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t>Chi </a:t>
            </a:r>
            <a:r>
              <a:rPr lang="en-US" dirty="0" err="1"/>
              <a:t>Sono</a:t>
            </a:r>
            <a:br>
              <a:rPr lang="en-US" dirty="0"/>
            </a:br>
            <a:endParaRPr lang="en-US" sz="2000" dirty="0">
              <a:solidFill>
                <a:srgbClr val="FF0000"/>
              </a:solidFill>
            </a:endParaRPr>
          </a:p>
        </p:txBody>
      </p:sp>
      <p:pic>
        <p:nvPicPr>
          <p:cNvPr id="3" name="Immagine 2" descr="Immagine che contiene persona, uomo, esterni, abbigliamento&#10;&#10;Descrizione generata automaticamente">
            <a:extLst>
              <a:ext uri="{FF2B5EF4-FFF2-40B4-BE49-F238E27FC236}">
                <a16:creationId xmlns:a16="http://schemas.microsoft.com/office/drawing/2014/main" id="{3EFCD16E-5D81-4D46-A641-5A1F4187C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945" y="1025047"/>
            <a:ext cx="3940607" cy="3940607"/>
          </a:xfrm>
          <a:prstGeom prst="rect">
            <a:avLst/>
          </a:prstGeom>
        </p:spPr>
      </p:pic>
      <p:sp>
        <p:nvSpPr>
          <p:cNvPr id="7" name="Content Placeholder 2">
            <a:extLst>
              <a:ext uri="{FF2B5EF4-FFF2-40B4-BE49-F238E27FC236}">
                <a16:creationId xmlns:a16="http://schemas.microsoft.com/office/drawing/2014/main" id="{4BAF7099-CE73-415A-873E-BDF636B85923}"/>
              </a:ext>
            </a:extLst>
          </p:cNvPr>
          <p:cNvSpPr txBox="1">
            <a:spLocks/>
          </p:cNvSpPr>
          <p:nvPr/>
        </p:nvSpPr>
        <p:spPr>
          <a:xfrm>
            <a:off x="670673" y="1214202"/>
            <a:ext cx="6386232" cy="4429596"/>
          </a:xfrm>
          <a:prstGeom prst="rect">
            <a:avLst/>
          </a:prstGeom>
        </p:spPr>
        <p:txBody>
          <a:bodyPr lIns="91412" tIns="45707" rIns="91412" bIns="45707"/>
          <a:lstStyle>
            <a:lvl1pPr marL="228581" indent="-228581" algn="l" defTabSz="914323"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79" indent="-228581" algn="l" defTabSz="914323"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59"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40"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21"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01"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784"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363"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2944"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274298" lvl="1" indent="0">
              <a:lnSpc>
                <a:spcPct val="100000"/>
              </a:lnSpc>
              <a:spcBef>
                <a:spcPts val="0"/>
              </a:spcBef>
              <a:spcAft>
                <a:spcPts val="1200"/>
              </a:spcAft>
              <a:buNone/>
            </a:pPr>
            <a:r>
              <a:rPr lang="it-IT" sz="2800" dirty="0">
                <a:solidFill>
                  <a:schemeClr val="tx2"/>
                </a:solidFill>
              </a:rPr>
              <a:t>Ing. Roberto Capancioni</a:t>
            </a:r>
          </a:p>
          <a:p>
            <a:pPr lvl="1">
              <a:lnSpc>
                <a:spcPct val="100000"/>
              </a:lnSpc>
              <a:spcBef>
                <a:spcPts val="0"/>
              </a:spcBef>
              <a:spcAft>
                <a:spcPts val="1200"/>
              </a:spcAft>
            </a:pPr>
            <a:r>
              <a:rPr lang="it-IT" sz="2800" dirty="0">
                <a:solidFill>
                  <a:schemeClr val="tx2"/>
                </a:solidFill>
              </a:rPr>
              <a:t>Sviluppo Oracle APEX</a:t>
            </a: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r>
              <a:rPr lang="it-IT" sz="2800" dirty="0">
                <a:solidFill>
                  <a:schemeClr val="tx2"/>
                </a:solidFill>
              </a:rPr>
              <a:t>Board </a:t>
            </a:r>
            <a:r>
              <a:rPr lang="it-IT" sz="2800" dirty="0" err="1">
                <a:solidFill>
                  <a:schemeClr val="tx2"/>
                </a:solidFill>
              </a:rPr>
              <a:t>Member</a:t>
            </a:r>
            <a:r>
              <a:rPr lang="it-IT" sz="2800" dirty="0">
                <a:solidFill>
                  <a:schemeClr val="tx2"/>
                </a:solidFill>
              </a:rPr>
              <a:t> ITOUG</a:t>
            </a:r>
          </a:p>
          <a:p>
            <a:pPr marL="274298" lvl="1" indent="0">
              <a:lnSpc>
                <a:spcPct val="100000"/>
              </a:lnSpc>
              <a:spcBef>
                <a:spcPts val="0"/>
              </a:spcBef>
              <a:spcAft>
                <a:spcPts val="1200"/>
              </a:spcAft>
              <a:buNone/>
            </a:pPr>
            <a:endParaRPr lang="it-IT" sz="2800" dirty="0">
              <a:solidFill>
                <a:schemeClr val="tx2"/>
              </a:solidFill>
            </a:endParaRPr>
          </a:p>
        </p:txBody>
      </p:sp>
      <p:pic>
        <p:nvPicPr>
          <p:cNvPr id="5" name="Immagine 4">
            <a:extLst>
              <a:ext uri="{FF2B5EF4-FFF2-40B4-BE49-F238E27FC236}">
                <a16:creationId xmlns:a16="http://schemas.microsoft.com/office/drawing/2014/main" id="{B3D90237-C06D-4B18-87EB-018F1FF26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8596" y="4734541"/>
            <a:ext cx="2286000" cy="628650"/>
          </a:xfrm>
          <a:prstGeom prst="rect">
            <a:avLst/>
          </a:prstGeom>
        </p:spPr>
      </p:pic>
      <p:pic>
        <p:nvPicPr>
          <p:cNvPr id="10" name="Immagine 9">
            <a:extLst>
              <a:ext uri="{FF2B5EF4-FFF2-40B4-BE49-F238E27FC236}">
                <a16:creationId xmlns:a16="http://schemas.microsoft.com/office/drawing/2014/main" id="{10587889-232F-4892-971B-DA56865E67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8596" y="2376650"/>
            <a:ext cx="3311100" cy="1195443"/>
          </a:xfrm>
          <a:prstGeom prst="rect">
            <a:avLst/>
          </a:prstGeom>
        </p:spPr>
      </p:pic>
      <p:sp>
        <p:nvSpPr>
          <p:cNvPr id="11" name="CasellaDiTesto 10">
            <a:extLst>
              <a:ext uri="{FF2B5EF4-FFF2-40B4-BE49-F238E27FC236}">
                <a16:creationId xmlns:a16="http://schemas.microsoft.com/office/drawing/2014/main" id="{3E4BAA3F-3D9D-4FA1-B15D-C1AE245A318E}"/>
              </a:ext>
            </a:extLst>
          </p:cNvPr>
          <p:cNvSpPr txBox="1"/>
          <p:nvPr/>
        </p:nvSpPr>
        <p:spPr>
          <a:xfrm>
            <a:off x="6358855" y="5363191"/>
            <a:ext cx="4404220" cy="914400"/>
          </a:xfrm>
          <a:prstGeom prst="rect">
            <a:avLst/>
          </a:prstGeom>
          <a:noFill/>
        </p:spPr>
        <p:txBody>
          <a:bodyPr wrap="none" lIns="0" tIns="0" rIns="0" bIns="0" rtlCol="0">
            <a:noAutofit/>
          </a:bodyPr>
          <a:lstStyle/>
          <a:p>
            <a:pPr>
              <a:lnSpc>
                <a:spcPct val="90000"/>
              </a:lnSpc>
            </a:pPr>
            <a:r>
              <a:rPr lang="it-IT" dirty="0"/>
              <a:t>     Email: </a:t>
            </a:r>
            <a:r>
              <a:rPr lang="it-IT" dirty="0">
                <a:hlinkClick r:id="rId6"/>
              </a:rPr>
              <a:t>sviluppo@capancioni.com</a:t>
            </a:r>
            <a:endParaRPr lang="it-IT" dirty="0"/>
          </a:p>
          <a:p>
            <a:pPr>
              <a:lnSpc>
                <a:spcPct val="90000"/>
              </a:lnSpc>
            </a:pPr>
            <a:r>
              <a:rPr lang="it-IT" dirty="0"/>
              <a:t>Linkedin: </a:t>
            </a:r>
            <a:r>
              <a:rPr lang="it-IT" dirty="0">
                <a:hlinkClick r:id="rId7"/>
              </a:rPr>
              <a:t>https://www.linkedin.com/in/robertocapancioni</a:t>
            </a:r>
            <a:endParaRPr lang="it-IT" dirty="0"/>
          </a:p>
          <a:p>
            <a:pPr>
              <a:lnSpc>
                <a:spcPct val="90000"/>
              </a:lnSpc>
            </a:pPr>
            <a:r>
              <a:rPr lang="it-IT" dirty="0"/>
              <a:t>   ITOUG: </a:t>
            </a:r>
            <a:r>
              <a:rPr lang="it-IT" dirty="0">
                <a:hlinkClick r:id="rId8"/>
              </a:rPr>
              <a:t>https://itoug.it</a:t>
            </a:r>
            <a:endParaRPr lang="it-IT" dirty="0"/>
          </a:p>
          <a:p>
            <a:pPr>
              <a:lnSpc>
                <a:spcPct val="90000"/>
              </a:lnSpc>
            </a:pPr>
            <a:endParaRPr lang="it-IT" dirty="0"/>
          </a:p>
          <a:p>
            <a:pPr>
              <a:lnSpc>
                <a:spcPct val="90000"/>
              </a:lnSpc>
            </a:pPr>
            <a:endParaRPr lang="it-IT" dirty="0"/>
          </a:p>
        </p:txBody>
      </p:sp>
    </p:spTree>
    <p:extLst>
      <p:ext uri="{BB962C8B-B14F-4D97-AF65-F5344CB8AC3E}">
        <p14:creationId xmlns:p14="http://schemas.microsoft.com/office/powerpoint/2010/main" val="168273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B3A46B-E47B-D14B-8ACC-DF75647B7357}"/>
              </a:ext>
            </a:extLst>
          </p:cNvPr>
          <p:cNvSpPr>
            <a:spLocks noGrp="1"/>
          </p:cNvSpPr>
          <p:nvPr>
            <p:ph type="sldNum" sz="quarter" idx="12"/>
          </p:nvPr>
        </p:nvSpPr>
        <p:spPr/>
        <p:txBody>
          <a:bodyPr/>
          <a:lstStyle/>
          <a:p>
            <a:fld id="{345D60D9-5372-5F40-9443-0F9AE5BDC3C8}" type="slidenum">
              <a:rPr lang="en-US" smtClean="0"/>
              <a:pPr/>
              <a:t>4</a:t>
            </a:fld>
            <a:endParaRPr lang="en-US" dirty="0"/>
          </a:p>
        </p:txBody>
      </p:sp>
      <p:sp>
        <p:nvSpPr>
          <p:cNvPr id="5" name="Title 4">
            <a:extLst>
              <a:ext uri="{FF2B5EF4-FFF2-40B4-BE49-F238E27FC236}">
                <a16:creationId xmlns:a16="http://schemas.microsoft.com/office/drawing/2014/main" id="{0BF20099-FAE5-B045-A3A5-3E6107A3A107}"/>
              </a:ext>
            </a:extLst>
          </p:cNvPr>
          <p:cNvSpPr>
            <a:spLocks noGrp="1"/>
          </p:cNvSpPr>
          <p:nvPr>
            <p:ph type="title"/>
          </p:nvPr>
        </p:nvSpPr>
        <p:spPr/>
        <p:txBody>
          <a:bodyPr/>
          <a:lstStyle/>
          <a:p>
            <a:r>
              <a:rPr lang="it-IT" dirty="0">
                <a:latin typeface="Georgia" panose="02040502050405020303" pitchFamily="18" charset="0"/>
              </a:rPr>
              <a:t>Grafici</a:t>
            </a:r>
            <a:endParaRPr lang="x-none" dirty="0">
              <a:latin typeface="Georgia" panose="02040502050405020303" pitchFamily="18" charset="0"/>
            </a:endParaRPr>
          </a:p>
        </p:txBody>
      </p:sp>
    </p:spTree>
    <p:extLst>
      <p:ext uri="{BB962C8B-B14F-4D97-AF65-F5344CB8AC3E}">
        <p14:creationId xmlns:p14="http://schemas.microsoft.com/office/powerpoint/2010/main" val="246745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I Dati</a:t>
            </a:r>
          </a:p>
        </p:txBody>
      </p:sp>
      <p:pic>
        <p:nvPicPr>
          <p:cNvPr id="5" name="Immagine 4">
            <a:extLst>
              <a:ext uri="{FF2B5EF4-FFF2-40B4-BE49-F238E27FC236}">
                <a16:creationId xmlns:a16="http://schemas.microsoft.com/office/drawing/2014/main" id="{B5A68655-65FE-41E7-AFBD-9228894F4A82}"/>
              </a:ext>
            </a:extLst>
          </p:cNvPr>
          <p:cNvPicPr>
            <a:picLocks noChangeAspect="1"/>
          </p:cNvPicPr>
          <p:nvPr/>
        </p:nvPicPr>
        <p:blipFill>
          <a:blip r:embed="rId2"/>
          <a:stretch>
            <a:fillRect/>
          </a:stretch>
        </p:blipFill>
        <p:spPr>
          <a:xfrm>
            <a:off x="646545" y="1008169"/>
            <a:ext cx="10729480" cy="4841662"/>
          </a:xfrm>
          <a:prstGeom prst="rect">
            <a:avLst/>
          </a:prstGeom>
        </p:spPr>
      </p:pic>
    </p:spTree>
    <p:extLst>
      <p:ext uri="{BB962C8B-B14F-4D97-AF65-F5344CB8AC3E}">
        <p14:creationId xmlns:p14="http://schemas.microsoft.com/office/powerpoint/2010/main" val="235332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1: Quantità per Prodotto</a:t>
            </a:r>
          </a:p>
        </p:txBody>
      </p:sp>
      <p:pic>
        <p:nvPicPr>
          <p:cNvPr id="7" name="Immagine 6">
            <a:extLst>
              <a:ext uri="{FF2B5EF4-FFF2-40B4-BE49-F238E27FC236}">
                <a16:creationId xmlns:a16="http://schemas.microsoft.com/office/drawing/2014/main" id="{4904FDA4-28D7-4522-AE63-E1DB33E7AB66}"/>
              </a:ext>
            </a:extLst>
          </p:cNvPr>
          <p:cNvPicPr>
            <a:picLocks noChangeAspect="1"/>
          </p:cNvPicPr>
          <p:nvPr/>
        </p:nvPicPr>
        <p:blipFill>
          <a:blip r:embed="rId2"/>
          <a:stretch>
            <a:fillRect/>
          </a:stretch>
        </p:blipFill>
        <p:spPr>
          <a:xfrm>
            <a:off x="531812" y="906011"/>
            <a:ext cx="5476331" cy="4035444"/>
          </a:xfrm>
          <a:prstGeom prst="rect">
            <a:avLst/>
          </a:prstGeom>
        </p:spPr>
      </p:pic>
      <p:pic>
        <p:nvPicPr>
          <p:cNvPr id="11" name="Immagine 10">
            <a:extLst>
              <a:ext uri="{FF2B5EF4-FFF2-40B4-BE49-F238E27FC236}">
                <a16:creationId xmlns:a16="http://schemas.microsoft.com/office/drawing/2014/main" id="{71609AC2-43BD-420E-8DB5-C48EB955DBFB}"/>
              </a:ext>
            </a:extLst>
          </p:cNvPr>
          <p:cNvPicPr>
            <a:picLocks noChangeAspect="1"/>
          </p:cNvPicPr>
          <p:nvPr/>
        </p:nvPicPr>
        <p:blipFill>
          <a:blip r:embed="rId3"/>
          <a:stretch>
            <a:fillRect/>
          </a:stretch>
        </p:blipFill>
        <p:spPr>
          <a:xfrm>
            <a:off x="5403273" y="2075170"/>
            <a:ext cx="6481554" cy="4237037"/>
          </a:xfrm>
          <a:prstGeom prst="rect">
            <a:avLst/>
          </a:prstGeom>
        </p:spPr>
      </p:pic>
    </p:spTree>
    <p:extLst>
      <p:ext uri="{BB962C8B-B14F-4D97-AF65-F5344CB8AC3E}">
        <p14:creationId xmlns:p14="http://schemas.microsoft.com/office/powerpoint/2010/main" val="1280207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1: Importo per Zona Cliente</a:t>
            </a:r>
          </a:p>
        </p:txBody>
      </p:sp>
      <p:pic>
        <p:nvPicPr>
          <p:cNvPr id="8" name="Immagine 7">
            <a:extLst>
              <a:ext uri="{FF2B5EF4-FFF2-40B4-BE49-F238E27FC236}">
                <a16:creationId xmlns:a16="http://schemas.microsoft.com/office/drawing/2014/main" id="{89ADFDE8-31D9-4CEB-8CC6-F22412161860}"/>
              </a:ext>
            </a:extLst>
          </p:cNvPr>
          <p:cNvPicPr>
            <a:picLocks noChangeAspect="1"/>
          </p:cNvPicPr>
          <p:nvPr/>
        </p:nvPicPr>
        <p:blipFill>
          <a:blip r:embed="rId2"/>
          <a:stretch>
            <a:fillRect/>
          </a:stretch>
        </p:blipFill>
        <p:spPr>
          <a:xfrm>
            <a:off x="531812" y="906011"/>
            <a:ext cx="5476331" cy="4035444"/>
          </a:xfrm>
          <a:prstGeom prst="rect">
            <a:avLst/>
          </a:prstGeom>
        </p:spPr>
      </p:pic>
      <p:pic>
        <p:nvPicPr>
          <p:cNvPr id="4" name="Immagine 3">
            <a:extLst>
              <a:ext uri="{FF2B5EF4-FFF2-40B4-BE49-F238E27FC236}">
                <a16:creationId xmlns:a16="http://schemas.microsoft.com/office/drawing/2014/main" id="{BD129C75-0D65-44EE-BB1C-56E13F78A7D9}"/>
              </a:ext>
            </a:extLst>
          </p:cNvPr>
          <p:cNvPicPr>
            <a:picLocks noChangeAspect="1"/>
          </p:cNvPicPr>
          <p:nvPr/>
        </p:nvPicPr>
        <p:blipFill>
          <a:blip r:embed="rId3"/>
          <a:stretch>
            <a:fillRect/>
          </a:stretch>
        </p:blipFill>
        <p:spPr>
          <a:xfrm>
            <a:off x="5569526" y="1296047"/>
            <a:ext cx="6322603" cy="4932329"/>
          </a:xfrm>
          <a:prstGeom prst="rect">
            <a:avLst/>
          </a:prstGeom>
        </p:spPr>
      </p:pic>
    </p:spTree>
    <p:extLst>
      <p:ext uri="{BB962C8B-B14F-4D97-AF65-F5344CB8AC3E}">
        <p14:creationId xmlns:p14="http://schemas.microsoft.com/office/powerpoint/2010/main" val="1744265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1: Quantità per Anno Mese</a:t>
            </a:r>
          </a:p>
        </p:txBody>
      </p:sp>
      <p:pic>
        <p:nvPicPr>
          <p:cNvPr id="8" name="Immagine 7">
            <a:extLst>
              <a:ext uri="{FF2B5EF4-FFF2-40B4-BE49-F238E27FC236}">
                <a16:creationId xmlns:a16="http://schemas.microsoft.com/office/drawing/2014/main" id="{89ADFDE8-31D9-4CEB-8CC6-F22412161860}"/>
              </a:ext>
            </a:extLst>
          </p:cNvPr>
          <p:cNvPicPr>
            <a:picLocks noChangeAspect="1"/>
          </p:cNvPicPr>
          <p:nvPr/>
        </p:nvPicPr>
        <p:blipFill>
          <a:blip r:embed="rId2"/>
          <a:stretch>
            <a:fillRect/>
          </a:stretch>
        </p:blipFill>
        <p:spPr>
          <a:xfrm>
            <a:off x="531812" y="906011"/>
            <a:ext cx="5476331" cy="4035444"/>
          </a:xfrm>
          <a:prstGeom prst="rect">
            <a:avLst/>
          </a:prstGeom>
        </p:spPr>
      </p:pic>
      <p:pic>
        <p:nvPicPr>
          <p:cNvPr id="5" name="Immagine 4">
            <a:extLst>
              <a:ext uri="{FF2B5EF4-FFF2-40B4-BE49-F238E27FC236}">
                <a16:creationId xmlns:a16="http://schemas.microsoft.com/office/drawing/2014/main" id="{D2823D8D-3AA6-49AF-972D-51715A59A6A8}"/>
              </a:ext>
            </a:extLst>
          </p:cNvPr>
          <p:cNvPicPr>
            <a:picLocks noChangeAspect="1"/>
          </p:cNvPicPr>
          <p:nvPr/>
        </p:nvPicPr>
        <p:blipFill>
          <a:blip r:embed="rId3"/>
          <a:stretch>
            <a:fillRect/>
          </a:stretch>
        </p:blipFill>
        <p:spPr>
          <a:xfrm>
            <a:off x="5763491" y="1488840"/>
            <a:ext cx="6041577" cy="4827549"/>
          </a:xfrm>
          <a:prstGeom prst="rect">
            <a:avLst/>
          </a:prstGeom>
        </p:spPr>
      </p:pic>
    </p:spTree>
    <p:extLst>
      <p:ext uri="{BB962C8B-B14F-4D97-AF65-F5344CB8AC3E}">
        <p14:creationId xmlns:p14="http://schemas.microsoft.com/office/powerpoint/2010/main" val="1987140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Esercizio 1:</a:t>
            </a:r>
          </a:p>
        </p:txBody>
      </p:sp>
      <p:pic>
        <p:nvPicPr>
          <p:cNvPr id="4" name="Immagine 3">
            <a:extLst>
              <a:ext uri="{FF2B5EF4-FFF2-40B4-BE49-F238E27FC236}">
                <a16:creationId xmlns:a16="http://schemas.microsoft.com/office/drawing/2014/main" id="{0A25C3CD-949E-48EE-B1CF-E701678ABCDF}"/>
              </a:ext>
            </a:extLst>
          </p:cNvPr>
          <p:cNvPicPr>
            <a:picLocks noChangeAspect="1"/>
          </p:cNvPicPr>
          <p:nvPr/>
        </p:nvPicPr>
        <p:blipFill>
          <a:blip r:embed="rId2"/>
          <a:stretch>
            <a:fillRect/>
          </a:stretch>
        </p:blipFill>
        <p:spPr>
          <a:xfrm>
            <a:off x="434109" y="906011"/>
            <a:ext cx="7416899" cy="4414982"/>
          </a:xfrm>
          <a:prstGeom prst="rect">
            <a:avLst/>
          </a:prstGeom>
          <a:ln>
            <a:noFill/>
          </a:ln>
          <a:effectLst>
            <a:outerShdw blurRad="292100" dist="139700" dir="2700000" algn="tl" rotWithShape="0">
              <a:srgbClr val="333333">
                <a:alpha val="65000"/>
              </a:srgbClr>
            </a:outerShdw>
          </a:effectLst>
        </p:spPr>
      </p:pic>
      <p:pic>
        <p:nvPicPr>
          <p:cNvPr id="7" name="Immagine 6">
            <a:extLst>
              <a:ext uri="{FF2B5EF4-FFF2-40B4-BE49-F238E27FC236}">
                <a16:creationId xmlns:a16="http://schemas.microsoft.com/office/drawing/2014/main" id="{3D1CCEE2-318E-4DBA-A58E-CDC74A0D5563}"/>
              </a:ext>
            </a:extLst>
          </p:cNvPr>
          <p:cNvPicPr>
            <a:picLocks noChangeAspect="1"/>
          </p:cNvPicPr>
          <p:nvPr/>
        </p:nvPicPr>
        <p:blipFill>
          <a:blip r:embed="rId3"/>
          <a:stretch>
            <a:fillRect/>
          </a:stretch>
        </p:blipFill>
        <p:spPr>
          <a:xfrm>
            <a:off x="5098473" y="2900050"/>
            <a:ext cx="6785552" cy="32005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0674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_Oracle_16x9_2014_52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80A162A1E2E3145A49D283A7AD2666A" ma:contentTypeVersion="13" ma:contentTypeDescription="Creare un nuovo documento." ma:contentTypeScope="" ma:versionID="f06cb8ea008e3974698453b4b3ce9041">
  <xsd:schema xmlns:xsd="http://www.w3.org/2001/XMLSchema" xmlns:xs="http://www.w3.org/2001/XMLSchema" xmlns:p="http://schemas.microsoft.com/office/2006/metadata/properties" xmlns:ns3="6c5db68a-19e3-45a4-bae9-93e88c8de497" xmlns:ns4="f2fae835-2f62-4d10-a1f7-36690f4859ac" targetNamespace="http://schemas.microsoft.com/office/2006/metadata/properties" ma:root="true" ma:fieldsID="2cb66ec036e231d7b559976e575c9d1c" ns3:_="" ns4:_="">
    <xsd:import namespace="6c5db68a-19e3-45a4-bae9-93e88c8de497"/>
    <xsd:import namespace="f2fae835-2f62-4d10-a1f7-36690f4859a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5db68a-19e3-45a4-bae9-93e88c8de4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2fae835-2f62-4d10-a1f7-36690f4859ac" elementFormDefault="qualified">
    <xsd:import namespace="http://schemas.microsoft.com/office/2006/documentManagement/types"/>
    <xsd:import namespace="http://schemas.microsoft.com/office/infopath/2007/PartnerControls"/>
    <xsd:element name="SharedWithUsers" ma:index="15"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Condiviso con dettagli" ma:internalName="SharedWithDetails" ma:readOnly="true">
      <xsd:simpleType>
        <xsd:restriction base="dms:Note">
          <xsd:maxLength value="255"/>
        </xsd:restriction>
      </xsd:simpleType>
    </xsd:element>
    <xsd:element name="SharingHintHash" ma:index="17"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75D565-08D3-41BD-B31C-6DB812E91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5db68a-19e3-45a4-bae9-93e88c8de497"/>
    <ds:schemaRef ds:uri="f2fae835-2f62-4d10-a1f7-36690f4859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1AC2CF-942F-49D0-9E08-559948BCE7D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02F53A7-E8FE-499E-9A15-4DB89EB006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Oracle_16x9_2014_521</Template>
  <TotalTime>128375</TotalTime>
  <Words>208</Words>
  <Application>Microsoft Office PowerPoint</Application>
  <PresentationFormat>Personalizzato</PresentationFormat>
  <Paragraphs>44</Paragraphs>
  <Slides>25</Slides>
  <Notes>4</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Calibri</vt:lpstr>
      <vt:lpstr>Courier New</vt:lpstr>
      <vt:lpstr>Georgia</vt:lpstr>
      <vt:lpstr>5_Oracle_16x9_2014_521</vt:lpstr>
      <vt:lpstr>Presentazione standard di PowerPoint</vt:lpstr>
      <vt:lpstr>Corso APEX ODCEC Milano: 23-Set-22 - 27-Gen-23</vt:lpstr>
      <vt:lpstr>Presentazione standard di PowerPoint</vt:lpstr>
      <vt:lpstr>Grafici</vt:lpstr>
      <vt:lpstr>I Dati</vt:lpstr>
      <vt:lpstr>Esercizio 1: Quantità per Prodotto</vt:lpstr>
      <vt:lpstr>Esercizio 1: Importo per Zona Cliente</vt:lpstr>
      <vt:lpstr>Esercizio 1: Quantità per Anno Mese</vt:lpstr>
      <vt:lpstr>Esercizio 1:</vt:lpstr>
      <vt:lpstr>Esercizio 1: I Grafici</vt:lpstr>
      <vt:lpstr>Esercizio 1: I Grafici</vt:lpstr>
      <vt:lpstr>Esercizio 1: I Grafici</vt:lpstr>
      <vt:lpstr>Esercizio 1: I Grafici</vt:lpstr>
      <vt:lpstr>Esercizio 2: Quantità per Prodotto</vt:lpstr>
      <vt:lpstr>Esercizio 2: Quantità per Prodotto</vt:lpstr>
      <vt:lpstr>Esercizio 2: Quantità per Prodotto</vt:lpstr>
      <vt:lpstr>Esercizio 2: Quantità per Prodotto</vt:lpstr>
      <vt:lpstr>Esercizio 2: Importo per Tipo Prodotto e Zona Cliente</vt:lpstr>
      <vt:lpstr>Esercizio 2: Importo per Tipo Prodotto e Zona Cliente</vt:lpstr>
      <vt:lpstr>Esercizio 2: Importo per Tipo Prodotto e Zona Cliente</vt:lpstr>
      <vt:lpstr>Esercizio 2: Importo per Tipo Prodotto e Zona Cliente</vt:lpstr>
      <vt:lpstr>Esercizio 2: Importo per Tipo Prodotto e Zona Cliente</vt:lpstr>
      <vt:lpstr>Esercizio 2: Dashboard</vt:lpstr>
      <vt:lpstr>Esercizio 2: Dashboard</vt:lpstr>
      <vt:lpstr>Presentazione standard di PowerPoint</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Chris Preston</dc:creator>
  <cp:keywords>Oracle corporate Tagline</cp:keywords>
  <cp:lastModifiedBy>CAPANCIONI ROBERTO</cp:lastModifiedBy>
  <cp:revision>2386</cp:revision>
  <cp:lastPrinted>2019-07-18T17:49:48Z</cp:lastPrinted>
  <dcterms:created xsi:type="dcterms:W3CDTF">2014-06-14T19:04:05Z</dcterms:created>
  <dcterms:modified xsi:type="dcterms:W3CDTF">2022-10-07T12:00:30Z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y fmtid="{D5CDD505-2E9C-101B-9397-08002B2CF9AE}" pid="5" name="ContentTypeId">
    <vt:lpwstr>0x010100C80A162A1E2E3145A49D283A7AD2666A</vt:lpwstr>
  </property>
</Properties>
</file>