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Montserrat Black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Black-bold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d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4da824eb4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44da824eb4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4da824eb4_0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44da824eb4_0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4da824eb4_0_1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44da824eb4_0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4da824eb4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44da824eb4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44d259060d_1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44d259060d_1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44d259060d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g244d259060d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4d259060d_1_2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44d259060d_1_2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4d259060d_1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44d259060d_1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4d259060d_1_2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44d259060d_1_2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 showMasterSp="0">
  <p:cSld name="4_Title Slide">
    <p:bg>
      <p:bgPr>
        <a:solidFill>
          <a:schemeClr val="dk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90735" y="579507"/>
            <a:ext cx="10802595" cy="665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Montserrat"/>
              <a:buNone/>
              <a:defRPr b="1" i="0" sz="4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1699195" y="1168592"/>
            <a:ext cx="8785675" cy="240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FBFB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951992" y="579507"/>
            <a:ext cx="10802595" cy="665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Montserrat"/>
              <a:buNone/>
              <a:defRPr b="1" i="0" sz="4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951991" y="1168592"/>
            <a:ext cx="8785675" cy="240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FBFB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ctrTitle"/>
          </p:nvPr>
        </p:nvSpPr>
        <p:spPr>
          <a:xfrm>
            <a:off x="951992" y="579507"/>
            <a:ext cx="7030867" cy="665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Montserrat"/>
              <a:buNone/>
              <a:defRPr b="1" i="0" sz="4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951991" y="1168592"/>
            <a:ext cx="5718155" cy="240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FBFB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robertocesetti/winter-wheat-growth-cycle.git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/>
          <p:nvPr/>
        </p:nvSpPr>
        <p:spPr>
          <a:xfrm>
            <a:off x="3178630" y="6332148"/>
            <a:ext cx="972457" cy="5258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26;p7"/>
          <p:cNvSpPr/>
          <p:nvPr/>
        </p:nvSpPr>
        <p:spPr>
          <a:xfrm>
            <a:off x="4151088" y="6094666"/>
            <a:ext cx="972457" cy="7633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Google Shape;27;p7"/>
          <p:cNvSpPr/>
          <p:nvPr/>
        </p:nvSpPr>
        <p:spPr>
          <a:xfrm>
            <a:off x="5123545" y="5936345"/>
            <a:ext cx="972457" cy="9216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Google Shape;28;p7"/>
          <p:cNvSpPr/>
          <p:nvPr/>
        </p:nvSpPr>
        <p:spPr>
          <a:xfrm>
            <a:off x="6096001" y="6094666"/>
            <a:ext cx="972457" cy="76333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7"/>
          <p:cNvSpPr/>
          <p:nvPr/>
        </p:nvSpPr>
        <p:spPr>
          <a:xfrm>
            <a:off x="7068458" y="6442407"/>
            <a:ext cx="972457" cy="4155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7"/>
          <p:cNvSpPr/>
          <p:nvPr/>
        </p:nvSpPr>
        <p:spPr>
          <a:xfrm>
            <a:off x="8040916" y="6564417"/>
            <a:ext cx="972457" cy="2935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7"/>
          <p:cNvSpPr/>
          <p:nvPr/>
        </p:nvSpPr>
        <p:spPr>
          <a:xfrm>
            <a:off x="2190600" y="2469300"/>
            <a:ext cx="7810800" cy="18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5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Winter Wheat </a:t>
            </a:r>
            <a:endParaRPr b="1" sz="5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5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Growth Cycle</a:t>
            </a:r>
            <a:endParaRPr b="1" sz="5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22860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7"/>
          <p:cNvSpPr txBox="1"/>
          <p:nvPr/>
        </p:nvSpPr>
        <p:spPr>
          <a:xfrm>
            <a:off x="1534850" y="440475"/>
            <a:ext cx="4694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Computer Science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5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Performance Analysis and Simulation course</a:t>
            </a:r>
            <a:endParaRPr sz="15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" name="Google Shape;3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49" y="440463"/>
            <a:ext cx="1101075" cy="13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/>
          <p:nvPr/>
        </p:nvSpPr>
        <p:spPr>
          <a:xfrm>
            <a:off x="-6600" y="6488436"/>
            <a:ext cx="3514782" cy="369555"/>
          </a:xfrm>
          <a:custGeom>
            <a:rect b="b" l="l" r="r" t="t"/>
            <a:pathLst>
              <a:path extrusionOk="0" h="337" w="1244">
                <a:moveTo>
                  <a:pt x="220" y="225"/>
                </a:moveTo>
                <a:lnTo>
                  <a:pt x="338" y="81"/>
                </a:lnTo>
                <a:lnTo>
                  <a:pt x="499" y="0"/>
                </a:lnTo>
                <a:lnTo>
                  <a:pt x="589" y="45"/>
                </a:lnTo>
                <a:lnTo>
                  <a:pt x="634" y="114"/>
                </a:lnTo>
                <a:lnTo>
                  <a:pt x="934" y="114"/>
                </a:lnTo>
                <a:lnTo>
                  <a:pt x="1154" y="190"/>
                </a:lnTo>
                <a:lnTo>
                  <a:pt x="1244" y="337"/>
                </a:lnTo>
                <a:lnTo>
                  <a:pt x="0" y="337"/>
                </a:lnTo>
                <a:lnTo>
                  <a:pt x="220" y="2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2402631" y="6067486"/>
            <a:ext cx="4229475" cy="790510"/>
          </a:xfrm>
          <a:custGeom>
            <a:rect b="b" l="l" r="r" t="t"/>
            <a:pathLst>
              <a:path extrusionOk="0" h="243" w="689">
                <a:moveTo>
                  <a:pt x="0" y="243"/>
                </a:moveTo>
                <a:cubicBezTo>
                  <a:pt x="4" y="243"/>
                  <a:pt x="53" y="128"/>
                  <a:pt x="53" y="128"/>
                </a:cubicBezTo>
                <a:cubicBezTo>
                  <a:pt x="89" y="101"/>
                  <a:pt x="89" y="101"/>
                  <a:pt x="89" y="101"/>
                </a:cubicBezTo>
                <a:cubicBezTo>
                  <a:pt x="191" y="19"/>
                  <a:pt x="191" y="19"/>
                  <a:pt x="191" y="19"/>
                </a:cubicBezTo>
                <a:cubicBezTo>
                  <a:pt x="279" y="19"/>
                  <a:pt x="279" y="19"/>
                  <a:pt x="279" y="19"/>
                </a:cubicBezTo>
                <a:cubicBezTo>
                  <a:pt x="332" y="63"/>
                  <a:pt x="332" y="63"/>
                  <a:pt x="332" y="63"/>
                </a:cubicBezTo>
                <a:cubicBezTo>
                  <a:pt x="380" y="101"/>
                  <a:pt x="380" y="101"/>
                  <a:pt x="380" y="101"/>
                </a:cubicBezTo>
                <a:cubicBezTo>
                  <a:pt x="408" y="48"/>
                  <a:pt x="408" y="48"/>
                  <a:pt x="408" y="48"/>
                </a:cubicBezTo>
                <a:cubicBezTo>
                  <a:pt x="456" y="0"/>
                  <a:pt x="456" y="0"/>
                  <a:pt x="456" y="0"/>
                </a:cubicBezTo>
                <a:cubicBezTo>
                  <a:pt x="520" y="0"/>
                  <a:pt x="520" y="0"/>
                  <a:pt x="520" y="0"/>
                </a:cubicBezTo>
                <a:cubicBezTo>
                  <a:pt x="592" y="121"/>
                  <a:pt x="592" y="121"/>
                  <a:pt x="592" y="121"/>
                </a:cubicBezTo>
                <a:cubicBezTo>
                  <a:pt x="689" y="243"/>
                  <a:pt x="689" y="243"/>
                  <a:pt x="689" y="243"/>
                </a:cubicBezTo>
                <a:lnTo>
                  <a:pt x="0" y="243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5153475" y="5642828"/>
            <a:ext cx="4016377" cy="1215159"/>
          </a:xfrm>
          <a:custGeom>
            <a:rect b="b" l="l" r="r" t="t"/>
            <a:pathLst>
              <a:path extrusionOk="0" h="1007" w="1603">
                <a:moveTo>
                  <a:pt x="1503" y="838"/>
                </a:moveTo>
                <a:lnTo>
                  <a:pt x="1359" y="625"/>
                </a:lnTo>
                <a:lnTo>
                  <a:pt x="1156" y="396"/>
                </a:lnTo>
                <a:lnTo>
                  <a:pt x="1156" y="178"/>
                </a:lnTo>
                <a:lnTo>
                  <a:pt x="1030" y="0"/>
                </a:lnTo>
                <a:lnTo>
                  <a:pt x="874" y="0"/>
                </a:lnTo>
                <a:lnTo>
                  <a:pt x="574" y="140"/>
                </a:lnTo>
                <a:lnTo>
                  <a:pt x="520" y="317"/>
                </a:lnTo>
                <a:lnTo>
                  <a:pt x="446" y="533"/>
                </a:lnTo>
                <a:lnTo>
                  <a:pt x="328" y="791"/>
                </a:lnTo>
                <a:lnTo>
                  <a:pt x="0" y="1007"/>
                </a:lnTo>
                <a:lnTo>
                  <a:pt x="1603" y="1007"/>
                </a:lnTo>
                <a:lnTo>
                  <a:pt x="1503" y="838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7691200" y="5760417"/>
            <a:ext cx="4499450" cy="1097593"/>
          </a:xfrm>
          <a:custGeom>
            <a:rect b="b" l="l" r="r" t="t"/>
            <a:pathLst>
              <a:path extrusionOk="0" h="9511" w="10000">
                <a:moveTo>
                  <a:pt x="0" y="9511"/>
                </a:moveTo>
                <a:lnTo>
                  <a:pt x="1890" y="7753"/>
                </a:lnTo>
                <a:lnTo>
                  <a:pt x="2522" y="6935"/>
                </a:lnTo>
                <a:lnTo>
                  <a:pt x="2986" y="5436"/>
                </a:lnTo>
                <a:cubicBezTo>
                  <a:pt x="2933" y="5123"/>
                  <a:pt x="2881" y="4809"/>
                  <a:pt x="2828" y="4496"/>
                </a:cubicBezTo>
                <a:cubicBezTo>
                  <a:pt x="2933" y="3962"/>
                  <a:pt x="3338" y="2444"/>
                  <a:pt x="3617" y="2233"/>
                </a:cubicBezTo>
                <a:lnTo>
                  <a:pt x="4502" y="3227"/>
                </a:lnTo>
                <a:lnTo>
                  <a:pt x="5367" y="513"/>
                </a:lnTo>
                <a:lnTo>
                  <a:pt x="6062" y="0"/>
                </a:lnTo>
                <a:lnTo>
                  <a:pt x="6627" y="2233"/>
                </a:lnTo>
                <a:lnTo>
                  <a:pt x="7579" y="5436"/>
                </a:lnTo>
                <a:lnTo>
                  <a:pt x="9081" y="7753"/>
                </a:lnTo>
                <a:lnTo>
                  <a:pt x="10000" y="9511"/>
                </a:lnTo>
                <a:lnTo>
                  <a:pt x="0" y="951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16"/>
          <p:cNvSpPr txBox="1"/>
          <p:nvPr>
            <p:ph type="ctrTitle"/>
          </p:nvPr>
        </p:nvSpPr>
        <p:spPr>
          <a:xfrm>
            <a:off x="6096000" y="377125"/>
            <a:ext cx="60960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Montserrat"/>
              <a:buNone/>
            </a:pPr>
            <a:r>
              <a:rPr lang="id-ID">
                <a:solidFill>
                  <a:srgbClr val="3F3F3F"/>
                </a:solidFill>
              </a:rPr>
              <a:t>Case Study 1 </a:t>
            </a:r>
            <a:endParaRPr sz="4000">
              <a:solidFill>
                <a:srgbClr val="3F3F3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Montserrat"/>
              <a:buNone/>
            </a:pPr>
            <a:r>
              <a:t/>
            </a:r>
            <a:endParaRPr sz="4000">
              <a:solidFill>
                <a:srgbClr val="3F3F3F"/>
              </a:solidFill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096000" cy="576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6"/>
          <p:cNvSpPr txBox="1"/>
          <p:nvPr/>
        </p:nvSpPr>
        <p:spPr>
          <a:xfrm>
            <a:off x="6096000" y="1167625"/>
            <a:ext cx="6096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5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Best Overall Conditions</a:t>
            </a:r>
            <a:endParaRPr sz="900"/>
          </a:p>
        </p:txBody>
      </p:sp>
      <p:sp>
        <p:nvSpPr>
          <p:cNvPr id="208" name="Google Shape;208;p16"/>
          <p:cNvSpPr txBox="1"/>
          <p:nvPr/>
        </p:nvSpPr>
        <p:spPr>
          <a:xfrm>
            <a:off x="6096000" y="2770950"/>
            <a:ext cx="3021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>
                <a:latin typeface="Montserrat"/>
                <a:ea typeface="Montserrat"/>
                <a:cs typeface="Montserrat"/>
                <a:sym typeface="Montserrat"/>
              </a:rPr>
              <a:t>soil_nutrients = 1;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>
                <a:latin typeface="Montserrat"/>
                <a:ea typeface="Montserrat"/>
                <a:cs typeface="Montserrat"/>
                <a:sym typeface="Montserrat"/>
              </a:rPr>
              <a:t>daily_water = 5;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>
                <a:latin typeface="Montserrat"/>
                <a:ea typeface="Montserrat"/>
                <a:cs typeface="Montserrat"/>
                <a:sym typeface="Montserrat"/>
              </a:rPr>
              <a:t>temperature = 15;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>
                <a:latin typeface="Montserrat"/>
                <a:ea typeface="Montserrat"/>
                <a:cs typeface="Montserrat"/>
                <a:sym typeface="Montserrat"/>
              </a:rPr>
              <a:t>fertilizer = 2;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16"/>
          <p:cNvSpPr txBox="1"/>
          <p:nvPr/>
        </p:nvSpPr>
        <p:spPr>
          <a:xfrm>
            <a:off x="9117512" y="2770950"/>
            <a:ext cx="302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>
                <a:latin typeface="Montserrat"/>
                <a:ea typeface="Montserrat"/>
                <a:cs typeface="Montserrat"/>
                <a:sym typeface="Montserrat"/>
              </a:rPr>
              <a:t>Initial State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>
                <a:latin typeface="Montserrat"/>
                <a:ea typeface="Montserrat"/>
                <a:cs typeface="Montserrat"/>
                <a:sym typeface="Montserrat"/>
              </a:rPr>
              <a:t>S&lt;100&gt;;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/>
          <p:nvPr/>
        </p:nvSpPr>
        <p:spPr>
          <a:xfrm>
            <a:off x="-6600" y="6488436"/>
            <a:ext cx="3514782" cy="369555"/>
          </a:xfrm>
          <a:custGeom>
            <a:rect b="b" l="l" r="r" t="t"/>
            <a:pathLst>
              <a:path extrusionOk="0" h="337" w="1244">
                <a:moveTo>
                  <a:pt x="220" y="225"/>
                </a:moveTo>
                <a:lnTo>
                  <a:pt x="338" y="81"/>
                </a:lnTo>
                <a:lnTo>
                  <a:pt x="499" y="0"/>
                </a:lnTo>
                <a:lnTo>
                  <a:pt x="589" y="45"/>
                </a:lnTo>
                <a:lnTo>
                  <a:pt x="634" y="114"/>
                </a:lnTo>
                <a:lnTo>
                  <a:pt x="934" y="114"/>
                </a:lnTo>
                <a:lnTo>
                  <a:pt x="1154" y="190"/>
                </a:lnTo>
                <a:lnTo>
                  <a:pt x="1244" y="337"/>
                </a:lnTo>
                <a:lnTo>
                  <a:pt x="0" y="337"/>
                </a:lnTo>
                <a:lnTo>
                  <a:pt x="220" y="2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2402631" y="6067486"/>
            <a:ext cx="4229475" cy="790510"/>
          </a:xfrm>
          <a:custGeom>
            <a:rect b="b" l="l" r="r" t="t"/>
            <a:pathLst>
              <a:path extrusionOk="0" h="243" w="689">
                <a:moveTo>
                  <a:pt x="0" y="243"/>
                </a:moveTo>
                <a:cubicBezTo>
                  <a:pt x="4" y="243"/>
                  <a:pt x="53" y="128"/>
                  <a:pt x="53" y="128"/>
                </a:cubicBezTo>
                <a:cubicBezTo>
                  <a:pt x="89" y="101"/>
                  <a:pt x="89" y="101"/>
                  <a:pt x="89" y="101"/>
                </a:cubicBezTo>
                <a:cubicBezTo>
                  <a:pt x="191" y="19"/>
                  <a:pt x="191" y="19"/>
                  <a:pt x="191" y="19"/>
                </a:cubicBezTo>
                <a:cubicBezTo>
                  <a:pt x="279" y="19"/>
                  <a:pt x="279" y="19"/>
                  <a:pt x="279" y="19"/>
                </a:cubicBezTo>
                <a:cubicBezTo>
                  <a:pt x="332" y="63"/>
                  <a:pt x="332" y="63"/>
                  <a:pt x="332" y="63"/>
                </a:cubicBezTo>
                <a:cubicBezTo>
                  <a:pt x="380" y="101"/>
                  <a:pt x="380" y="101"/>
                  <a:pt x="380" y="101"/>
                </a:cubicBezTo>
                <a:cubicBezTo>
                  <a:pt x="408" y="48"/>
                  <a:pt x="408" y="48"/>
                  <a:pt x="408" y="48"/>
                </a:cubicBezTo>
                <a:cubicBezTo>
                  <a:pt x="456" y="0"/>
                  <a:pt x="456" y="0"/>
                  <a:pt x="456" y="0"/>
                </a:cubicBezTo>
                <a:cubicBezTo>
                  <a:pt x="520" y="0"/>
                  <a:pt x="520" y="0"/>
                  <a:pt x="520" y="0"/>
                </a:cubicBezTo>
                <a:cubicBezTo>
                  <a:pt x="592" y="121"/>
                  <a:pt x="592" y="121"/>
                  <a:pt x="592" y="121"/>
                </a:cubicBezTo>
                <a:cubicBezTo>
                  <a:pt x="689" y="243"/>
                  <a:pt x="689" y="243"/>
                  <a:pt x="689" y="243"/>
                </a:cubicBezTo>
                <a:lnTo>
                  <a:pt x="0" y="243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5153475" y="5642828"/>
            <a:ext cx="4016377" cy="1215159"/>
          </a:xfrm>
          <a:custGeom>
            <a:rect b="b" l="l" r="r" t="t"/>
            <a:pathLst>
              <a:path extrusionOk="0" h="1007" w="1603">
                <a:moveTo>
                  <a:pt x="1503" y="838"/>
                </a:moveTo>
                <a:lnTo>
                  <a:pt x="1359" y="625"/>
                </a:lnTo>
                <a:lnTo>
                  <a:pt x="1156" y="396"/>
                </a:lnTo>
                <a:lnTo>
                  <a:pt x="1156" y="178"/>
                </a:lnTo>
                <a:lnTo>
                  <a:pt x="1030" y="0"/>
                </a:lnTo>
                <a:lnTo>
                  <a:pt x="874" y="0"/>
                </a:lnTo>
                <a:lnTo>
                  <a:pt x="574" y="140"/>
                </a:lnTo>
                <a:lnTo>
                  <a:pt x="520" y="317"/>
                </a:lnTo>
                <a:lnTo>
                  <a:pt x="446" y="533"/>
                </a:lnTo>
                <a:lnTo>
                  <a:pt x="328" y="791"/>
                </a:lnTo>
                <a:lnTo>
                  <a:pt x="0" y="1007"/>
                </a:lnTo>
                <a:lnTo>
                  <a:pt x="1603" y="1007"/>
                </a:lnTo>
                <a:lnTo>
                  <a:pt x="1503" y="838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7691200" y="5760417"/>
            <a:ext cx="4499450" cy="1097593"/>
          </a:xfrm>
          <a:custGeom>
            <a:rect b="b" l="l" r="r" t="t"/>
            <a:pathLst>
              <a:path extrusionOk="0" h="9511" w="10000">
                <a:moveTo>
                  <a:pt x="0" y="9511"/>
                </a:moveTo>
                <a:lnTo>
                  <a:pt x="1890" y="7753"/>
                </a:lnTo>
                <a:lnTo>
                  <a:pt x="2522" y="6935"/>
                </a:lnTo>
                <a:lnTo>
                  <a:pt x="2986" y="5436"/>
                </a:lnTo>
                <a:cubicBezTo>
                  <a:pt x="2933" y="5123"/>
                  <a:pt x="2881" y="4809"/>
                  <a:pt x="2828" y="4496"/>
                </a:cubicBezTo>
                <a:cubicBezTo>
                  <a:pt x="2933" y="3962"/>
                  <a:pt x="3338" y="2444"/>
                  <a:pt x="3617" y="2233"/>
                </a:cubicBezTo>
                <a:lnTo>
                  <a:pt x="4502" y="3227"/>
                </a:lnTo>
                <a:lnTo>
                  <a:pt x="5367" y="513"/>
                </a:lnTo>
                <a:lnTo>
                  <a:pt x="6062" y="0"/>
                </a:lnTo>
                <a:lnTo>
                  <a:pt x="6627" y="2233"/>
                </a:lnTo>
                <a:lnTo>
                  <a:pt x="7579" y="5436"/>
                </a:lnTo>
                <a:lnTo>
                  <a:pt x="9081" y="7753"/>
                </a:lnTo>
                <a:lnTo>
                  <a:pt x="10000" y="9511"/>
                </a:lnTo>
                <a:lnTo>
                  <a:pt x="0" y="951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17"/>
          <p:cNvSpPr txBox="1"/>
          <p:nvPr>
            <p:ph type="ctrTitle"/>
          </p:nvPr>
        </p:nvSpPr>
        <p:spPr>
          <a:xfrm>
            <a:off x="6096000" y="377125"/>
            <a:ext cx="60960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Montserrat"/>
              <a:buNone/>
            </a:pPr>
            <a:r>
              <a:rPr lang="id-ID">
                <a:solidFill>
                  <a:srgbClr val="3F3F3F"/>
                </a:solidFill>
              </a:rPr>
              <a:t>Case Study 2 </a:t>
            </a:r>
            <a:endParaRPr sz="4000">
              <a:solidFill>
                <a:srgbClr val="3F3F3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Montserrat"/>
              <a:buNone/>
            </a:pPr>
            <a:r>
              <a:t/>
            </a:r>
            <a:endParaRPr sz="4000">
              <a:solidFill>
                <a:srgbClr val="3F3F3F"/>
              </a:solidFill>
            </a:endParaRPr>
          </a:p>
        </p:txBody>
      </p:sp>
      <p:pic>
        <p:nvPicPr>
          <p:cNvPr id="219" name="Google Shape;2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96000" cy="576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7"/>
          <p:cNvSpPr txBox="1"/>
          <p:nvPr/>
        </p:nvSpPr>
        <p:spPr>
          <a:xfrm>
            <a:off x="6096000" y="1167625"/>
            <a:ext cx="6096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5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Low Soil Nutrients</a:t>
            </a:r>
            <a:endParaRPr sz="900"/>
          </a:p>
        </p:txBody>
      </p:sp>
      <p:sp>
        <p:nvSpPr>
          <p:cNvPr id="221" name="Google Shape;221;p17"/>
          <p:cNvSpPr txBox="1"/>
          <p:nvPr/>
        </p:nvSpPr>
        <p:spPr>
          <a:xfrm>
            <a:off x="6096000" y="2770950"/>
            <a:ext cx="3021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>
                <a:latin typeface="Montserrat"/>
                <a:ea typeface="Montserrat"/>
                <a:cs typeface="Montserrat"/>
                <a:sym typeface="Montserrat"/>
              </a:rPr>
              <a:t>soil_nutrients = 0.5;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>
                <a:latin typeface="Montserrat"/>
                <a:ea typeface="Montserrat"/>
                <a:cs typeface="Montserrat"/>
                <a:sym typeface="Montserrat"/>
              </a:rPr>
              <a:t>daily_water = 5;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>
                <a:latin typeface="Montserrat"/>
                <a:ea typeface="Montserrat"/>
                <a:cs typeface="Montserrat"/>
                <a:sym typeface="Montserrat"/>
              </a:rPr>
              <a:t>temperature = 15;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>
                <a:latin typeface="Montserrat"/>
                <a:ea typeface="Montserrat"/>
                <a:cs typeface="Montserrat"/>
                <a:sym typeface="Montserrat"/>
              </a:rPr>
              <a:t>fertilizer = 2;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9117512" y="2770950"/>
            <a:ext cx="302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>
                <a:latin typeface="Montserrat"/>
                <a:ea typeface="Montserrat"/>
                <a:cs typeface="Montserrat"/>
                <a:sym typeface="Montserrat"/>
              </a:rPr>
              <a:t>Initial State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>
                <a:latin typeface="Montserrat"/>
                <a:ea typeface="Montserrat"/>
                <a:cs typeface="Montserrat"/>
                <a:sym typeface="Montserrat"/>
              </a:rPr>
              <a:t>S&lt;100&gt;;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/>
          <p:nvPr/>
        </p:nvSpPr>
        <p:spPr>
          <a:xfrm>
            <a:off x="-6600" y="6488436"/>
            <a:ext cx="3514782" cy="369555"/>
          </a:xfrm>
          <a:custGeom>
            <a:rect b="b" l="l" r="r" t="t"/>
            <a:pathLst>
              <a:path extrusionOk="0" h="337" w="1244">
                <a:moveTo>
                  <a:pt x="220" y="225"/>
                </a:moveTo>
                <a:lnTo>
                  <a:pt x="338" y="81"/>
                </a:lnTo>
                <a:lnTo>
                  <a:pt x="499" y="0"/>
                </a:lnTo>
                <a:lnTo>
                  <a:pt x="589" y="45"/>
                </a:lnTo>
                <a:lnTo>
                  <a:pt x="634" y="114"/>
                </a:lnTo>
                <a:lnTo>
                  <a:pt x="934" y="114"/>
                </a:lnTo>
                <a:lnTo>
                  <a:pt x="1154" y="190"/>
                </a:lnTo>
                <a:lnTo>
                  <a:pt x="1244" y="337"/>
                </a:lnTo>
                <a:lnTo>
                  <a:pt x="0" y="337"/>
                </a:lnTo>
                <a:lnTo>
                  <a:pt x="220" y="2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2402631" y="6067486"/>
            <a:ext cx="4229475" cy="790510"/>
          </a:xfrm>
          <a:custGeom>
            <a:rect b="b" l="l" r="r" t="t"/>
            <a:pathLst>
              <a:path extrusionOk="0" h="243" w="689">
                <a:moveTo>
                  <a:pt x="0" y="243"/>
                </a:moveTo>
                <a:cubicBezTo>
                  <a:pt x="4" y="243"/>
                  <a:pt x="53" y="128"/>
                  <a:pt x="53" y="128"/>
                </a:cubicBezTo>
                <a:cubicBezTo>
                  <a:pt x="89" y="101"/>
                  <a:pt x="89" y="101"/>
                  <a:pt x="89" y="101"/>
                </a:cubicBezTo>
                <a:cubicBezTo>
                  <a:pt x="191" y="19"/>
                  <a:pt x="191" y="19"/>
                  <a:pt x="191" y="19"/>
                </a:cubicBezTo>
                <a:cubicBezTo>
                  <a:pt x="279" y="19"/>
                  <a:pt x="279" y="19"/>
                  <a:pt x="279" y="19"/>
                </a:cubicBezTo>
                <a:cubicBezTo>
                  <a:pt x="332" y="63"/>
                  <a:pt x="332" y="63"/>
                  <a:pt x="332" y="63"/>
                </a:cubicBezTo>
                <a:cubicBezTo>
                  <a:pt x="380" y="101"/>
                  <a:pt x="380" y="101"/>
                  <a:pt x="380" y="101"/>
                </a:cubicBezTo>
                <a:cubicBezTo>
                  <a:pt x="408" y="48"/>
                  <a:pt x="408" y="48"/>
                  <a:pt x="408" y="48"/>
                </a:cubicBezTo>
                <a:cubicBezTo>
                  <a:pt x="456" y="0"/>
                  <a:pt x="456" y="0"/>
                  <a:pt x="456" y="0"/>
                </a:cubicBezTo>
                <a:cubicBezTo>
                  <a:pt x="520" y="0"/>
                  <a:pt x="520" y="0"/>
                  <a:pt x="520" y="0"/>
                </a:cubicBezTo>
                <a:cubicBezTo>
                  <a:pt x="592" y="121"/>
                  <a:pt x="592" y="121"/>
                  <a:pt x="592" y="121"/>
                </a:cubicBezTo>
                <a:cubicBezTo>
                  <a:pt x="689" y="243"/>
                  <a:pt x="689" y="243"/>
                  <a:pt x="689" y="243"/>
                </a:cubicBezTo>
                <a:lnTo>
                  <a:pt x="0" y="243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5153475" y="5642828"/>
            <a:ext cx="4016377" cy="1215159"/>
          </a:xfrm>
          <a:custGeom>
            <a:rect b="b" l="l" r="r" t="t"/>
            <a:pathLst>
              <a:path extrusionOk="0" h="1007" w="1603">
                <a:moveTo>
                  <a:pt x="1503" y="838"/>
                </a:moveTo>
                <a:lnTo>
                  <a:pt x="1359" y="625"/>
                </a:lnTo>
                <a:lnTo>
                  <a:pt x="1156" y="396"/>
                </a:lnTo>
                <a:lnTo>
                  <a:pt x="1156" y="178"/>
                </a:lnTo>
                <a:lnTo>
                  <a:pt x="1030" y="0"/>
                </a:lnTo>
                <a:lnTo>
                  <a:pt x="874" y="0"/>
                </a:lnTo>
                <a:lnTo>
                  <a:pt x="574" y="140"/>
                </a:lnTo>
                <a:lnTo>
                  <a:pt x="520" y="317"/>
                </a:lnTo>
                <a:lnTo>
                  <a:pt x="446" y="533"/>
                </a:lnTo>
                <a:lnTo>
                  <a:pt x="328" y="791"/>
                </a:lnTo>
                <a:lnTo>
                  <a:pt x="0" y="1007"/>
                </a:lnTo>
                <a:lnTo>
                  <a:pt x="1603" y="1007"/>
                </a:lnTo>
                <a:lnTo>
                  <a:pt x="1503" y="838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7691200" y="5760417"/>
            <a:ext cx="4499450" cy="1097593"/>
          </a:xfrm>
          <a:custGeom>
            <a:rect b="b" l="l" r="r" t="t"/>
            <a:pathLst>
              <a:path extrusionOk="0" h="9511" w="10000">
                <a:moveTo>
                  <a:pt x="0" y="9511"/>
                </a:moveTo>
                <a:lnTo>
                  <a:pt x="1890" y="7753"/>
                </a:lnTo>
                <a:lnTo>
                  <a:pt x="2522" y="6935"/>
                </a:lnTo>
                <a:lnTo>
                  <a:pt x="2986" y="5436"/>
                </a:lnTo>
                <a:cubicBezTo>
                  <a:pt x="2933" y="5123"/>
                  <a:pt x="2881" y="4809"/>
                  <a:pt x="2828" y="4496"/>
                </a:cubicBezTo>
                <a:cubicBezTo>
                  <a:pt x="2933" y="3962"/>
                  <a:pt x="3338" y="2444"/>
                  <a:pt x="3617" y="2233"/>
                </a:cubicBezTo>
                <a:lnTo>
                  <a:pt x="4502" y="3227"/>
                </a:lnTo>
                <a:lnTo>
                  <a:pt x="5367" y="513"/>
                </a:lnTo>
                <a:lnTo>
                  <a:pt x="6062" y="0"/>
                </a:lnTo>
                <a:lnTo>
                  <a:pt x="6627" y="2233"/>
                </a:lnTo>
                <a:lnTo>
                  <a:pt x="7579" y="5436"/>
                </a:lnTo>
                <a:lnTo>
                  <a:pt x="9081" y="7753"/>
                </a:lnTo>
                <a:lnTo>
                  <a:pt x="10000" y="9511"/>
                </a:lnTo>
                <a:lnTo>
                  <a:pt x="0" y="951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18"/>
          <p:cNvSpPr txBox="1"/>
          <p:nvPr>
            <p:ph type="ctrTitle"/>
          </p:nvPr>
        </p:nvSpPr>
        <p:spPr>
          <a:xfrm>
            <a:off x="6096000" y="377125"/>
            <a:ext cx="60960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Montserrat"/>
              <a:buNone/>
            </a:pPr>
            <a:r>
              <a:rPr lang="id-ID">
                <a:solidFill>
                  <a:srgbClr val="3F3F3F"/>
                </a:solidFill>
              </a:rPr>
              <a:t>Case Study 3 </a:t>
            </a:r>
            <a:endParaRPr sz="4000">
              <a:solidFill>
                <a:srgbClr val="3F3F3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Montserrat"/>
              <a:buNone/>
            </a:pPr>
            <a:r>
              <a:t/>
            </a:r>
            <a:endParaRPr sz="4000">
              <a:solidFill>
                <a:srgbClr val="3F3F3F"/>
              </a:solidFill>
            </a:endParaRPr>
          </a:p>
        </p:txBody>
      </p:sp>
      <p:pic>
        <p:nvPicPr>
          <p:cNvPr id="232" name="Google Shape;2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96000" cy="576042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8"/>
          <p:cNvSpPr txBox="1"/>
          <p:nvPr/>
        </p:nvSpPr>
        <p:spPr>
          <a:xfrm>
            <a:off x="6096000" y="1167625"/>
            <a:ext cx="6096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5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Dry Weather Conditions</a:t>
            </a:r>
            <a:endParaRPr sz="900"/>
          </a:p>
        </p:txBody>
      </p:sp>
      <p:sp>
        <p:nvSpPr>
          <p:cNvPr id="234" name="Google Shape;234;p18"/>
          <p:cNvSpPr txBox="1"/>
          <p:nvPr/>
        </p:nvSpPr>
        <p:spPr>
          <a:xfrm>
            <a:off x="6096000" y="2770950"/>
            <a:ext cx="3021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>
                <a:latin typeface="Montserrat"/>
                <a:ea typeface="Montserrat"/>
                <a:cs typeface="Montserrat"/>
                <a:sym typeface="Montserrat"/>
              </a:rPr>
              <a:t>soil_nutrients = 0.4;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>
                <a:latin typeface="Montserrat"/>
                <a:ea typeface="Montserrat"/>
                <a:cs typeface="Montserrat"/>
                <a:sym typeface="Montserrat"/>
              </a:rPr>
              <a:t>daily_water = 2.5;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>
                <a:latin typeface="Montserrat"/>
                <a:ea typeface="Montserrat"/>
                <a:cs typeface="Montserrat"/>
                <a:sym typeface="Montserrat"/>
              </a:rPr>
              <a:t>temperature = 30;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>
                <a:latin typeface="Montserrat"/>
                <a:ea typeface="Montserrat"/>
                <a:cs typeface="Montserrat"/>
                <a:sym typeface="Montserrat"/>
              </a:rPr>
              <a:t>fertilizer = 2;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9117512" y="2770950"/>
            <a:ext cx="302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>
                <a:latin typeface="Montserrat"/>
                <a:ea typeface="Montserrat"/>
                <a:cs typeface="Montserrat"/>
                <a:sym typeface="Montserrat"/>
              </a:rPr>
              <a:t>Initial State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>
                <a:latin typeface="Montserrat"/>
                <a:ea typeface="Montserrat"/>
                <a:cs typeface="Montserrat"/>
                <a:sym typeface="Montserrat"/>
              </a:rPr>
              <a:t>S&lt;100&gt;;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/>
          <p:nvPr/>
        </p:nvSpPr>
        <p:spPr>
          <a:xfrm>
            <a:off x="-6600" y="6488436"/>
            <a:ext cx="3514782" cy="369555"/>
          </a:xfrm>
          <a:custGeom>
            <a:rect b="b" l="l" r="r" t="t"/>
            <a:pathLst>
              <a:path extrusionOk="0" h="337" w="1244">
                <a:moveTo>
                  <a:pt x="220" y="225"/>
                </a:moveTo>
                <a:lnTo>
                  <a:pt x="338" y="81"/>
                </a:lnTo>
                <a:lnTo>
                  <a:pt x="499" y="0"/>
                </a:lnTo>
                <a:lnTo>
                  <a:pt x="589" y="45"/>
                </a:lnTo>
                <a:lnTo>
                  <a:pt x="634" y="114"/>
                </a:lnTo>
                <a:lnTo>
                  <a:pt x="934" y="114"/>
                </a:lnTo>
                <a:lnTo>
                  <a:pt x="1154" y="190"/>
                </a:lnTo>
                <a:lnTo>
                  <a:pt x="1244" y="337"/>
                </a:lnTo>
                <a:lnTo>
                  <a:pt x="0" y="337"/>
                </a:lnTo>
                <a:lnTo>
                  <a:pt x="220" y="2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2402631" y="6067486"/>
            <a:ext cx="4229475" cy="790510"/>
          </a:xfrm>
          <a:custGeom>
            <a:rect b="b" l="l" r="r" t="t"/>
            <a:pathLst>
              <a:path extrusionOk="0" h="243" w="689">
                <a:moveTo>
                  <a:pt x="0" y="243"/>
                </a:moveTo>
                <a:cubicBezTo>
                  <a:pt x="4" y="243"/>
                  <a:pt x="53" y="128"/>
                  <a:pt x="53" y="128"/>
                </a:cubicBezTo>
                <a:cubicBezTo>
                  <a:pt x="89" y="101"/>
                  <a:pt x="89" y="101"/>
                  <a:pt x="89" y="101"/>
                </a:cubicBezTo>
                <a:cubicBezTo>
                  <a:pt x="191" y="19"/>
                  <a:pt x="191" y="19"/>
                  <a:pt x="191" y="19"/>
                </a:cubicBezTo>
                <a:cubicBezTo>
                  <a:pt x="279" y="19"/>
                  <a:pt x="279" y="19"/>
                  <a:pt x="279" y="19"/>
                </a:cubicBezTo>
                <a:cubicBezTo>
                  <a:pt x="332" y="63"/>
                  <a:pt x="332" y="63"/>
                  <a:pt x="332" y="63"/>
                </a:cubicBezTo>
                <a:cubicBezTo>
                  <a:pt x="380" y="101"/>
                  <a:pt x="380" y="101"/>
                  <a:pt x="380" y="101"/>
                </a:cubicBezTo>
                <a:cubicBezTo>
                  <a:pt x="408" y="48"/>
                  <a:pt x="408" y="48"/>
                  <a:pt x="408" y="48"/>
                </a:cubicBezTo>
                <a:cubicBezTo>
                  <a:pt x="456" y="0"/>
                  <a:pt x="456" y="0"/>
                  <a:pt x="456" y="0"/>
                </a:cubicBezTo>
                <a:cubicBezTo>
                  <a:pt x="520" y="0"/>
                  <a:pt x="520" y="0"/>
                  <a:pt x="520" y="0"/>
                </a:cubicBezTo>
                <a:cubicBezTo>
                  <a:pt x="592" y="121"/>
                  <a:pt x="592" y="121"/>
                  <a:pt x="592" y="121"/>
                </a:cubicBezTo>
                <a:cubicBezTo>
                  <a:pt x="689" y="243"/>
                  <a:pt x="689" y="243"/>
                  <a:pt x="689" y="243"/>
                </a:cubicBezTo>
                <a:lnTo>
                  <a:pt x="0" y="243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19"/>
          <p:cNvSpPr/>
          <p:nvPr/>
        </p:nvSpPr>
        <p:spPr>
          <a:xfrm>
            <a:off x="5153475" y="5642828"/>
            <a:ext cx="4016377" cy="1215159"/>
          </a:xfrm>
          <a:custGeom>
            <a:rect b="b" l="l" r="r" t="t"/>
            <a:pathLst>
              <a:path extrusionOk="0" h="1007" w="1603">
                <a:moveTo>
                  <a:pt x="1503" y="838"/>
                </a:moveTo>
                <a:lnTo>
                  <a:pt x="1359" y="625"/>
                </a:lnTo>
                <a:lnTo>
                  <a:pt x="1156" y="396"/>
                </a:lnTo>
                <a:lnTo>
                  <a:pt x="1156" y="178"/>
                </a:lnTo>
                <a:lnTo>
                  <a:pt x="1030" y="0"/>
                </a:lnTo>
                <a:lnTo>
                  <a:pt x="874" y="0"/>
                </a:lnTo>
                <a:lnTo>
                  <a:pt x="574" y="140"/>
                </a:lnTo>
                <a:lnTo>
                  <a:pt x="520" y="317"/>
                </a:lnTo>
                <a:lnTo>
                  <a:pt x="446" y="533"/>
                </a:lnTo>
                <a:lnTo>
                  <a:pt x="328" y="791"/>
                </a:lnTo>
                <a:lnTo>
                  <a:pt x="0" y="1007"/>
                </a:lnTo>
                <a:lnTo>
                  <a:pt x="1603" y="1007"/>
                </a:lnTo>
                <a:lnTo>
                  <a:pt x="1503" y="838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7691200" y="5760417"/>
            <a:ext cx="4499450" cy="1097593"/>
          </a:xfrm>
          <a:custGeom>
            <a:rect b="b" l="l" r="r" t="t"/>
            <a:pathLst>
              <a:path extrusionOk="0" h="9511" w="10000">
                <a:moveTo>
                  <a:pt x="0" y="9511"/>
                </a:moveTo>
                <a:lnTo>
                  <a:pt x="1890" y="7753"/>
                </a:lnTo>
                <a:lnTo>
                  <a:pt x="2522" y="6935"/>
                </a:lnTo>
                <a:lnTo>
                  <a:pt x="2986" y="5436"/>
                </a:lnTo>
                <a:cubicBezTo>
                  <a:pt x="2933" y="5123"/>
                  <a:pt x="2881" y="4809"/>
                  <a:pt x="2828" y="4496"/>
                </a:cubicBezTo>
                <a:cubicBezTo>
                  <a:pt x="2933" y="3962"/>
                  <a:pt x="3338" y="2444"/>
                  <a:pt x="3617" y="2233"/>
                </a:cubicBezTo>
                <a:lnTo>
                  <a:pt x="4502" y="3227"/>
                </a:lnTo>
                <a:lnTo>
                  <a:pt x="5367" y="513"/>
                </a:lnTo>
                <a:lnTo>
                  <a:pt x="6062" y="0"/>
                </a:lnTo>
                <a:lnTo>
                  <a:pt x="6627" y="2233"/>
                </a:lnTo>
                <a:lnTo>
                  <a:pt x="7579" y="5436"/>
                </a:lnTo>
                <a:lnTo>
                  <a:pt x="9081" y="7753"/>
                </a:lnTo>
                <a:lnTo>
                  <a:pt x="10000" y="9511"/>
                </a:lnTo>
                <a:lnTo>
                  <a:pt x="0" y="951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19"/>
          <p:cNvSpPr txBox="1"/>
          <p:nvPr>
            <p:ph type="ctrTitle"/>
          </p:nvPr>
        </p:nvSpPr>
        <p:spPr>
          <a:xfrm>
            <a:off x="6096000" y="377125"/>
            <a:ext cx="60960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Montserrat"/>
              <a:buNone/>
            </a:pPr>
            <a:r>
              <a:rPr lang="id-ID">
                <a:solidFill>
                  <a:srgbClr val="3F3F3F"/>
                </a:solidFill>
              </a:rPr>
              <a:t>Case Study 4</a:t>
            </a:r>
            <a:endParaRPr sz="4000">
              <a:solidFill>
                <a:srgbClr val="3F3F3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Montserrat"/>
              <a:buNone/>
            </a:pPr>
            <a:r>
              <a:t/>
            </a:r>
            <a:endParaRPr sz="4000">
              <a:solidFill>
                <a:srgbClr val="3F3F3F"/>
              </a:solidFill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6096000" y="1167625"/>
            <a:ext cx="6096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5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Too Much Fertilizer</a:t>
            </a:r>
            <a:endParaRPr sz="900"/>
          </a:p>
        </p:txBody>
      </p:sp>
      <p:sp>
        <p:nvSpPr>
          <p:cNvPr id="246" name="Google Shape;246;p19"/>
          <p:cNvSpPr txBox="1"/>
          <p:nvPr/>
        </p:nvSpPr>
        <p:spPr>
          <a:xfrm>
            <a:off x="6096000" y="2770950"/>
            <a:ext cx="3021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>
                <a:latin typeface="Montserrat"/>
                <a:ea typeface="Montserrat"/>
                <a:cs typeface="Montserrat"/>
                <a:sym typeface="Montserrat"/>
              </a:rPr>
              <a:t>soil_nutrients = 1;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>
                <a:latin typeface="Montserrat"/>
                <a:ea typeface="Montserrat"/>
                <a:cs typeface="Montserrat"/>
                <a:sym typeface="Montserrat"/>
              </a:rPr>
              <a:t>daily_water = 5;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>
                <a:latin typeface="Montserrat"/>
                <a:ea typeface="Montserrat"/>
                <a:cs typeface="Montserrat"/>
                <a:sym typeface="Montserrat"/>
              </a:rPr>
              <a:t>temperature = 15;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>
                <a:latin typeface="Montserrat"/>
                <a:ea typeface="Montserrat"/>
                <a:cs typeface="Montserrat"/>
                <a:sym typeface="Montserrat"/>
              </a:rPr>
              <a:t>fertilizer = 5;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19"/>
          <p:cNvSpPr txBox="1"/>
          <p:nvPr/>
        </p:nvSpPr>
        <p:spPr>
          <a:xfrm>
            <a:off x="9117512" y="2770950"/>
            <a:ext cx="302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>
                <a:latin typeface="Montserrat"/>
                <a:ea typeface="Montserrat"/>
                <a:cs typeface="Montserrat"/>
                <a:sym typeface="Montserrat"/>
              </a:rPr>
              <a:t>Initial State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>
                <a:latin typeface="Montserrat"/>
                <a:ea typeface="Montserrat"/>
                <a:cs typeface="Montserrat"/>
                <a:sym typeface="Montserrat"/>
              </a:rPr>
              <a:t>S&lt;100&gt;;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8" name="Google Shape;248;p19"/>
          <p:cNvPicPr preferRelativeResize="0"/>
          <p:nvPr/>
        </p:nvPicPr>
        <p:blipFill rotWithShape="1">
          <a:blip r:embed="rId3">
            <a:alphaModFix/>
          </a:blip>
          <a:srcRect b="0" l="-1175" r="-1042" t="0"/>
          <a:stretch/>
        </p:blipFill>
        <p:spPr>
          <a:xfrm>
            <a:off x="125700" y="159600"/>
            <a:ext cx="6095998" cy="560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9"/>
          <p:cNvPicPr preferRelativeResize="0"/>
          <p:nvPr/>
        </p:nvPicPr>
        <p:blipFill rotWithShape="1">
          <a:blip r:embed="rId3">
            <a:alphaModFix/>
          </a:blip>
          <a:srcRect b="0" l="-1163" r="0" t="2771"/>
          <a:stretch/>
        </p:blipFill>
        <p:spPr>
          <a:xfrm>
            <a:off x="0" y="42000"/>
            <a:ext cx="6221701" cy="57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/>
          <p:nvPr/>
        </p:nvSpPr>
        <p:spPr>
          <a:xfrm>
            <a:off x="3178630" y="6332148"/>
            <a:ext cx="972600" cy="52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20"/>
          <p:cNvSpPr/>
          <p:nvPr/>
        </p:nvSpPr>
        <p:spPr>
          <a:xfrm>
            <a:off x="4151088" y="6094666"/>
            <a:ext cx="972600" cy="76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0"/>
          <p:cNvSpPr/>
          <p:nvPr/>
        </p:nvSpPr>
        <p:spPr>
          <a:xfrm>
            <a:off x="5123545" y="5936345"/>
            <a:ext cx="972600" cy="92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0"/>
          <p:cNvSpPr/>
          <p:nvPr/>
        </p:nvSpPr>
        <p:spPr>
          <a:xfrm>
            <a:off x="6096001" y="6094666"/>
            <a:ext cx="972600" cy="76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20"/>
          <p:cNvSpPr/>
          <p:nvPr/>
        </p:nvSpPr>
        <p:spPr>
          <a:xfrm>
            <a:off x="7068458" y="6442407"/>
            <a:ext cx="972600" cy="415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0"/>
          <p:cNvSpPr/>
          <p:nvPr/>
        </p:nvSpPr>
        <p:spPr>
          <a:xfrm>
            <a:off x="8040916" y="6564417"/>
            <a:ext cx="972600" cy="293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20"/>
          <p:cNvSpPr/>
          <p:nvPr/>
        </p:nvSpPr>
        <p:spPr>
          <a:xfrm>
            <a:off x="2518200" y="1470775"/>
            <a:ext cx="71556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Thanks for your attention!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22860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20"/>
          <p:cNvSpPr txBox="1"/>
          <p:nvPr/>
        </p:nvSpPr>
        <p:spPr>
          <a:xfrm>
            <a:off x="254625" y="4547325"/>
            <a:ext cx="41496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Presented by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Roberto Cesetti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roberto.cesetti@studenti.unicam.it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2" name="Google Shape;262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3075" y="2756075"/>
            <a:ext cx="1345849" cy="134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3178630" y="6332148"/>
            <a:ext cx="972600" cy="52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39;p8"/>
          <p:cNvSpPr/>
          <p:nvPr/>
        </p:nvSpPr>
        <p:spPr>
          <a:xfrm>
            <a:off x="4151088" y="6094666"/>
            <a:ext cx="972600" cy="76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5123545" y="5936345"/>
            <a:ext cx="972600" cy="92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" name="Google Shape;41;p8"/>
          <p:cNvSpPr/>
          <p:nvPr/>
        </p:nvSpPr>
        <p:spPr>
          <a:xfrm>
            <a:off x="6096001" y="6094666"/>
            <a:ext cx="972600" cy="76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" name="Google Shape;42;p8"/>
          <p:cNvSpPr/>
          <p:nvPr/>
        </p:nvSpPr>
        <p:spPr>
          <a:xfrm>
            <a:off x="7068458" y="6442407"/>
            <a:ext cx="972600" cy="415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43;p8"/>
          <p:cNvSpPr/>
          <p:nvPr/>
        </p:nvSpPr>
        <p:spPr>
          <a:xfrm>
            <a:off x="8040916" y="6564417"/>
            <a:ext cx="972600" cy="293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" name="Google Shape;44;p8"/>
          <p:cNvSpPr/>
          <p:nvPr/>
        </p:nvSpPr>
        <p:spPr>
          <a:xfrm>
            <a:off x="0" y="2284200"/>
            <a:ext cx="121920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22860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Google Shape;45;p8"/>
          <p:cNvSpPr/>
          <p:nvPr/>
        </p:nvSpPr>
        <p:spPr>
          <a:xfrm>
            <a:off x="0" y="3047400"/>
            <a:ext cx="121920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Domain &amp; Objective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22860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9"/>
          <p:cNvGrpSpPr/>
          <p:nvPr/>
        </p:nvGrpSpPr>
        <p:grpSpPr>
          <a:xfrm>
            <a:off x="1372849" y="417059"/>
            <a:ext cx="3939383" cy="5950859"/>
            <a:chOff x="1372848" y="417059"/>
            <a:chExt cx="3939382" cy="5950858"/>
          </a:xfrm>
        </p:grpSpPr>
        <p:sp>
          <p:nvSpPr>
            <p:cNvPr id="51" name="Google Shape;51;p9"/>
            <p:cNvSpPr/>
            <p:nvPr/>
          </p:nvSpPr>
          <p:spPr>
            <a:xfrm>
              <a:off x="1504951" y="417059"/>
              <a:ext cx="3807279" cy="5950858"/>
            </a:xfrm>
            <a:custGeom>
              <a:rect b="b" l="l" r="r" t="t"/>
              <a:pathLst>
                <a:path extrusionOk="0" h="5950858" w="3807279">
                  <a:moveTo>
                    <a:pt x="831850" y="0"/>
                  </a:moveTo>
                  <a:cubicBezTo>
                    <a:pt x="2475134" y="0"/>
                    <a:pt x="3807279" y="1332145"/>
                    <a:pt x="3807279" y="2975429"/>
                  </a:cubicBezTo>
                  <a:cubicBezTo>
                    <a:pt x="3807279" y="4618713"/>
                    <a:pt x="2475134" y="5950858"/>
                    <a:pt x="831850" y="5950858"/>
                  </a:cubicBezTo>
                  <a:cubicBezTo>
                    <a:pt x="626440" y="5950858"/>
                    <a:pt x="425891" y="5930043"/>
                    <a:pt x="232197" y="5890408"/>
                  </a:cubicBezTo>
                  <a:lnTo>
                    <a:pt x="0" y="5830704"/>
                  </a:lnTo>
                  <a:lnTo>
                    <a:pt x="0" y="5748361"/>
                  </a:lnTo>
                  <a:lnTo>
                    <a:pt x="248286" y="5812202"/>
                  </a:lnTo>
                  <a:cubicBezTo>
                    <a:pt x="436782" y="5850774"/>
                    <a:pt x="631951" y="5871030"/>
                    <a:pt x="831850" y="5871030"/>
                  </a:cubicBezTo>
                  <a:cubicBezTo>
                    <a:pt x="2431046" y="5871030"/>
                    <a:pt x="3727451" y="4574625"/>
                    <a:pt x="3727451" y="2975429"/>
                  </a:cubicBezTo>
                  <a:cubicBezTo>
                    <a:pt x="3727451" y="1376233"/>
                    <a:pt x="2431046" y="79828"/>
                    <a:pt x="831850" y="79828"/>
                  </a:cubicBezTo>
                  <a:cubicBezTo>
                    <a:pt x="631951" y="79828"/>
                    <a:pt x="436782" y="100084"/>
                    <a:pt x="248286" y="138656"/>
                  </a:cubicBezTo>
                  <a:lnTo>
                    <a:pt x="0" y="202497"/>
                  </a:lnTo>
                  <a:lnTo>
                    <a:pt x="0" y="120154"/>
                  </a:lnTo>
                  <a:lnTo>
                    <a:pt x="232197" y="60450"/>
                  </a:lnTo>
                  <a:cubicBezTo>
                    <a:pt x="425891" y="20815"/>
                    <a:pt x="626440" y="0"/>
                    <a:pt x="831850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2" name="Google Shape;52;p9"/>
            <p:cNvSpPr/>
            <p:nvPr/>
          </p:nvSpPr>
          <p:spPr>
            <a:xfrm>
              <a:off x="1372848" y="467859"/>
              <a:ext cx="264205" cy="264205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3" name="Google Shape;53;p9"/>
            <p:cNvSpPr/>
            <p:nvPr/>
          </p:nvSpPr>
          <p:spPr>
            <a:xfrm>
              <a:off x="1372848" y="6002059"/>
              <a:ext cx="264205" cy="264205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4" name="Google Shape;54;p9"/>
          <p:cNvSpPr/>
          <p:nvPr/>
        </p:nvSpPr>
        <p:spPr>
          <a:xfrm>
            <a:off x="698925" y="2073900"/>
            <a:ext cx="25569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5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Winter Wheat</a:t>
            </a:r>
            <a:endParaRPr b="1" sz="25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5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Growth Cycle </a:t>
            </a:r>
            <a:endParaRPr b="1" sz="25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5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Stages</a:t>
            </a:r>
            <a:endParaRPr b="1" sz="25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9"/>
          <p:cNvSpPr/>
          <p:nvPr/>
        </p:nvSpPr>
        <p:spPr>
          <a:xfrm>
            <a:off x="698925" y="3429001"/>
            <a:ext cx="37320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500">
                <a:latin typeface="Montserrat"/>
                <a:ea typeface="Montserrat"/>
                <a:cs typeface="Montserrat"/>
                <a:sym typeface="Montserrat"/>
              </a:rPr>
              <a:t>The winter wheat growth cycle consists of multiple phases influenced by various factors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9"/>
          <p:cNvSpPr/>
          <p:nvPr/>
        </p:nvSpPr>
        <p:spPr>
          <a:xfrm>
            <a:off x="3408591" y="557894"/>
            <a:ext cx="348343" cy="348343"/>
          </a:xfrm>
          <a:prstGeom prst="ellipse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9"/>
          <p:cNvSpPr/>
          <p:nvPr/>
        </p:nvSpPr>
        <p:spPr>
          <a:xfrm>
            <a:off x="4706008" y="1770243"/>
            <a:ext cx="348300" cy="3483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5A00A7"/>
              </a:gs>
            </a:gsLst>
            <a:lin ang="54007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5138059" y="3218318"/>
            <a:ext cx="348343" cy="348343"/>
          </a:xfrm>
          <a:prstGeom prst="ellipse">
            <a:avLst/>
          </a:prstGeom>
          <a:gradFill>
            <a:gsLst>
              <a:gs pos="0">
                <a:srgbClr val="C567FF"/>
              </a:gs>
              <a:gs pos="100000">
                <a:srgbClr val="8A08D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9"/>
          <p:cNvSpPr/>
          <p:nvPr/>
        </p:nvSpPr>
        <p:spPr>
          <a:xfrm>
            <a:off x="3408590" y="5861171"/>
            <a:ext cx="348343" cy="348343"/>
          </a:xfrm>
          <a:prstGeom prst="ellipse">
            <a:avLst/>
          </a:prstGeom>
          <a:gradFill>
            <a:gsLst>
              <a:gs pos="0">
                <a:srgbClr val="FF577E"/>
              </a:gs>
              <a:gs pos="100000">
                <a:srgbClr val="CC083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9"/>
          <p:cNvSpPr/>
          <p:nvPr/>
        </p:nvSpPr>
        <p:spPr>
          <a:xfrm>
            <a:off x="4641058" y="4770175"/>
            <a:ext cx="348343" cy="348343"/>
          </a:xfrm>
          <a:prstGeom prst="ellipse">
            <a:avLst/>
          </a:prstGeom>
          <a:gradFill>
            <a:gsLst>
              <a:gs pos="0">
                <a:srgbClr val="F62AA5"/>
              </a:gs>
              <a:gs pos="100000">
                <a:srgbClr val="910C5C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" name="Google Shape;61;p9"/>
          <p:cNvCxnSpPr/>
          <p:nvPr/>
        </p:nvCxnSpPr>
        <p:spPr>
          <a:xfrm>
            <a:off x="3836207" y="705902"/>
            <a:ext cx="1598319" cy="8951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62" name="Google Shape;62;p9"/>
          <p:cNvCxnSpPr/>
          <p:nvPr/>
        </p:nvCxnSpPr>
        <p:spPr>
          <a:xfrm>
            <a:off x="5143113" y="1939649"/>
            <a:ext cx="1379400" cy="78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63" name="Google Shape;63;p9"/>
          <p:cNvCxnSpPr/>
          <p:nvPr/>
        </p:nvCxnSpPr>
        <p:spPr>
          <a:xfrm>
            <a:off x="5604684" y="3396187"/>
            <a:ext cx="1275472" cy="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64" name="Google Shape;64;p9"/>
          <p:cNvCxnSpPr/>
          <p:nvPr/>
        </p:nvCxnSpPr>
        <p:spPr>
          <a:xfrm>
            <a:off x="5064470" y="4960334"/>
            <a:ext cx="1393185" cy="7801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65" name="Google Shape;65;p9"/>
          <p:cNvCxnSpPr/>
          <p:nvPr/>
        </p:nvCxnSpPr>
        <p:spPr>
          <a:xfrm>
            <a:off x="3848149" y="6056833"/>
            <a:ext cx="1393185" cy="7801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66" name="Google Shape;66;p9"/>
          <p:cNvSpPr/>
          <p:nvPr/>
        </p:nvSpPr>
        <p:spPr>
          <a:xfrm>
            <a:off x="5563506" y="284988"/>
            <a:ext cx="894149" cy="894149"/>
          </a:xfrm>
          <a:prstGeom prst="ellipse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</a:t>
            </a:r>
            <a:endParaRPr sz="40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6688945" y="1492575"/>
            <a:ext cx="894000" cy="894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5A00A7"/>
              </a:gs>
            </a:gsLst>
            <a:lin ang="54007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40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7073980" y="2994624"/>
            <a:ext cx="894000" cy="894000"/>
          </a:xfrm>
          <a:prstGeom prst="ellipse">
            <a:avLst/>
          </a:prstGeom>
          <a:gradFill>
            <a:gsLst>
              <a:gs pos="0">
                <a:srgbClr val="C567FF"/>
              </a:gs>
              <a:gs pos="100000">
                <a:srgbClr val="8A08D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sz="40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6596459" y="4521060"/>
            <a:ext cx="894149" cy="894149"/>
          </a:xfrm>
          <a:prstGeom prst="ellipse">
            <a:avLst/>
          </a:prstGeom>
          <a:gradFill>
            <a:gsLst>
              <a:gs pos="0">
                <a:srgbClr val="F62AA5"/>
              </a:gs>
              <a:gs pos="100000">
                <a:srgbClr val="910C5C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4</a:t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7769420" y="1560560"/>
            <a:ext cx="4225473" cy="513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629400" y="4770200"/>
            <a:ext cx="15984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0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Flowering</a:t>
            </a:r>
            <a:endParaRPr b="1" sz="2000"/>
          </a:p>
        </p:txBody>
      </p:sp>
      <p:sp>
        <p:nvSpPr>
          <p:cNvPr id="72" name="Google Shape;72;p9"/>
          <p:cNvSpPr/>
          <p:nvPr/>
        </p:nvSpPr>
        <p:spPr>
          <a:xfrm>
            <a:off x="6450825" y="5856425"/>
            <a:ext cx="15291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0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Ripening</a:t>
            </a:r>
            <a:endParaRPr b="1" sz="2000"/>
          </a:p>
        </p:txBody>
      </p:sp>
      <p:sp>
        <p:nvSpPr>
          <p:cNvPr id="73" name="Google Shape;73;p9"/>
          <p:cNvSpPr/>
          <p:nvPr/>
        </p:nvSpPr>
        <p:spPr>
          <a:xfrm>
            <a:off x="5434530" y="5666274"/>
            <a:ext cx="894000" cy="894000"/>
          </a:xfrm>
          <a:prstGeom prst="ellipse">
            <a:avLst/>
          </a:prstGeom>
          <a:gradFill>
            <a:gsLst>
              <a:gs pos="0">
                <a:srgbClr val="FF577E"/>
              </a:gs>
              <a:gs pos="100000">
                <a:srgbClr val="CC083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</a:t>
            </a:r>
            <a:endParaRPr sz="40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8161950" y="3247888"/>
            <a:ext cx="15984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0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Tillering</a:t>
            </a:r>
            <a:endParaRPr b="1" sz="2000"/>
          </a:p>
        </p:txBody>
      </p:sp>
      <p:sp>
        <p:nvSpPr>
          <p:cNvPr id="75" name="Google Shape;75;p9"/>
          <p:cNvSpPr/>
          <p:nvPr/>
        </p:nvSpPr>
        <p:spPr>
          <a:xfrm>
            <a:off x="7749450" y="1765500"/>
            <a:ext cx="20109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0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Germination</a:t>
            </a:r>
            <a:endParaRPr b="1" sz="2000"/>
          </a:p>
        </p:txBody>
      </p:sp>
      <p:sp>
        <p:nvSpPr>
          <p:cNvPr id="76" name="Google Shape;76;p9"/>
          <p:cNvSpPr/>
          <p:nvPr/>
        </p:nvSpPr>
        <p:spPr>
          <a:xfrm>
            <a:off x="6586625" y="536225"/>
            <a:ext cx="15984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0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Seeding</a:t>
            </a:r>
            <a:endParaRPr b="1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-6600" y="6335602"/>
            <a:ext cx="3514782" cy="522370"/>
          </a:xfrm>
          <a:custGeom>
            <a:rect b="b" l="l" r="r" t="t"/>
            <a:pathLst>
              <a:path extrusionOk="0" h="337" w="1244">
                <a:moveTo>
                  <a:pt x="220" y="225"/>
                </a:moveTo>
                <a:lnTo>
                  <a:pt x="338" y="81"/>
                </a:lnTo>
                <a:lnTo>
                  <a:pt x="499" y="0"/>
                </a:lnTo>
                <a:lnTo>
                  <a:pt x="589" y="45"/>
                </a:lnTo>
                <a:lnTo>
                  <a:pt x="634" y="114"/>
                </a:lnTo>
                <a:lnTo>
                  <a:pt x="934" y="114"/>
                </a:lnTo>
                <a:lnTo>
                  <a:pt x="1154" y="190"/>
                </a:lnTo>
                <a:lnTo>
                  <a:pt x="1244" y="337"/>
                </a:lnTo>
                <a:lnTo>
                  <a:pt x="0" y="337"/>
                </a:lnTo>
                <a:lnTo>
                  <a:pt x="220" y="2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2402631" y="5740584"/>
            <a:ext cx="4229475" cy="1117396"/>
          </a:xfrm>
          <a:custGeom>
            <a:rect b="b" l="l" r="r" t="t"/>
            <a:pathLst>
              <a:path extrusionOk="0" h="243" w="689">
                <a:moveTo>
                  <a:pt x="0" y="243"/>
                </a:moveTo>
                <a:cubicBezTo>
                  <a:pt x="4" y="243"/>
                  <a:pt x="53" y="128"/>
                  <a:pt x="53" y="128"/>
                </a:cubicBezTo>
                <a:cubicBezTo>
                  <a:pt x="89" y="101"/>
                  <a:pt x="89" y="101"/>
                  <a:pt x="89" y="101"/>
                </a:cubicBezTo>
                <a:cubicBezTo>
                  <a:pt x="191" y="19"/>
                  <a:pt x="191" y="19"/>
                  <a:pt x="191" y="19"/>
                </a:cubicBezTo>
                <a:cubicBezTo>
                  <a:pt x="279" y="19"/>
                  <a:pt x="279" y="19"/>
                  <a:pt x="279" y="19"/>
                </a:cubicBezTo>
                <a:cubicBezTo>
                  <a:pt x="332" y="63"/>
                  <a:pt x="332" y="63"/>
                  <a:pt x="332" y="63"/>
                </a:cubicBezTo>
                <a:cubicBezTo>
                  <a:pt x="380" y="101"/>
                  <a:pt x="380" y="101"/>
                  <a:pt x="380" y="101"/>
                </a:cubicBezTo>
                <a:cubicBezTo>
                  <a:pt x="408" y="48"/>
                  <a:pt x="408" y="48"/>
                  <a:pt x="408" y="48"/>
                </a:cubicBezTo>
                <a:cubicBezTo>
                  <a:pt x="456" y="0"/>
                  <a:pt x="456" y="0"/>
                  <a:pt x="456" y="0"/>
                </a:cubicBezTo>
                <a:cubicBezTo>
                  <a:pt x="520" y="0"/>
                  <a:pt x="520" y="0"/>
                  <a:pt x="520" y="0"/>
                </a:cubicBezTo>
                <a:cubicBezTo>
                  <a:pt x="592" y="121"/>
                  <a:pt x="592" y="121"/>
                  <a:pt x="592" y="121"/>
                </a:cubicBezTo>
                <a:cubicBezTo>
                  <a:pt x="689" y="243"/>
                  <a:pt x="689" y="243"/>
                  <a:pt x="689" y="243"/>
                </a:cubicBezTo>
                <a:lnTo>
                  <a:pt x="0" y="243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5153475" y="5140324"/>
            <a:ext cx="4016377" cy="1717642"/>
          </a:xfrm>
          <a:custGeom>
            <a:rect b="b" l="l" r="r" t="t"/>
            <a:pathLst>
              <a:path extrusionOk="0" h="1007" w="1603">
                <a:moveTo>
                  <a:pt x="1503" y="838"/>
                </a:moveTo>
                <a:lnTo>
                  <a:pt x="1359" y="625"/>
                </a:lnTo>
                <a:lnTo>
                  <a:pt x="1156" y="396"/>
                </a:lnTo>
                <a:lnTo>
                  <a:pt x="1156" y="178"/>
                </a:lnTo>
                <a:lnTo>
                  <a:pt x="1030" y="0"/>
                </a:lnTo>
                <a:lnTo>
                  <a:pt x="874" y="0"/>
                </a:lnTo>
                <a:lnTo>
                  <a:pt x="574" y="140"/>
                </a:lnTo>
                <a:lnTo>
                  <a:pt x="520" y="317"/>
                </a:lnTo>
                <a:lnTo>
                  <a:pt x="446" y="533"/>
                </a:lnTo>
                <a:lnTo>
                  <a:pt x="328" y="791"/>
                </a:lnTo>
                <a:lnTo>
                  <a:pt x="0" y="1007"/>
                </a:lnTo>
                <a:lnTo>
                  <a:pt x="1603" y="1007"/>
                </a:lnTo>
                <a:lnTo>
                  <a:pt x="1503" y="838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7691200" y="5306539"/>
            <a:ext cx="4499450" cy="1551458"/>
          </a:xfrm>
          <a:custGeom>
            <a:rect b="b" l="l" r="r" t="t"/>
            <a:pathLst>
              <a:path extrusionOk="0" h="9511" w="10000">
                <a:moveTo>
                  <a:pt x="0" y="9511"/>
                </a:moveTo>
                <a:lnTo>
                  <a:pt x="1890" y="7753"/>
                </a:lnTo>
                <a:lnTo>
                  <a:pt x="2522" y="6935"/>
                </a:lnTo>
                <a:lnTo>
                  <a:pt x="2986" y="5436"/>
                </a:lnTo>
                <a:cubicBezTo>
                  <a:pt x="2933" y="5123"/>
                  <a:pt x="2881" y="4809"/>
                  <a:pt x="2828" y="4496"/>
                </a:cubicBezTo>
                <a:cubicBezTo>
                  <a:pt x="2933" y="3962"/>
                  <a:pt x="3338" y="2444"/>
                  <a:pt x="3617" y="2233"/>
                </a:cubicBezTo>
                <a:lnTo>
                  <a:pt x="4502" y="3227"/>
                </a:lnTo>
                <a:lnTo>
                  <a:pt x="5367" y="513"/>
                </a:lnTo>
                <a:lnTo>
                  <a:pt x="6062" y="0"/>
                </a:lnTo>
                <a:lnTo>
                  <a:pt x="6627" y="2233"/>
                </a:lnTo>
                <a:lnTo>
                  <a:pt x="7579" y="5436"/>
                </a:lnTo>
                <a:lnTo>
                  <a:pt x="9081" y="7753"/>
                </a:lnTo>
                <a:lnTo>
                  <a:pt x="10000" y="9511"/>
                </a:lnTo>
                <a:lnTo>
                  <a:pt x="0" y="951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0"/>
          <p:cNvSpPr txBox="1"/>
          <p:nvPr>
            <p:ph type="ctrTitle"/>
          </p:nvPr>
        </p:nvSpPr>
        <p:spPr>
          <a:xfrm>
            <a:off x="0" y="1217175"/>
            <a:ext cx="12192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Montserrat"/>
              <a:buNone/>
            </a:pPr>
            <a:r>
              <a:rPr lang="id-ID">
                <a:solidFill>
                  <a:srgbClr val="3F3F3F"/>
                </a:solidFill>
              </a:rPr>
              <a:t>OBJECTIVE</a:t>
            </a:r>
            <a:endParaRPr>
              <a:solidFill>
                <a:srgbClr val="3F3F3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Montserrat"/>
              <a:buNone/>
            </a:pPr>
            <a:r>
              <a:t/>
            </a:r>
            <a:endParaRPr sz="4000">
              <a:solidFill>
                <a:srgbClr val="3F3F3F"/>
              </a:solidFill>
            </a:endParaRPr>
          </a:p>
        </p:txBody>
      </p:sp>
      <p:sp>
        <p:nvSpPr>
          <p:cNvPr id="86" name="Google Shape;86;p10"/>
          <p:cNvSpPr txBox="1"/>
          <p:nvPr/>
        </p:nvSpPr>
        <p:spPr>
          <a:xfrm>
            <a:off x="1170450" y="2384425"/>
            <a:ext cx="9851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5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id-ID" sz="1500">
                <a:latin typeface="Montserrat"/>
                <a:ea typeface="Montserrat"/>
                <a:cs typeface="Montserrat"/>
                <a:sym typeface="Montserrat"/>
              </a:rPr>
              <a:t>objective of this projec</a:t>
            </a:r>
            <a:r>
              <a:rPr lang="id-ID" sz="1500">
                <a:latin typeface="Montserrat"/>
                <a:ea typeface="Montserrat"/>
                <a:cs typeface="Montserrat"/>
                <a:sym typeface="Montserrat"/>
              </a:rPr>
              <a:t>t is to develop a </a:t>
            </a:r>
            <a:r>
              <a:rPr b="1" lang="id-ID" sz="1500"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lang="id-ID" sz="1500">
                <a:latin typeface="Montserrat"/>
                <a:ea typeface="Montserrat"/>
                <a:cs typeface="Montserrat"/>
                <a:sym typeface="Montserrat"/>
              </a:rPr>
              <a:t>opulation model </a:t>
            </a:r>
            <a:r>
              <a:rPr lang="id-ID" sz="1500">
                <a:latin typeface="Montserrat"/>
                <a:ea typeface="Montserrat"/>
                <a:cs typeface="Montserrat"/>
                <a:sym typeface="Montserrat"/>
              </a:rPr>
              <a:t>for the growth cycle of winter wheat and to </a:t>
            </a:r>
            <a:r>
              <a:rPr lang="id-ID" sz="1500">
                <a:latin typeface="Montserrat"/>
                <a:ea typeface="Montserrat"/>
                <a:cs typeface="Montserrat"/>
                <a:sym typeface="Montserrat"/>
              </a:rPr>
              <a:t>conduct </a:t>
            </a:r>
            <a:r>
              <a:rPr b="1" lang="id-ID" sz="1500">
                <a:latin typeface="Montserrat"/>
                <a:ea typeface="Montserrat"/>
                <a:cs typeface="Montserrat"/>
                <a:sym typeface="Montserrat"/>
              </a:rPr>
              <a:t>simulations</a:t>
            </a:r>
            <a:r>
              <a:rPr lang="id-ID" sz="1500">
                <a:latin typeface="Montserrat"/>
                <a:ea typeface="Montserrat"/>
                <a:cs typeface="Montserrat"/>
                <a:sym typeface="Montserrat"/>
              </a:rPr>
              <a:t> to observe and study its behavior under different conditions, providing valuable information on its dynamics.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3178630" y="6332148"/>
            <a:ext cx="972600" cy="52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4151088" y="6094666"/>
            <a:ext cx="972600" cy="76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5123545" y="5936345"/>
            <a:ext cx="972600" cy="92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6096001" y="6094666"/>
            <a:ext cx="972600" cy="76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7068458" y="6442407"/>
            <a:ext cx="972600" cy="415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8040916" y="6564417"/>
            <a:ext cx="972600" cy="293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1"/>
          <p:cNvSpPr/>
          <p:nvPr/>
        </p:nvSpPr>
        <p:spPr>
          <a:xfrm>
            <a:off x="0" y="2322375"/>
            <a:ext cx="121920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Population Model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22860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0" y="3047400"/>
            <a:ext cx="121920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Species, Influencing Factors and Rules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22860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type="ctrTitle"/>
          </p:nvPr>
        </p:nvSpPr>
        <p:spPr>
          <a:xfrm>
            <a:off x="0" y="579500"/>
            <a:ext cx="12192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Montserrat"/>
              <a:buNone/>
            </a:pPr>
            <a:r>
              <a:rPr lang="id-ID">
                <a:solidFill>
                  <a:srgbClr val="3F3F3F"/>
                </a:solidFill>
              </a:rPr>
              <a:t>SPECIES</a:t>
            </a:r>
            <a:endParaRPr/>
          </a:p>
        </p:txBody>
      </p:sp>
      <p:sp>
        <p:nvSpPr>
          <p:cNvPr id="104" name="Google Shape;104;p12"/>
          <p:cNvSpPr/>
          <p:nvPr/>
        </p:nvSpPr>
        <p:spPr>
          <a:xfrm>
            <a:off x="416506" y="2347347"/>
            <a:ext cx="2253257" cy="1264836"/>
          </a:xfrm>
          <a:prstGeom prst="wedgeRectCallout">
            <a:avLst>
              <a:gd fmla="val -2390" name="adj1"/>
              <a:gd fmla="val 69223" name="adj2"/>
            </a:avLst>
          </a:prstGeom>
          <a:gradFill>
            <a:gsLst>
              <a:gs pos="0">
                <a:schemeClr val="accent1"/>
              </a:gs>
              <a:gs pos="20000">
                <a:schemeClr val="accent1"/>
              </a:gs>
              <a:gs pos="100000">
                <a:srgbClr val="5A00A7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2"/>
          <p:cNvSpPr/>
          <p:nvPr/>
        </p:nvSpPr>
        <p:spPr>
          <a:xfrm>
            <a:off x="416500" y="4244650"/>
            <a:ext cx="2085300" cy="18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id-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Wheat Seeds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species from which the growth cycle begins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5A5A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2233090" y="2069456"/>
            <a:ext cx="2074404" cy="1350641"/>
          </a:xfrm>
          <a:prstGeom prst="wedgeRectCallout">
            <a:avLst>
              <a:gd fmla="val -4298" name="adj1"/>
              <a:gd fmla="val 83370" name="adj2"/>
            </a:avLst>
          </a:prstGeom>
          <a:gradFill>
            <a:gsLst>
              <a:gs pos="0">
                <a:schemeClr val="accent2"/>
              </a:gs>
              <a:gs pos="20000">
                <a:schemeClr val="accent2"/>
              </a:gs>
              <a:gs pos="100000">
                <a:srgbClr val="CF0030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2"/>
          <p:cNvSpPr/>
          <p:nvPr/>
        </p:nvSpPr>
        <p:spPr>
          <a:xfrm>
            <a:off x="4116481" y="1874961"/>
            <a:ext cx="2272200" cy="1368600"/>
          </a:xfrm>
          <a:prstGeom prst="wedgeRectCallout">
            <a:avLst>
              <a:gd fmla="val -4355" name="adj1"/>
              <a:gd fmla="val 81973" name="adj2"/>
            </a:avLst>
          </a:prstGeom>
          <a:gradFill>
            <a:gsLst>
              <a:gs pos="0">
                <a:schemeClr val="accent3"/>
              </a:gs>
              <a:gs pos="20000">
                <a:schemeClr val="accent3"/>
              </a:gs>
              <a:gs pos="100000">
                <a:srgbClr val="9F0662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2"/>
          <p:cNvSpPr/>
          <p:nvPr/>
        </p:nvSpPr>
        <p:spPr>
          <a:xfrm>
            <a:off x="6167707" y="2217328"/>
            <a:ext cx="1982875" cy="1433711"/>
          </a:xfrm>
          <a:prstGeom prst="wedgeRectCallout">
            <a:avLst>
              <a:gd fmla="val -892" name="adj1"/>
              <a:gd fmla="val 75722" name="adj2"/>
            </a:avLst>
          </a:prstGeom>
          <a:gradFill>
            <a:gsLst>
              <a:gs pos="0">
                <a:schemeClr val="accent2"/>
              </a:gs>
              <a:gs pos="100000">
                <a:srgbClr val="CF0030"/>
              </a:gs>
            </a:gsLst>
            <a:lin ang="54007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2"/>
          <p:cNvSpPr/>
          <p:nvPr/>
        </p:nvSpPr>
        <p:spPr>
          <a:xfrm>
            <a:off x="7937093" y="2051450"/>
            <a:ext cx="2085300" cy="1386600"/>
          </a:xfrm>
          <a:prstGeom prst="wedgeRectCallout">
            <a:avLst>
              <a:gd fmla="val 1195" name="adj1"/>
              <a:gd fmla="val 80589" name="adj2"/>
            </a:avLst>
          </a:prstGeom>
          <a:gradFill>
            <a:gsLst>
              <a:gs pos="0">
                <a:schemeClr val="accent1"/>
              </a:gs>
              <a:gs pos="20000">
                <a:schemeClr val="accent1"/>
              </a:gs>
              <a:gs pos="100000">
                <a:srgbClr val="5A00A7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2"/>
          <p:cNvSpPr/>
          <p:nvPr/>
        </p:nvSpPr>
        <p:spPr>
          <a:xfrm>
            <a:off x="9808938" y="2347347"/>
            <a:ext cx="1929044" cy="1234687"/>
          </a:xfrm>
          <a:prstGeom prst="wedgeRectCallout">
            <a:avLst>
              <a:gd fmla="val 7127" name="adj1"/>
              <a:gd fmla="val 80687" name="adj2"/>
            </a:avLst>
          </a:prstGeom>
          <a:gradFill>
            <a:gsLst>
              <a:gs pos="0">
                <a:schemeClr val="accent6"/>
              </a:gs>
              <a:gs pos="20000">
                <a:schemeClr val="accent6"/>
              </a:gs>
              <a:gs pos="100000">
                <a:srgbClr val="8700DB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2"/>
          <p:cNvSpPr txBox="1"/>
          <p:nvPr/>
        </p:nvSpPr>
        <p:spPr>
          <a:xfrm>
            <a:off x="799313" y="2806963"/>
            <a:ext cx="693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SEED</a:t>
            </a:r>
            <a:endParaRPr/>
          </a:p>
        </p:txBody>
      </p:sp>
      <p:sp>
        <p:nvSpPr>
          <p:cNvPr id="112" name="Google Shape;112;p12"/>
          <p:cNvSpPr txBox="1"/>
          <p:nvPr/>
        </p:nvSpPr>
        <p:spPr>
          <a:xfrm>
            <a:off x="2474628" y="2462588"/>
            <a:ext cx="116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ROTTEN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SEED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2"/>
          <p:cNvSpPr txBox="1"/>
          <p:nvPr/>
        </p:nvSpPr>
        <p:spPr>
          <a:xfrm>
            <a:off x="4627488" y="2386450"/>
            <a:ext cx="807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PLANT</a:t>
            </a:r>
            <a:endParaRPr/>
          </a:p>
        </p:txBody>
      </p:sp>
      <p:sp>
        <p:nvSpPr>
          <p:cNvPr id="114" name="Google Shape;114;p12"/>
          <p:cNvSpPr txBox="1"/>
          <p:nvPr/>
        </p:nvSpPr>
        <p:spPr>
          <a:xfrm>
            <a:off x="6654575" y="2753288"/>
            <a:ext cx="807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TILLER</a:t>
            </a:r>
            <a:endParaRPr/>
          </a:p>
        </p:txBody>
      </p:sp>
      <p:sp>
        <p:nvSpPr>
          <p:cNvPr id="115" name="Google Shape;115;p12"/>
          <p:cNvSpPr txBox="1"/>
          <p:nvPr/>
        </p:nvSpPr>
        <p:spPr>
          <a:xfrm>
            <a:off x="8450850" y="2543288"/>
            <a:ext cx="1057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FLOWER</a:t>
            </a:r>
            <a:endParaRPr/>
          </a:p>
        </p:txBody>
      </p:sp>
      <p:sp>
        <p:nvSpPr>
          <p:cNvPr id="116" name="Google Shape;116;p12"/>
          <p:cNvSpPr txBox="1"/>
          <p:nvPr/>
        </p:nvSpPr>
        <p:spPr>
          <a:xfrm>
            <a:off x="10279725" y="2790688"/>
            <a:ext cx="992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KERNEL</a:t>
            </a:r>
            <a:endParaRPr/>
          </a:p>
        </p:txBody>
      </p:sp>
      <p:sp>
        <p:nvSpPr>
          <p:cNvPr id="117" name="Google Shape;117;p12"/>
          <p:cNvSpPr/>
          <p:nvPr/>
        </p:nvSpPr>
        <p:spPr>
          <a:xfrm>
            <a:off x="2501800" y="4244650"/>
            <a:ext cx="1929000" cy="18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id-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Rotten Seeds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-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Seeds that rot due to lack of nutrients in the soil</a:t>
            </a:r>
            <a:endParaRPr>
              <a:solidFill>
                <a:srgbClr val="A5A5A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2"/>
          <p:cNvSpPr/>
          <p:nvPr/>
        </p:nvSpPr>
        <p:spPr>
          <a:xfrm>
            <a:off x="4430800" y="4244650"/>
            <a:ext cx="1929000" cy="18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id-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Wheat Plants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-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Seeds that germinate will produce a plant that then grows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2"/>
          <p:cNvSpPr/>
          <p:nvPr/>
        </p:nvSpPr>
        <p:spPr>
          <a:xfrm>
            <a:off x="6359800" y="4244650"/>
            <a:ext cx="1929000" cy="18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id-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Tillers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-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They are distinct small branches of the plant that develop flowers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2"/>
          <p:cNvSpPr/>
          <p:nvPr/>
        </p:nvSpPr>
        <p:spPr>
          <a:xfrm>
            <a:off x="8288800" y="4244650"/>
            <a:ext cx="1711800" cy="18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id-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Flowers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-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They are responsible for producing the kernels of wheat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2"/>
          <p:cNvSpPr/>
          <p:nvPr/>
        </p:nvSpPr>
        <p:spPr>
          <a:xfrm>
            <a:off x="10000600" y="4244650"/>
            <a:ext cx="1983000" cy="18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id-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Wheat Kernels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-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They represent the final results of the winter wheat growth cycle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type="ctrTitle"/>
          </p:nvPr>
        </p:nvSpPr>
        <p:spPr>
          <a:xfrm>
            <a:off x="125" y="579500"/>
            <a:ext cx="12192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Montserrat"/>
              <a:buNone/>
            </a:pPr>
            <a:r>
              <a:rPr lang="id-ID">
                <a:solidFill>
                  <a:srgbClr val="3F3F3F"/>
                </a:solidFill>
              </a:rPr>
              <a:t>INFLUENCING FACTORS</a:t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1136463" y="3079825"/>
            <a:ext cx="2149200" cy="2022900"/>
          </a:xfrm>
          <a:prstGeom prst="roundRect">
            <a:avLst>
              <a:gd fmla="val 255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87975" lIns="216000" spcFirstLastPara="1" rIns="216000" wrap="square" tIns="287975">
            <a:no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1115069" y="5060465"/>
            <a:ext cx="2191969" cy="792581"/>
          </a:xfrm>
          <a:custGeom>
            <a:rect b="b" l="l" r="r" t="t"/>
            <a:pathLst>
              <a:path extrusionOk="0" h="1396618" w="2295255">
                <a:moveTo>
                  <a:pt x="0" y="0"/>
                </a:moveTo>
                <a:lnTo>
                  <a:pt x="2295255" y="0"/>
                </a:lnTo>
                <a:lnTo>
                  <a:pt x="2295255" y="1396618"/>
                </a:lnTo>
                <a:lnTo>
                  <a:pt x="1147628" y="1155024"/>
                </a:lnTo>
                <a:lnTo>
                  <a:pt x="0" y="139661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5A00A7"/>
              </a:gs>
            </a:gsLst>
            <a:lin ang="54007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3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1136463" y="3315625"/>
            <a:ext cx="21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>
                <a:latin typeface="Montserrat"/>
                <a:ea typeface="Montserrat"/>
                <a:cs typeface="Montserrat"/>
                <a:sym typeface="Montserrat"/>
              </a:rPr>
              <a:t>Soil Nutrients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1136463" y="3715825"/>
            <a:ext cx="2149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percentage </a:t>
            </a:r>
            <a:r>
              <a:rPr lang="id-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of</a:t>
            </a:r>
            <a:r>
              <a:rPr lang="id-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nutrients in the soil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3893738" y="3270588"/>
            <a:ext cx="21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>
                <a:latin typeface="Montserrat"/>
                <a:ea typeface="Montserrat"/>
                <a:cs typeface="Montserrat"/>
                <a:sym typeface="Montserrat"/>
              </a:rPr>
              <a:t>Daily Water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6399588" y="3270588"/>
            <a:ext cx="21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>
                <a:latin typeface="Montserrat"/>
                <a:ea typeface="Montserrat"/>
                <a:cs typeface="Montserrat"/>
                <a:sym typeface="Montserrat"/>
              </a:rPr>
              <a:t>Temperature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8905438" y="3270588"/>
            <a:ext cx="21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>
                <a:latin typeface="Montserrat"/>
                <a:ea typeface="Montserrat"/>
                <a:cs typeface="Montserrat"/>
                <a:sym typeface="Montserrat"/>
              </a:rPr>
              <a:t>Fertilizer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13"/>
          <p:cNvSpPr/>
          <p:nvPr/>
        </p:nvSpPr>
        <p:spPr>
          <a:xfrm>
            <a:off x="3893734" y="3079828"/>
            <a:ext cx="2149200" cy="1977900"/>
          </a:xfrm>
          <a:prstGeom prst="roundRect">
            <a:avLst>
              <a:gd fmla="val 2557" name="adj"/>
            </a:avLst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87975" lIns="216000" spcFirstLastPara="1" rIns="216000" wrap="square" tIns="287975">
            <a:no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3"/>
          <p:cNvSpPr/>
          <p:nvPr/>
        </p:nvSpPr>
        <p:spPr>
          <a:xfrm>
            <a:off x="6399589" y="3079828"/>
            <a:ext cx="2149200" cy="1977900"/>
          </a:xfrm>
          <a:prstGeom prst="roundRect">
            <a:avLst>
              <a:gd fmla="val 255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87975" lIns="216000" spcFirstLastPara="1" rIns="216000" wrap="square" tIns="287975">
            <a:no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8905447" y="3079828"/>
            <a:ext cx="2149200" cy="1977900"/>
          </a:xfrm>
          <a:prstGeom prst="roundRect">
            <a:avLst>
              <a:gd fmla="val 255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87975" lIns="216000" spcFirstLastPara="1" rIns="216000" wrap="square" tIns="287975">
            <a:no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8884978" y="5015415"/>
            <a:ext cx="2191969" cy="792581"/>
          </a:xfrm>
          <a:custGeom>
            <a:rect b="b" l="l" r="r" t="t"/>
            <a:pathLst>
              <a:path extrusionOk="0" h="1396618" w="2295255">
                <a:moveTo>
                  <a:pt x="0" y="0"/>
                </a:moveTo>
                <a:lnTo>
                  <a:pt x="2295255" y="0"/>
                </a:lnTo>
                <a:lnTo>
                  <a:pt x="2295255" y="1396618"/>
                </a:lnTo>
                <a:lnTo>
                  <a:pt x="1147628" y="1155024"/>
                </a:lnTo>
                <a:lnTo>
                  <a:pt x="0" y="1396618"/>
                </a:lnTo>
                <a:close/>
              </a:path>
            </a:pathLst>
          </a:custGeom>
          <a:gradFill>
            <a:gsLst>
              <a:gs pos="0">
                <a:srgbClr val="FF577E"/>
              </a:gs>
              <a:gs pos="100000">
                <a:srgbClr val="CC0836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3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6379120" y="5015415"/>
            <a:ext cx="2191969" cy="792581"/>
          </a:xfrm>
          <a:custGeom>
            <a:rect b="b" l="l" r="r" t="t"/>
            <a:pathLst>
              <a:path extrusionOk="0" h="1396618" w="2295255">
                <a:moveTo>
                  <a:pt x="0" y="0"/>
                </a:moveTo>
                <a:lnTo>
                  <a:pt x="2295255" y="0"/>
                </a:lnTo>
                <a:lnTo>
                  <a:pt x="2295255" y="1396618"/>
                </a:lnTo>
                <a:lnTo>
                  <a:pt x="1147628" y="1155024"/>
                </a:lnTo>
                <a:lnTo>
                  <a:pt x="0" y="1396618"/>
                </a:lnTo>
                <a:close/>
              </a:path>
            </a:pathLst>
          </a:custGeom>
          <a:gradFill>
            <a:gsLst>
              <a:gs pos="0">
                <a:srgbClr val="F62AA5"/>
              </a:gs>
              <a:gs pos="100000">
                <a:srgbClr val="910C5C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3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3873264" y="5015415"/>
            <a:ext cx="2191969" cy="792581"/>
          </a:xfrm>
          <a:custGeom>
            <a:rect b="b" l="l" r="r" t="t"/>
            <a:pathLst>
              <a:path extrusionOk="0" h="1396618" w="2295255">
                <a:moveTo>
                  <a:pt x="0" y="0"/>
                </a:moveTo>
                <a:lnTo>
                  <a:pt x="2295255" y="0"/>
                </a:lnTo>
                <a:lnTo>
                  <a:pt x="2295255" y="1396618"/>
                </a:lnTo>
                <a:lnTo>
                  <a:pt x="1147628" y="1155024"/>
                </a:lnTo>
                <a:lnTo>
                  <a:pt x="0" y="13966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3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3893738" y="3694525"/>
            <a:ext cx="21492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average daily water received by the plantation during its growth period</a:t>
            </a:r>
            <a:endParaRPr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6399588" y="3694525"/>
            <a:ext cx="21492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average daily temperature during the growth cycle period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8905438" y="3684050"/>
            <a:ext cx="21492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-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average amount of fertilizer applied per plant</a:t>
            </a:r>
            <a:endParaRPr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3"/>
          <p:cNvSpPr txBox="1"/>
          <p:nvPr/>
        </p:nvSpPr>
        <p:spPr>
          <a:xfrm>
            <a:off x="3893738" y="3270588"/>
            <a:ext cx="21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>
                <a:latin typeface="Montserrat"/>
                <a:ea typeface="Montserrat"/>
                <a:cs typeface="Montserrat"/>
                <a:sym typeface="Montserrat"/>
              </a:rPr>
              <a:t>Daily Water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3"/>
          <p:cNvSpPr/>
          <p:nvPr/>
        </p:nvSpPr>
        <p:spPr>
          <a:xfrm>
            <a:off x="3873264" y="5015415"/>
            <a:ext cx="2191969" cy="792581"/>
          </a:xfrm>
          <a:custGeom>
            <a:rect b="b" l="l" r="r" t="t"/>
            <a:pathLst>
              <a:path extrusionOk="0" h="1396618" w="2295255">
                <a:moveTo>
                  <a:pt x="0" y="0"/>
                </a:moveTo>
                <a:lnTo>
                  <a:pt x="2295255" y="0"/>
                </a:lnTo>
                <a:lnTo>
                  <a:pt x="2295255" y="1396618"/>
                </a:lnTo>
                <a:lnTo>
                  <a:pt x="1147628" y="1155024"/>
                </a:lnTo>
                <a:lnTo>
                  <a:pt x="0" y="13966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3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13"/>
          <p:cNvSpPr txBox="1"/>
          <p:nvPr/>
        </p:nvSpPr>
        <p:spPr>
          <a:xfrm>
            <a:off x="3893738" y="3270588"/>
            <a:ext cx="21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>
                <a:latin typeface="Montserrat"/>
                <a:ea typeface="Montserrat"/>
                <a:cs typeface="Montserrat"/>
                <a:sym typeface="Montserrat"/>
              </a:rPr>
              <a:t>Daily Water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3873264" y="5015415"/>
            <a:ext cx="2191969" cy="792581"/>
          </a:xfrm>
          <a:custGeom>
            <a:rect b="b" l="l" r="r" t="t"/>
            <a:pathLst>
              <a:path extrusionOk="0" h="1396618" w="2295255">
                <a:moveTo>
                  <a:pt x="0" y="0"/>
                </a:moveTo>
                <a:lnTo>
                  <a:pt x="2295255" y="0"/>
                </a:lnTo>
                <a:lnTo>
                  <a:pt x="2295255" y="1396618"/>
                </a:lnTo>
                <a:lnTo>
                  <a:pt x="1147628" y="1155024"/>
                </a:lnTo>
                <a:lnTo>
                  <a:pt x="0" y="13966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3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13"/>
          <p:cNvSpPr txBox="1"/>
          <p:nvPr/>
        </p:nvSpPr>
        <p:spPr>
          <a:xfrm>
            <a:off x="3893738" y="3270588"/>
            <a:ext cx="21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>
                <a:latin typeface="Montserrat"/>
                <a:ea typeface="Montserrat"/>
                <a:cs typeface="Montserrat"/>
                <a:sym typeface="Montserrat"/>
              </a:rPr>
              <a:t>Daily Water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3873264" y="5015415"/>
            <a:ext cx="2191969" cy="792581"/>
          </a:xfrm>
          <a:custGeom>
            <a:rect b="b" l="l" r="r" t="t"/>
            <a:pathLst>
              <a:path extrusionOk="0" h="1396618" w="2295255">
                <a:moveTo>
                  <a:pt x="0" y="0"/>
                </a:moveTo>
                <a:lnTo>
                  <a:pt x="2295255" y="0"/>
                </a:lnTo>
                <a:lnTo>
                  <a:pt x="2295255" y="1396618"/>
                </a:lnTo>
                <a:lnTo>
                  <a:pt x="1147628" y="1155024"/>
                </a:lnTo>
                <a:lnTo>
                  <a:pt x="0" y="1396618"/>
                </a:lnTo>
                <a:close/>
              </a:path>
            </a:pathLst>
          </a:custGeom>
          <a:gradFill>
            <a:gsLst>
              <a:gs pos="0">
                <a:srgbClr val="C567FF"/>
              </a:gs>
              <a:gs pos="100000">
                <a:srgbClr val="8A08DB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3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4"/>
          <p:cNvGrpSpPr/>
          <p:nvPr/>
        </p:nvGrpSpPr>
        <p:grpSpPr>
          <a:xfrm>
            <a:off x="450" y="1452463"/>
            <a:ext cx="3452752" cy="1055985"/>
            <a:chOff x="4177230" y="2643758"/>
            <a:chExt cx="2698939" cy="792008"/>
          </a:xfrm>
        </p:grpSpPr>
        <p:grpSp>
          <p:nvGrpSpPr>
            <p:cNvPr id="154" name="Google Shape;154;p14"/>
            <p:cNvGrpSpPr/>
            <p:nvPr/>
          </p:nvGrpSpPr>
          <p:grpSpPr>
            <a:xfrm>
              <a:off x="6084168" y="2643758"/>
              <a:ext cx="792000" cy="792000"/>
              <a:chOff x="1619672" y="1275606"/>
              <a:chExt cx="792000" cy="792000"/>
            </a:xfrm>
          </p:grpSpPr>
          <p:sp>
            <p:nvSpPr>
              <p:cNvPr id="155" name="Google Shape;155;p14"/>
              <p:cNvSpPr/>
              <p:nvPr/>
            </p:nvSpPr>
            <p:spPr>
              <a:xfrm>
                <a:off x="1619672" y="1275606"/>
                <a:ext cx="792000" cy="792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1695872" y="1351806"/>
                <a:ext cx="639600" cy="639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-ID" sz="4000">
                    <a:solidFill>
                      <a:schemeClr val="lt1"/>
                    </a:solidFill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1</a:t>
                </a:r>
                <a:endParaRPr sz="4000">
                  <a:solidFill>
                    <a:schemeClr val="lt1"/>
                  </a:solidFill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</p:grpSp>
        <p:sp>
          <p:nvSpPr>
            <p:cNvPr id="157" name="Google Shape;157;p14"/>
            <p:cNvSpPr/>
            <p:nvPr/>
          </p:nvSpPr>
          <p:spPr>
            <a:xfrm>
              <a:off x="4177230" y="3359566"/>
              <a:ext cx="2303100" cy="7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58" name="Google Shape;158;p14"/>
          <p:cNvGrpSpPr/>
          <p:nvPr/>
        </p:nvGrpSpPr>
        <p:grpSpPr>
          <a:xfrm>
            <a:off x="449" y="1883501"/>
            <a:ext cx="7380331" cy="1056084"/>
            <a:chOff x="882721" y="2643758"/>
            <a:chExt cx="5993448" cy="792083"/>
          </a:xfrm>
        </p:grpSpPr>
        <p:grpSp>
          <p:nvGrpSpPr>
            <p:cNvPr id="159" name="Google Shape;159;p14"/>
            <p:cNvGrpSpPr/>
            <p:nvPr/>
          </p:nvGrpSpPr>
          <p:grpSpPr>
            <a:xfrm>
              <a:off x="6084168" y="2643758"/>
              <a:ext cx="792000" cy="792000"/>
              <a:chOff x="1619672" y="1275606"/>
              <a:chExt cx="792000" cy="792000"/>
            </a:xfrm>
          </p:grpSpPr>
          <p:sp>
            <p:nvSpPr>
              <p:cNvPr id="160" name="Google Shape;160;p14"/>
              <p:cNvSpPr/>
              <p:nvPr/>
            </p:nvSpPr>
            <p:spPr>
              <a:xfrm>
                <a:off x="1619672" y="1275606"/>
                <a:ext cx="792000" cy="792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>
                <a:off x="1695872" y="1351806"/>
                <a:ext cx="639600" cy="639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-ID" sz="4000">
                    <a:solidFill>
                      <a:schemeClr val="lt1"/>
                    </a:solidFill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2</a:t>
                </a:r>
                <a:endParaRPr sz="4000">
                  <a:solidFill>
                    <a:schemeClr val="lt1"/>
                  </a:solidFill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</p:grpSp>
        <p:sp>
          <p:nvSpPr>
            <p:cNvPr id="162" name="Google Shape;162;p14"/>
            <p:cNvSpPr/>
            <p:nvPr/>
          </p:nvSpPr>
          <p:spPr>
            <a:xfrm>
              <a:off x="882721" y="3359641"/>
              <a:ext cx="5597400" cy="76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63" name="Google Shape;163;p14"/>
          <p:cNvGrpSpPr/>
          <p:nvPr/>
        </p:nvGrpSpPr>
        <p:grpSpPr>
          <a:xfrm>
            <a:off x="440" y="3082582"/>
            <a:ext cx="5715499" cy="1056091"/>
            <a:chOff x="2677609" y="2643758"/>
            <a:chExt cx="4198559" cy="792088"/>
          </a:xfrm>
        </p:grpSpPr>
        <p:grpSp>
          <p:nvGrpSpPr>
            <p:cNvPr id="164" name="Google Shape;164;p14"/>
            <p:cNvGrpSpPr/>
            <p:nvPr/>
          </p:nvGrpSpPr>
          <p:grpSpPr>
            <a:xfrm>
              <a:off x="6084168" y="2643758"/>
              <a:ext cx="792000" cy="792000"/>
              <a:chOff x="1619672" y="1275606"/>
              <a:chExt cx="792000" cy="792000"/>
            </a:xfrm>
          </p:grpSpPr>
          <p:sp>
            <p:nvSpPr>
              <p:cNvPr id="165" name="Google Shape;165;p14"/>
              <p:cNvSpPr/>
              <p:nvPr/>
            </p:nvSpPr>
            <p:spPr>
              <a:xfrm>
                <a:off x="1619672" y="1275606"/>
                <a:ext cx="792000" cy="792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1695872" y="1351806"/>
                <a:ext cx="639600" cy="639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id-ID" sz="4000">
                    <a:solidFill>
                      <a:schemeClr val="lt1"/>
                    </a:solidFill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3</a:t>
                </a:r>
                <a:endParaRPr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67" name="Google Shape;167;p14"/>
            <p:cNvSpPr/>
            <p:nvPr/>
          </p:nvSpPr>
          <p:spPr>
            <a:xfrm>
              <a:off x="2677609" y="3359646"/>
              <a:ext cx="3802500" cy="76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68" name="Google Shape;168;p14"/>
          <p:cNvSpPr txBox="1"/>
          <p:nvPr/>
        </p:nvSpPr>
        <p:spPr>
          <a:xfrm>
            <a:off x="7381850" y="2381200"/>
            <a:ext cx="25272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 -[1-soil_nutrients]-&gt; RS</a:t>
            </a:r>
            <a:endParaRPr sz="1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7381839" y="2053311"/>
            <a:ext cx="2277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Seed rots</a:t>
            </a:r>
            <a:endParaRPr b="1" sz="1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5885000" y="3578188"/>
            <a:ext cx="55209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P[i] -[environmental_conditions]-&gt; T | P[i-1]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5884999" y="3259638"/>
            <a:ext cx="2610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Plant produce tillers</a:t>
            </a:r>
            <a:endParaRPr b="1" sz="16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3526630" y="1916838"/>
            <a:ext cx="3534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 -[soil_nutrients]-&gt; </a:t>
            </a:r>
            <a:r>
              <a:rPr lang="id-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3526625" y="1598288"/>
            <a:ext cx="28536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Seed produces plant</a:t>
            </a:r>
            <a:endParaRPr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14"/>
          <p:cNvSpPr txBox="1"/>
          <p:nvPr>
            <p:ph type="ctrTitle"/>
          </p:nvPr>
        </p:nvSpPr>
        <p:spPr>
          <a:xfrm>
            <a:off x="125" y="579500"/>
            <a:ext cx="12192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Montserrat"/>
              <a:buNone/>
            </a:pPr>
            <a:r>
              <a:rPr lang="id-ID">
                <a:solidFill>
                  <a:srgbClr val="3F3F3F"/>
                </a:solidFill>
              </a:rPr>
              <a:t>RULES</a:t>
            </a:r>
            <a:endParaRPr/>
          </a:p>
        </p:txBody>
      </p:sp>
      <p:grpSp>
        <p:nvGrpSpPr>
          <p:cNvPr id="175" name="Google Shape;175;p14"/>
          <p:cNvGrpSpPr/>
          <p:nvPr/>
        </p:nvGrpSpPr>
        <p:grpSpPr>
          <a:xfrm>
            <a:off x="450" y="4292462"/>
            <a:ext cx="2238464" cy="954376"/>
            <a:chOff x="5112683" y="2720043"/>
            <a:chExt cx="1678890" cy="715800"/>
          </a:xfrm>
        </p:grpSpPr>
        <p:sp>
          <p:nvSpPr>
            <p:cNvPr id="176" name="Google Shape;176;p14"/>
            <p:cNvSpPr/>
            <p:nvPr/>
          </p:nvSpPr>
          <p:spPr>
            <a:xfrm>
              <a:off x="6084172" y="2720043"/>
              <a:ext cx="707400" cy="715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id-ID" sz="4000">
                  <a:solidFill>
                    <a:schemeClr val="lt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4</a:t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112683" y="3359632"/>
              <a:ext cx="1367400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78" name="Google Shape;178;p14"/>
          <p:cNvSpPr txBox="1"/>
          <p:nvPr/>
        </p:nvSpPr>
        <p:spPr>
          <a:xfrm>
            <a:off x="5346286" y="5565400"/>
            <a:ext cx="5783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F[i] -[fertilization_rate * environmental_conditions]-&gt; K | F[i-1]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5346281" y="5246838"/>
            <a:ext cx="5520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Flower produce kernels</a:t>
            </a:r>
            <a:endParaRPr b="1" sz="1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2352246" y="4712800"/>
            <a:ext cx="92655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T[i] -[soil_nutrients * environmental_conditions * productive_tillers_rate]-&gt; F | T[i-1]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2352219" y="4384897"/>
            <a:ext cx="28875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Tiller produce flower</a:t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2" name="Google Shape;182;p14"/>
          <p:cNvGrpSpPr/>
          <p:nvPr/>
        </p:nvGrpSpPr>
        <p:grpSpPr>
          <a:xfrm>
            <a:off x="-3" y="5120624"/>
            <a:ext cx="5203641" cy="954398"/>
            <a:chOff x="2888744" y="2720043"/>
            <a:chExt cx="3902829" cy="715817"/>
          </a:xfrm>
        </p:grpSpPr>
        <p:sp>
          <p:nvSpPr>
            <p:cNvPr id="183" name="Google Shape;183;p14"/>
            <p:cNvSpPr/>
            <p:nvPr/>
          </p:nvSpPr>
          <p:spPr>
            <a:xfrm>
              <a:off x="6084172" y="2720043"/>
              <a:ext cx="707400" cy="715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id-ID" sz="4000">
                  <a:solidFill>
                    <a:schemeClr val="lt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5</a:t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2888744" y="3359660"/>
              <a:ext cx="3591300" cy="7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/>
          <p:nvPr/>
        </p:nvSpPr>
        <p:spPr>
          <a:xfrm>
            <a:off x="3178630" y="6332148"/>
            <a:ext cx="972600" cy="52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15"/>
          <p:cNvSpPr/>
          <p:nvPr/>
        </p:nvSpPr>
        <p:spPr>
          <a:xfrm>
            <a:off x="4151088" y="6094666"/>
            <a:ext cx="972600" cy="76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15"/>
          <p:cNvSpPr/>
          <p:nvPr/>
        </p:nvSpPr>
        <p:spPr>
          <a:xfrm>
            <a:off x="5123545" y="5936345"/>
            <a:ext cx="972600" cy="92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15"/>
          <p:cNvSpPr/>
          <p:nvPr/>
        </p:nvSpPr>
        <p:spPr>
          <a:xfrm>
            <a:off x="6096001" y="6094666"/>
            <a:ext cx="972600" cy="76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15"/>
          <p:cNvSpPr/>
          <p:nvPr/>
        </p:nvSpPr>
        <p:spPr>
          <a:xfrm>
            <a:off x="7068458" y="6442407"/>
            <a:ext cx="972600" cy="415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15"/>
          <p:cNvSpPr/>
          <p:nvPr/>
        </p:nvSpPr>
        <p:spPr>
          <a:xfrm>
            <a:off x="8040916" y="6564417"/>
            <a:ext cx="972600" cy="293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15"/>
          <p:cNvSpPr/>
          <p:nvPr/>
        </p:nvSpPr>
        <p:spPr>
          <a:xfrm>
            <a:off x="150" y="2322375"/>
            <a:ext cx="121920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Simulations Overview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22860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15"/>
          <p:cNvSpPr/>
          <p:nvPr/>
        </p:nvSpPr>
        <p:spPr>
          <a:xfrm>
            <a:off x="0" y="3047400"/>
            <a:ext cx="121920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closer look at four separate case studies</a:t>
            </a:r>
            <a:endParaRPr b="1"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RONX_05">
      <a:dk1>
        <a:srgbClr val="000000"/>
      </a:dk1>
      <a:lt1>
        <a:srgbClr val="FFFFFF"/>
      </a:lt1>
      <a:dk2>
        <a:srgbClr val="8A8A9B"/>
      </a:dk2>
      <a:lt2>
        <a:srgbClr val="E7E7EB"/>
      </a:lt2>
      <a:accent1>
        <a:srgbClr val="7900DF"/>
      </a:accent1>
      <a:accent2>
        <a:srgbClr val="FF154C"/>
      </a:accent2>
      <a:accent3>
        <a:srgbClr val="D50984"/>
      </a:accent3>
      <a:accent4>
        <a:srgbClr val="FF6000"/>
      </a:accent4>
      <a:accent5>
        <a:srgbClr val="101A2E"/>
      </a:accent5>
      <a:accent6>
        <a:srgbClr val="AC25FF"/>
      </a:accent6>
      <a:hlink>
        <a:srgbClr val="F833A5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