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83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11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14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42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87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80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17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32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44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462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628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41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ic.ac.uk/hp/staff/dmb/voicebox/doc/voicebox/melcepst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92428" y="1122363"/>
            <a:ext cx="11140226" cy="1659474"/>
          </a:xfrm>
        </p:spPr>
        <p:txBody>
          <a:bodyPr>
            <a:normAutofit fontScale="90000"/>
          </a:bodyPr>
          <a:lstStyle/>
          <a:p>
            <a:pPr algn="l"/>
            <a:r>
              <a:rPr lang="it-IT" sz="4600" b="1" dirty="0" smtClean="0"/>
              <a:t>Mel-</a:t>
            </a:r>
            <a:r>
              <a:rPr lang="it-IT" sz="4600" b="1" dirty="0" err="1" smtClean="0"/>
              <a:t>frequency</a:t>
            </a:r>
            <a:r>
              <a:rPr lang="it-IT" sz="4600" b="1" dirty="0" smtClean="0"/>
              <a:t> </a:t>
            </a:r>
            <a:r>
              <a:rPr lang="it-IT" sz="4600" b="1" dirty="0" err="1" smtClean="0"/>
              <a:t>cepstral</a:t>
            </a:r>
            <a:r>
              <a:rPr lang="it-IT" sz="4600" b="1" dirty="0" smtClean="0"/>
              <a:t> </a:t>
            </a:r>
            <a:r>
              <a:rPr lang="it-IT" sz="4600" b="1" dirty="0" err="1" smtClean="0"/>
              <a:t>coefficients</a:t>
            </a:r>
            <a:r>
              <a:rPr lang="it-IT" sz="4600" b="1" dirty="0" smtClean="0"/>
              <a:t> (</a:t>
            </a:r>
            <a:r>
              <a:rPr lang="it-IT" sz="4600" b="1" dirty="0" err="1" smtClean="0"/>
              <a:t>MFCCs</a:t>
            </a:r>
            <a:r>
              <a:rPr lang="it-IT" sz="4600" b="1" dirty="0" smtClean="0"/>
              <a:t>) and</a:t>
            </a:r>
            <a:br>
              <a:rPr lang="it-IT" sz="4600" b="1" dirty="0" smtClean="0"/>
            </a:br>
            <a:r>
              <a:rPr lang="it-IT" sz="4600" b="1" dirty="0" err="1" smtClean="0"/>
              <a:t>Dynamic</a:t>
            </a:r>
            <a:r>
              <a:rPr lang="it-IT" sz="4600" b="1" dirty="0" smtClean="0"/>
              <a:t> Time </a:t>
            </a:r>
            <a:r>
              <a:rPr lang="it-IT" sz="4600" b="1" dirty="0" err="1" smtClean="0"/>
              <a:t>Warping</a:t>
            </a:r>
            <a:r>
              <a:rPr lang="it-IT" sz="4600" b="1" dirty="0" smtClean="0"/>
              <a:t> (DTW) </a:t>
            </a:r>
            <a:r>
              <a:rPr lang="it-IT" sz="4600" b="1" dirty="0" err="1" smtClean="0"/>
              <a:t>based</a:t>
            </a:r>
            <a:r>
              <a:rPr lang="it-IT" sz="4600" b="1" dirty="0" smtClean="0"/>
              <a:t> </a:t>
            </a:r>
            <a:br>
              <a:rPr lang="it-IT" sz="4600" b="1" dirty="0" smtClean="0"/>
            </a:br>
            <a:r>
              <a:rPr lang="it-IT" sz="4600" b="1" dirty="0" err="1" smtClean="0"/>
              <a:t>Automatic</a:t>
            </a:r>
            <a:r>
              <a:rPr lang="it-IT" sz="4600" b="1" dirty="0" smtClean="0"/>
              <a:t> Speech </a:t>
            </a:r>
            <a:r>
              <a:rPr lang="it-IT" sz="4600" b="1" dirty="0" err="1" smtClean="0"/>
              <a:t>Recognition</a:t>
            </a:r>
            <a:r>
              <a:rPr lang="it-IT" sz="4600" b="1" dirty="0" smtClean="0"/>
              <a:t> </a:t>
            </a:r>
            <a:r>
              <a:rPr lang="it-IT" sz="4600" b="1" dirty="0" err="1" smtClean="0"/>
              <a:t>Algorithm</a:t>
            </a:r>
            <a:endParaRPr lang="it-IT" sz="46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598794" cy="1655762"/>
          </a:xfrm>
        </p:spPr>
        <p:txBody>
          <a:bodyPr>
            <a:normAutofit/>
          </a:bodyPr>
          <a:lstStyle/>
          <a:p>
            <a:pPr algn="l"/>
            <a:r>
              <a:rPr lang="it-IT" dirty="0" err="1" smtClean="0"/>
              <a:t>Developed</a:t>
            </a:r>
            <a:r>
              <a:rPr lang="it-IT" dirty="0" smtClean="0"/>
              <a:t> by: 	Roberto Costa</a:t>
            </a:r>
          </a:p>
          <a:p>
            <a:pPr algn="l"/>
            <a:r>
              <a:rPr lang="it-IT" dirty="0" smtClean="0"/>
              <a:t>Teachers: 		Federico </a:t>
            </a:r>
            <a:r>
              <a:rPr lang="it-IT" dirty="0" err="1" smtClean="0"/>
              <a:t>Avanzini</a:t>
            </a:r>
            <a:r>
              <a:rPr lang="it-IT" dirty="0" smtClean="0"/>
              <a:t>, Giovanni De Poli</a:t>
            </a:r>
          </a:p>
          <a:p>
            <a:pPr algn="l"/>
            <a:r>
              <a:rPr lang="it-IT" dirty="0" smtClean="0"/>
              <a:t>Date:			29 / 11 / 2017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400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Objectives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Developement</a:t>
            </a:r>
            <a:r>
              <a:rPr lang="it-IT" dirty="0" smtClean="0"/>
              <a:t> of a voice </a:t>
            </a:r>
            <a:r>
              <a:rPr lang="it-IT" dirty="0" err="1" smtClean="0"/>
              <a:t>commands</a:t>
            </a:r>
            <a:r>
              <a:rPr lang="it-IT" dirty="0" smtClean="0"/>
              <a:t> </a:t>
            </a:r>
            <a:r>
              <a:rPr lang="it-IT" dirty="0" err="1" smtClean="0"/>
              <a:t>recognition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can be </a:t>
            </a:r>
            <a:r>
              <a:rPr lang="it-IT" dirty="0" err="1" smtClean="0"/>
              <a:t>trained</a:t>
            </a:r>
            <a:r>
              <a:rPr lang="it-IT" dirty="0" smtClean="0"/>
              <a:t> on a </a:t>
            </a:r>
            <a:r>
              <a:rPr lang="it-IT" dirty="0" err="1" smtClean="0"/>
              <a:t>dataset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with the </a:t>
            </a:r>
            <a:r>
              <a:rPr lang="it-IT" dirty="0" err="1" smtClean="0"/>
              <a:t>purpose</a:t>
            </a:r>
            <a:r>
              <a:rPr lang="it-IT" dirty="0" smtClean="0"/>
              <a:t> of </a:t>
            </a:r>
            <a:r>
              <a:rPr lang="it-IT" dirty="0" err="1" smtClean="0"/>
              <a:t>recognizing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commands</a:t>
            </a:r>
            <a:r>
              <a:rPr lang="it-IT" dirty="0" smtClean="0"/>
              <a:t> and </a:t>
            </a:r>
            <a:r>
              <a:rPr lang="it-IT" dirty="0" err="1" smtClean="0"/>
              <a:t>different</a:t>
            </a:r>
            <a:r>
              <a:rPr lang="it-IT" dirty="0" smtClean="0"/>
              <a:t> speakers.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err="1" smtClean="0"/>
              <a:t>Verify</a:t>
            </a:r>
            <a:r>
              <a:rPr lang="it-IT" dirty="0" smtClean="0"/>
              <a:t> the </a:t>
            </a:r>
            <a:r>
              <a:rPr lang="it-IT" dirty="0" err="1" smtClean="0"/>
              <a:t>affidaility</a:t>
            </a:r>
            <a:r>
              <a:rPr lang="it-IT" dirty="0" smtClean="0"/>
              <a:t> of the </a:t>
            </a:r>
            <a:r>
              <a:rPr lang="it-IT" dirty="0" err="1" smtClean="0"/>
              <a:t>algorithm</a:t>
            </a:r>
            <a:r>
              <a:rPr lang="it-IT" dirty="0" smtClean="0"/>
              <a:t> by a K-</a:t>
            </a:r>
            <a:r>
              <a:rPr lang="it-IT" dirty="0" err="1" smtClean="0"/>
              <a:t>fold</a:t>
            </a:r>
            <a:r>
              <a:rPr lang="it-IT" dirty="0" smtClean="0"/>
              <a:t> cross </a:t>
            </a:r>
            <a:r>
              <a:rPr lang="it-IT" dirty="0" err="1" smtClean="0"/>
              <a:t>validation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33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Algorithm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it-IT" dirty="0" smtClean="0"/>
              <a:t>Data </a:t>
            </a:r>
            <a:r>
              <a:rPr lang="it-IT" dirty="0" err="1" smtClean="0"/>
              <a:t>acquisition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fc</a:t>
            </a:r>
            <a:r>
              <a:rPr lang="it-IT" dirty="0" smtClean="0"/>
              <a:t> = 8 kHz</a:t>
            </a:r>
          </a:p>
          <a:p>
            <a:r>
              <a:rPr lang="it-IT" dirty="0" smtClean="0"/>
              <a:t>Mel-</a:t>
            </a:r>
            <a:r>
              <a:rPr lang="it-IT" dirty="0" err="1" smtClean="0"/>
              <a:t>frequency</a:t>
            </a:r>
            <a:r>
              <a:rPr lang="it-IT" dirty="0" smtClean="0"/>
              <a:t> </a:t>
            </a:r>
            <a:r>
              <a:rPr lang="it-IT" dirty="0" err="1" smtClean="0"/>
              <a:t>cepstral</a:t>
            </a:r>
            <a:r>
              <a:rPr lang="it-IT" dirty="0" smtClean="0"/>
              <a:t> </a:t>
            </a:r>
            <a:r>
              <a:rPr lang="it-IT" dirty="0" err="1" smtClean="0"/>
              <a:t>coefficients</a:t>
            </a:r>
            <a:r>
              <a:rPr lang="it-IT" dirty="0" smtClean="0"/>
              <a:t> </a:t>
            </a:r>
            <a:r>
              <a:rPr lang="it-IT" dirty="0" err="1" smtClean="0"/>
              <a:t>computation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en-US" dirty="0" smtClean="0"/>
              <a:t>Hamming window in time domain</a:t>
            </a:r>
            <a:br>
              <a:rPr lang="en-US" dirty="0" smtClean="0"/>
            </a:br>
            <a:r>
              <a:rPr lang="en-US" dirty="0" smtClean="0"/>
              <a:t>Triangular shaped filters in </a:t>
            </a:r>
            <a:r>
              <a:rPr lang="en-US" dirty="0" err="1" smtClean="0"/>
              <a:t>mel</a:t>
            </a:r>
            <a:r>
              <a:rPr lang="en-US" dirty="0" smtClean="0"/>
              <a:t> domain</a:t>
            </a:r>
            <a:br>
              <a:rPr lang="en-US" dirty="0" smtClean="0"/>
            </a:br>
            <a:r>
              <a:rPr lang="en-US" dirty="0" smtClean="0"/>
              <a:t># of filters in </a:t>
            </a:r>
            <a:r>
              <a:rPr lang="en-US" dirty="0" err="1" smtClean="0"/>
              <a:t>filterbank</a:t>
            </a:r>
            <a:r>
              <a:rPr lang="en-US" dirty="0" smtClean="0"/>
              <a:t> (approx. 2.1 per octave) : floor(3*log(fc)) = 11</a:t>
            </a:r>
            <a:br>
              <a:rPr lang="en-US" dirty="0" smtClean="0"/>
            </a:br>
            <a:r>
              <a:rPr lang="en-US" dirty="0" smtClean="0"/>
              <a:t>filters act in the absolute magnitude domain</a:t>
            </a:r>
            <a:br>
              <a:rPr lang="en-US" dirty="0" smtClean="0"/>
            </a:br>
            <a:r>
              <a:rPr lang="en-US" dirty="0" smtClean="0"/>
              <a:t>highest filter (0.5 fc) taper down to zero</a:t>
            </a:r>
            <a:br>
              <a:rPr lang="en-US" dirty="0" smtClean="0"/>
            </a:br>
            <a:r>
              <a:rPr lang="en-US" dirty="0" smtClean="0"/>
              <a:t>overlap: 50%</a:t>
            </a:r>
            <a:br>
              <a:rPr lang="en-US" dirty="0" smtClean="0"/>
            </a:br>
            <a:r>
              <a:rPr lang="en-US" dirty="0" smtClean="0"/>
              <a:t>length of frame in samples: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hlinkClick r:id="rId3"/>
              </a:rPr>
              <a:t>http://www.ee.ic.ac.uk/hp/staff/dmb/voicebox/doc/voicebox/melcepst.html</a:t>
            </a:r>
            <a:endParaRPr lang="en-US" sz="1600" dirty="0" smtClean="0"/>
          </a:p>
          <a:p>
            <a:pPr marL="0" indent="0">
              <a:buNone/>
            </a:pPr>
            <a:endParaRPr lang="it-IT" sz="1600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170" y="5272654"/>
            <a:ext cx="2684306" cy="7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18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solidFill>
                  <a:schemeClr val="bg1"/>
                </a:solidFill>
              </a:rPr>
              <a:t>Algorithm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Data </a:t>
            </a:r>
            <a:r>
              <a:rPr lang="it-IT" dirty="0" err="1" smtClean="0"/>
              <a:t>splitting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training and </a:t>
            </a:r>
            <a:r>
              <a:rPr lang="it-IT" dirty="0" err="1" smtClean="0"/>
              <a:t>testing</a:t>
            </a:r>
            <a:endParaRPr lang="it-IT" dirty="0" smtClean="0"/>
          </a:p>
          <a:p>
            <a:r>
              <a:rPr lang="it-IT" dirty="0" err="1" smtClean="0"/>
              <a:t>Dinamic</a:t>
            </a:r>
            <a:r>
              <a:rPr lang="it-IT" dirty="0" smtClean="0"/>
              <a:t> Time </a:t>
            </a:r>
            <a:r>
              <a:rPr lang="it-IT" dirty="0" err="1" smtClean="0"/>
              <a:t>Warping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couple</a:t>
            </a:r>
            <a:r>
              <a:rPr lang="it-IT" dirty="0" smtClean="0"/>
              <a:t> of </a:t>
            </a:r>
            <a:r>
              <a:rPr lang="it-IT" dirty="0" err="1" smtClean="0"/>
              <a:t>MFCCs</a:t>
            </a:r>
            <a:r>
              <a:rPr lang="it-IT" dirty="0" smtClean="0"/>
              <a:t> </a:t>
            </a:r>
            <a:r>
              <a:rPr lang="it-IT" dirty="0" err="1" smtClean="0"/>
              <a:t>sequences</a:t>
            </a:r>
            <a:r>
              <a:rPr lang="it-IT" dirty="0" smtClean="0"/>
              <a:t> in the training </a:t>
            </a:r>
            <a:r>
              <a:rPr lang="it-IT" dirty="0" err="1" smtClean="0"/>
              <a:t>dataset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MFCCs</a:t>
            </a:r>
            <a:r>
              <a:rPr lang="it-IT" dirty="0" smtClean="0"/>
              <a:t> </a:t>
            </a:r>
            <a:r>
              <a:rPr lang="it-IT" dirty="0" err="1" smtClean="0"/>
              <a:t>sequence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vector</a:t>
            </a:r>
            <a:r>
              <a:rPr lang="it-IT" dirty="0" smtClean="0"/>
              <a:t> of </a:t>
            </a:r>
            <a:r>
              <a:rPr lang="it-IT" dirty="0" err="1" smtClean="0"/>
              <a:t>elements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 12 </a:t>
            </a:r>
            <a:r>
              <a:rPr lang="it-IT" dirty="0" err="1" smtClean="0"/>
              <a:t>coefficients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smtClean="0"/>
              <a:t>The DTW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computes</a:t>
            </a:r>
            <a:r>
              <a:rPr lang="it-IT" dirty="0" smtClean="0"/>
              <a:t> the </a:t>
            </a:r>
            <a:r>
              <a:rPr lang="it-IT" dirty="0" err="1" smtClean="0"/>
              <a:t>cost</a:t>
            </a:r>
            <a:r>
              <a:rPr lang="it-IT" dirty="0" smtClean="0"/>
              <a:t> </a:t>
            </a:r>
            <a:r>
              <a:rPr lang="it-IT" dirty="0" err="1" smtClean="0"/>
              <a:t>matrix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couple</a:t>
            </a:r>
            <a:r>
              <a:rPr lang="it-IT" dirty="0" smtClean="0"/>
              <a:t> of </a:t>
            </a:r>
            <a:r>
              <a:rPr lang="it-IT" dirty="0" err="1" smtClean="0"/>
              <a:t>vectors</a:t>
            </a:r>
            <a:r>
              <a:rPr lang="it-IT" dirty="0" smtClean="0"/>
              <a:t>, </a:t>
            </a:r>
            <a:r>
              <a:rPr lang="it-IT" dirty="0" err="1" smtClean="0"/>
              <a:t>given</a:t>
            </a:r>
            <a:r>
              <a:rPr lang="it-IT" dirty="0" smtClean="0"/>
              <a:t> by the </a:t>
            </a:r>
            <a:r>
              <a:rPr lang="it-IT" dirty="0" err="1" smtClean="0"/>
              <a:t>Euclidean</a:t>
            </a:r>
            <a:r>
              <a:rPr lang="it-IT" dirty="0" smtClean="0"/>
              <a:t> </a:t>
            </a:r>
            <a:r>
              <a:rPr lang="it-IT" dirty="0" err="1" smtClean="0"/>
              <a:t>distance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r>
              <a:rPr lang="it-IT" dirty="0"/>
              <a:t>;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finds</a:t>
            </a:r>
            <a:r>
              <a:rPr lang="it-IT" dirty="0" smtClean="0"/>
              <a:t> the </a:t>
            </a:r>
            <a:r>
              <a:rPr lang="it-IT" dirty="0" err="1" smtClean="0"/>
              <a:t>optimal</a:t>
            </a:r>
            <a:r>
              <a:rPr lang="it-IT" dirty="0" smtClean="0"/>
              <a:t> </a:t>
            </a:r>
            <a:r>
              <a:rPr lang="it-IT" dirty="0" err="1" smtClean="0"/>
              <a:t>path</a:t>
            </a:r>
            <a:r>
              <a:rPr lang="it-IT" dirty="0" smtClean="0"/>
              <a:t> and </a:t>
            </a:r>
            <a:r>
              <a:rPr lang="it-IT" dirty="0" err="1" smtClean="0"/>
              <a:t>returns</a:t>
            </a:r>
            <a:r>
              <a:rPr lang="it-IT" dirty="0" smtClean="0"/>
              <a:t> the </a:t>
            </a:r>
            <a:r>
              <a:rPr lang="it-IT" dirty="0" err="1" smtClean="0"/>
              <a:t>Euclidean</a:t>
            </a:r>
            <a:r>
              <a:rPr lang="it-IT" dirty="0" smtClean="0"/>
              <a:t> </a:t>
            </a:r>
            <a:r>
              <a:rPr lang="it-IT" dirty="0" err="1" smtClean="0"/>
              <a:t>distance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mapped</a:t>
            </a:r>
            <a:r>
              <a:rPr lang="it-IT" dirty="0" smtClean="0"/>
              <a:t> </a:t>
            </a:r>
            <a:r>
              <a:rPr lang="it-IT" dirty="0" err="1" smtClean="0"/>
              <a:t>couples</a:t>
            </a:r>
            <a:r>
              <a:rPr lang="it-IT" dirty="0" smtClean="0"/>
              <a:t> of </a:t>
            </a:r>
            <a:r>
              <a:rPr lang="it-IT" dirty="0" err="1" smtClean="0"/>
              <a:t>elements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en-US" sz="1400" dirty="0" smtClean="0"/>
              <a:t>CONFIDENCE INDEX DYNAMIC TIME WARPING FOR LANGUAGE-INDEPENDENT EMBEDDED SPEECH RECOGNITION - </a:t>
            </a:r>
            <a:r>
              <a:rPr lang="en-US" sz="1400" dirty="0" err="1" smtClean="0"/>
              <a:t>Xianglilan</a:t>
            </a:r>
            <a:r>
              <a:rPr lang="en-US" sz="1400" dirty="0" smtClean="0"/>
              <a:t> Zhang, </a:t>
            </a:r>
            <a:r>
              <a:rPr lang="en-US" sz="1400" dirty="0" err="1" smtClean="0"/>
              <a:t>Jiping</a:t>
            </a:r>
            <a:r>
              <a:rPr lang="en-US" sz="1400" dirty="0" smtClean="0"/>
              <a:t> </a:t>
            </a:r>
            <a:r>
              <a:rPr lang="en-US" sz="1400" dirty="0" err="1" smtClean="0"/>
              <a:t>Sunz</a:t>
            </a:r>
            <a:r>
              <a:rPr lang="en-US" sz="1400" dirty="0" smtClean="0"/>
              <a:t>, </a:t>
            </a:r>
            <a:r>
              <a:rPr lang="en-US" sz="1400" dirty="0" err="1" smtClean="0"/>
              <a:t>Zhigang</a:t>
            </a:r>
            <a:r>
              <a:rPr lang="en-US" sz="1400" dirty="0" smtClean="0"/>
              <a:t> Luo, Ming </a:t>
            </a:r>
            <a:r>
              <a:rPr lang="en-US" sz="1400" dirty="0" err="1" smtClean="0"/>
              <a:t>Liy</a:t>
            </a:r>
            <a:r>
              <a:rPr lang="en-US" sz="1400" dirty="0" smtClean="0"/>
              <a:t> - IEEE 978-1-4799-0356-6/13 ©2013</a:t>
            </a:r>
            <a:endParaRPr lang="it-IT" sz="1400" dirty="0" smtClean="0"/>
          </a:p>
          <a:p>
            <a:r>
              <a:rPr lang="it-IT" dirty="0" err="1" smtClean="0"/>
              <a:t>Euclidean</a:t>
            </a:r>
            <a:r>
              <a:rPr lang="it-IT" dirty="0" smtClean="0"/>
              <a:t> </a:t>
            </a:r>
            <a:r>
              <a:rPr lang="it-IT" dirty="0" err="1" smtClean="0"/>
              <a:t>distance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clustering</a:t>
            </a:r>
            <a:r>
              <a:rPr lang="it-IT" dirty="0" smtClean="0"/>
              <a:t> of MFCC </a:t>
            </a:r>
            <a:r>
              <a:rPr lang="it-IT" dirty="0" err="1" smtClean="0"/>
              <a:t>vectors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in C=2 sub-</a:t>
            </a:r>
            <a:r>
              <a:rPr lang="it-IT" dirty="0" err="1" smtClean="0"/>
              <a:t>classes</a:t>
            </a:r>
            <a:r>
              <a:rPr lang="it-IT" dirty="0" smtClean="0"/>
              <a:t>, with K-</a:t>
            </a:r>
            <a:r>
              <a:rPr lang="it-IT" dirty="0" err="1" smtClean="0"/>
              <a:t>means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smtClean="0"/>
              <a:t>C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choosen</a:t>
            </a:r>
            <a:r>
              <a:rPr lang="it-IT" dirty="0" smtClean="0"/>
              <a:t> to be </a:t>
            </a:r>
            <a:r>
              <a:rPr lang="it-IT" dirty="0" err="1" smtClean="0"/>
              <a:t>equal</a:t>
            </a:r>
            <a:r>
              <a:rPr lang="it-IT" dirty="0" smtClean="0"/>
              <a:t> to the </a:t>
            </a:r>
            <a:r>
              <a:rPr lang="it-IT" dirty="0" err="1" smtClean="0"/>
              <a:t>number</a:t>
            </a:r>
            <a:r>
              <a:rPr lang="it-IT" dirty="0" smtClean="0"/>
              <a:t> of speakers of the </a:t>
            </a:r>
            <a:r>
              <a:rPr lang="it-IT" dirty="0" err="1" smtClean="0"/>
              <a:t>dataset</a:t>
            </a:r>
            <a:endParaRPr lang="it-IT" dirty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voice </a:t>
            </a:r>
            <a:r>
              <a:rPr lang="it-IT" dirty="0" err="1" smtClean="0"/>
              <a:t>command</a:t>
            </a:r>
            <a:r>
              <a:rPr lang="it-IT" dirty="0" smtClean="0"/>
              <a:t> and for </a:t>
            </a:r>
            <a:r>
              <a:rPr lang="it-IT" dirty="0" err="1" smtClean="0"/>
              <a:t>each</a:t>
            </a:r>
            <a:r>
              <a:rPr lang="it-IT" dirty="0" smtClean="0"/>
              <a:t> speaker, a </a:t>
            </a:r>
            <a:r>
              <a:rPr lang="it-IT" dirty="0" err="1" smtClean="0"/>
              <a:t>median</a:t>
            </a:r>
            <a:r>
              <a:rPr lang="it-IT" dirty="0" smtClean="0"/>
              <a:t> MFCC </a:t>
            </a:r>
            <a:r>
              <a:rPr lang="it-IT" dirty="0" err="1" smtClean="0"/>
              <a:t>sequence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computed</a:t>
            </a:r>
            <a:r>
              <a:rPr lang="it-IT" dirty="0"/>
              <a:t> </a:t>
            </a:r>
            <a:r>
              <a:rPr lang="it-IT" dirty="0" smtClean="0"/>
              <a:t>with </a:t>
            </a:r>
            <a:r>
              <a:rPr lang="it-IT" dirty="0" err="1" smtClean="0"/>
              <a:t>MFCCmultipleMean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, </a:t>
            </a:r>
            <a:r>
              <a:rPr lang="it-IT" dirty="0" err="1" smtClean="0"/>
              <a:t>explained</a:t>
            </a:r>
            <a:r>
              <a:rPr lang="it-IT" dirty="0" smtClean="0"/>
              <a:t> in the </a:t>
            </a:r>
            <a:r>
              <a:rPr lang="it-IT" dirty="0" err="1" smtClean="0"/>
              <a:t>next</a:t>
            </a:r>
            <a:r>
              <a:rPr lang="it-IT" dirty="0" smtClean="0"/>
              <a:t> slide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176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Algorithm</a:t>
            </a:r>
            <a:r>
              <a:rPr lang="it-IT" b="1" dirty="0">
                <a:solidFill>
                  <a:schemeClr val="bg1"/>
                </a:solidFill>
              </a:rPr>
              <a:t> - </a:t>
            </a:r>
            <a:r>
              <a:rPr lang="it-IT" b="1" dirty="0" err="1">
                <a:solidFill>
                  <a:schemeClr val="bg1"/>
                </a:solidFill>
              </a:rPr>
              <a:t>MFCCmultipleMean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 smtClean="0"/>
              <a:t>Input: set of MFCC </a:t>
            </a:r>
            <a:r>
              <a:rPr lang="it-IT" dirty="0" err="1" smtClean="0"/>
              <a:t>sequences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Taking</a:t>
            </a:r>
            <a:r>
              <a:rPr lang="it-IT" dirty="0" smtClean="0"/>
              <a:t> the </a:t>
            </a:r>
            <a:r>
              <a:rPr lang="it-IT" dirty="0" err="1" smtClean="0"/>
              <a:t>two</a:t>
            </a:r>
            <a:r>
              <a:rPr lang="it-IT" dirty="0"/>
              <a:t> </a:t>
            </a:r>
            <a:r>
              <a:rPr lang="it-IT" dirty="0" err="1" smtClean="0"/>
              <a:t>closest</a:t>
            </a:r>
            <a:r>
              <a:rPr lang="it-IT" dirty="0" smtClean="0"/>
              <a:t> MFCC </a:t>
            </a:r>
            <a:r>
              <a:rPr lang="it-IT" dirty="0" err="1" smtClean="0"/>
              <a:t>sequences</a:t>
            </a:r>
            <a:r>
              <a:rPr lang="it-IT" dirty="0" smtClean="0"/>
              <a:t> from the input set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Compute the </a:t>
            </a:r>
            <a:r>
              <a:rPr lang="it-IT" dirty="0" err="1" smtClean="0"/>
              <a:t>mean</a:t>
            </a:r>
            <a:r>
              <a:rPr lang="it-IT" dirty="0" smtClean="0"/>
              <a:t> with the </a:t>
            </a:r>
            <a:r>
              <a:rPr lang="it-IT" dirty="0" err="1" smtClean="0"/>
              <a:t>mapping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given</a:t>
            </a:r>
            <a:r>
              <a:rPr lang="it-IT" dirty="0" smtClean="0"/>
              <a:t> from DTW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Delete the </a:t>
            </a:r>
            <a:r>
              <a:rPr lang="it-IT" dirty="0" err="1" smtClean="0"/>
              <a:t>couple</a:t>
            </a:r>
            <a:r>
              <a:rPr lang="it-IT" dirty="0" smtClean="0"/>
              <a:t> of MFCC </a:t>
            </a:r>
            <a:r>
              <a:rPr lang="it-IT" dirty="0" err="1" smtClean="0"/>
              <a:t>seq</a:t>
            </a:r>
            <a:r>
              <a:rPr lang="it-IT" dirty="0" smtClean="0"/>
              <a:t>. from the input set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Adding</a:t>
            </a:r>
            <a:r>
              <a:rPr lang="it-IT" dirty="0" smtClean="0"/>
              <a:t> the </a:t>
            </a:r>
            <a:r>
              <a:rPr lang="it-IT" dirty="0" err="1" smtClean="0"/>
              <a:t>mean</a:t>
            </a:r>
            <a:r>
              <a:rPr lang="it-IT" dirty="0" smtClean="0"/>
              <a:t> to a </a:t>
            </a:r>
            <a:r>
              <a:rPr lang="it-IT" dirty="0" err="1" smtClean="0"/>
              <a:t>different</a:t>
            </a:r>
            <a:r>
              <a:rPr lang="it-IT" dirty="0" smtClean="0"/>
              <a:t> set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Repeating</a:t>
            </a:r>
            <a:r>
              <a:rPr lang="it-IT" dirty="0" smtClean="0"/>
              <a:t> from </a:t>
            </a:r>
            <a:r>
              <a:rPr lang="it-IT" dirty="0" err="1" smtClean="0"/>
              <a:t>step</a:t>
            </a:r>
            <a:r>
              <a:rPr lang="it-IT" dirty="0" smtClean="0"/>
              <a:t> 2. </a:t>
            </a:r>
            <a:r>
              <a:rPr lang="it-IT" dirty="0" err="1" smtClean="0"/>
              <a:t>until</a:t>
            </a:r>
            <a:r>
              <a:rPr lang="it-IT" dirty="0" smtClean="0"/>
              <a:t> the input set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a </a:t>
            </a:r>
            <a:r>
              <a:rPr lang="it-IT" dirty="0" err="1" smtClean="0"/>
              <a:t>couple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Output set: X(i), with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Y(1) = X(1)</a:t>
            </a:r>
            <a:br>
              <a:rPr lang="it-IT" dirty="0" smtClean="0"/>
            </a:br>
            <a:r>
              <a:rPr lang="it-IT" dirty="0" smtClean="0"/>
              <a:t>Y(n) = </a:t>
            </a:r>
            <a:r>
              <a:rPr lang="it-IT" dirty="0" smtClean="0"/>
              <a:t>0.9 </a:t>
            </a:r>
            <a:r>
              <a:rPr lang="it-IT" dirty="0" smtClean="0"/>
              <a:t>Y(n-1) + </a:t>
            </a:r>
            <a:r>
              <a:rPr lang="it-IT" dirty="0" smtClean="0"/>
              <a:t>0.1 </a:t>
            </a:r>
            <a:r>
              <a:rPr lang="it-IT" dirty="0" smtClean="0"/>
              <a:t>X(n)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Output: Y(N)</a:t>
            </a:r>
            <a:br>
              <a:rPr lang="it-IT" dirty="0" smtClean="0"/>
            </a:b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endParaRPr lang="it-IT" dirty="0" smtClean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4610370"/>
            <a:ext cx="15430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7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Algorithm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Computing </a:t>
            </a:r>
            <a:r>
              <a:rPr lang="it-IT" dirty="0" err="1" smtClean="0"/>
              <a:t>mean</a:t>
            </a:r>
            <a:r>
              <a:rPr lang="it-IT" dirty="0" smtClean="0"/>
              <a:t> DTW </a:t>
            </a:r>
            <a:r>
              <a:rPr lang="it-IT" dirty="0" err="1" smtClean="0"/>
              <a:t>distance</a:t>
            </a:r>
            <a:r>
              <a:rPr lang="it-IT" dirty="0" smtClean="0"/>
              <a:t> and </a:t>
            </a:r>
            <a:r>
              <a:rPr lang="it-IT" dirty="0" err="1" smtClean="0"/>
              <a:t>variance</a:t>
            </a:r>
            <a:r>
              <a:rPr lang="it-IT" dirty="0" smtClean="0"/>
              <a:t> of the </a:t>
            </a:r>
            <a:r>
              <a:rPr lang="it-IT" dirty="0" err="1" smtClean="0"/>
              <a:t>distance</a:t>
            </a:r>
            <a:r>
              <a:rPr lang="it-IT" dirty="0" smtClean="0"/>
              <a:t> from the </a:t>
            </a:r>
            <a:r>
              <a:rPr lang="it-IT" dirty="0" err="1" smtClean="0"/>
              <a:t>median</a:t>
            </a:r>
            <a:r>
              <a:rPr lang="it-IT" dirty="0" smtClean="0"/>
              <a:t> MFCC to </a:t>
            </a:r>
            <a:r>
              <a:rPr lang="it-IT" dirty="0" err="1" smtClean="0"/>
              <a:t>add</a:t>
            </a:r>
            <a:r>
              <a:rPr lang="it-IT" dirty="0" smtClean="0"/>
              <a:t> soft information (reliability of the </a:t>
            </a:r>
            <a:r>
              <a:rPr lang="it-IT" dirty="0" err="1" smtClean="0"/>
              <a:t>median</a:t>
            </a:r>
            <a:r>
              <a:rPr lang="it-IT" dirty="0" smtClean="0"/>
              <a:t> MFCC)</a:t>
            </a:r>
          </a:p>
          <a:p>
            <a:r>
              <a:rPr lang="it-IT" dirty="0" smtClean="0"/>
              <a:t>Class </a:t>
            </a:r>
            <a:r>
              <a:rPr lang="it-IT" dirty="0" err="1" smtClean="0"/>
              <a:t>prediction</a:t>
            </a:r>
            <a:r>
              <a:rPr lang="it-IT" dirty="0" smtClean="0"/>
              <a:t> – </a:t>
            </a:r>
            <a:r>
              <a:rPr lang="it-IT" dirty="0" err="1" smtClean="0"/>
              <a:t>version</a:t>
            </a:r>
            <a:r>
              <a:rPr lang="it-IT" dirty="0" smtClean="0"/>
              <a:t> 1:</a:t>
            </a:r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Taking</a:t>
            </a:r>
            <a:r>
              <a:rPr lang="it-IT" dirty="0" smtClean="0"/>
              <a:t> the </a:t>
            </a:r>
            <a:r>
              <a:rPr lang="it-IT" dirty="0" err="1" smtClean="0"/>
              <a:t>label</a:t>
            </a:r>
            <a:r>
              <a:rPr lang="it-IT" dirty="0" smtClean="0"/>
              <a:t> of the </a:t>
            </a:r>
            <a:r>
              <a:rPr lang="it-IT" dirty="0" err="1" smtClean="0"/>
              <a:t>closest</a:t>
            </a:r>
            <a:r>
              <a:rPr lang="it-IT" dirty="0" smtClean="0"/>
              <a:t> </a:t>
            </a:r>
            <a:r>
              <a:rPr lang="it-IT" dirty="0" err="1" smtClean="0"/>
              <a:t>median</a:t>
            </a:r>
            <a:r>
              <a:rPr lang="it-IT" dirty="0" smtClean="0"/>
              <a:t> MFCC (the </a:t>
            </a:r>
            <a:r>
              <a:rPr lang="it-IT" dirty="0" err="1" smtClean="0"/>
              <a:t>smaller</a:t>
            </a:r>
            <a:r>
              <a:rPr lang="it-IT" dirty="0" smtClean="0"/>
              <a:t> DTW </a:t>
            </a:r>
            <a:r>
              <a:rPr lang="it-IT" dirty="0" err="1" smtClean="0"/>
              <a:t>distance</a:t>
            </a:r>
            <a:r>
              <a:rPr lang="it-IT" dirty="0" smtClean="0"/>
              <a:t>)</a:t>
            </a:r>
          </a:p>
          <a:p>
            <a:r>
              <a:rPr lang="it-IT" dirty="0" smtClean="0"/>
              <a:t>Class </a:t>
            </a:r>
            <a:r>
              <a:rPr lang="it-IT" dirty="0" err="1" smtClean="0"/>
              <a:t>prediction</a:t>
            </a:r>
            <a:r>
              <a:rPr lang="it-IT" dirty="0" smtClean="0"/>
              <a:t> – version2: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Predict2 </a:t>
            </a:r>
            <a:r>
              <a:rPr lang="it-IT" dirty="0" err="1" smtClean="0"/>
              <a:t>function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Compute the </a:t>
            </a:r>
            <a:r>
              <a:rPr lang="it-IT" dirty="0" err="1" smtClean="0"/>
              <a:t>distance</a:t>
            </a:r>
            <a:r>
              <a:rPr lang="it-IT" dirty="0" smtClean="0"/>
              <a:t> </a:t>
            </a:r>
            <a:r>
              <a:rPr lang="it-IT" i="1" dirty="0" smtClean="0"/>
              <a:t>d_{1,i}, d_{2,i}</a:t>
            </a:r>
            <a:r>
              <a:rPr lang="it-IT" dirty="0" smtClean="0"/>
              <a:t> with</a:t>
            </a:r>
            <a:r>
              <a:rPr lang="it-IT" i="1" dirty="0" smtClean="0"/>
              <a:t> i </a:t>
            </a:r>
            <a:r>
              <a:rPr lang="it-IT" dirty="0" smtClean="0"/>
              <a:t>in</a:t>
            </a:r>
            <a:r>
              <a:rPr lang="it-IT" i="1" dirty="0" smtClean="0"/>
              <a:t> </a:t>
            </a:r>
            <a:r>
              <a:rPr lang="it-IT" dirty="0" smtClean="0"/>
              <a:t>{</a:t>
            </a:r>
            <a:r>
              <a:rPr lang="it-IT" i="1" dirty="0" smtClean="0"/>
              <a:t>1, .. , # of </a:t>
            </a:r>
            <a:r>
              <a:rPr lang="it-IT" i="1" dirty="0" err="1" smtClean="0"/>
              <a:t>commands</a:t>
            </a:r>
            <a:r>
              <a:rPr lang="it-IT" dirty="0" smtClean="0"/>
              <a:t>}</a:t>
            </a:r>
            <a:r>
              <a:rPr lang="it-IT" i="1" dirty="0" smtClean="0"/>
              <a:t/>
            </a:r>
            <a:br>
              <a:rPr lang="it-IT" i="1" dirty="0" smtClean="0"/>
            </a:br>
            <a:r>
              <a:rPr lang="it-IT" dirty="0" err="1" smtClean="0"/>
              <a:t>between</a:t>
            </a:r>
            <a:r>
              <a:rPr lang="it-IT" dirty="0" smtClean="0"/>
              <a:t> the 2 sub-</a:t>
            </a:r>
            <a:r>
              <a:rPr lang="it-IT" dirty="0" err="1" smtClean="0"/>
              <a:t>classes</a:t>
            </a:r>
            <a:r>
              <a:rPr lang="it-IT" dirty="0" smtClean="0"/>
              <a:t> of speakers and the </a:t>
            </a:r>
            <a:r>
              <a:rPr lang="it-IT" dirty="0" err="1" smtClean="0"/>
              <a:t>tested</a:t>
            </a:r>
            <a:r>
              <a:rPr lang="it-IT" dirty="0"/>
              <a:t> </a:t>
            </a:r>
            <a:r>
              <a:rPr lang="it-IT" dirty="0" err="1" smtClean="0"/>
              <a:t>vector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Compute the </a:t>
            </a:r>
            <a:r>
              <a:rPr lang="it-IT" dirty="0" err="1" smtClean="0"/>
              <a:t>distance</a:t>
            </a:r>
            <a:r>
              <a:rPr lang="it-IT" dirty="0" smtClean="0"/>
              <a:t> </a:t>
            </a:r>
            <a:r>
              <a:rPr lang="it-IT" i="1" dirty="0"/>
              <a:t>d</a:t>
            </a:r>
            <a:r>
              <a:rPr lang="it-IT" i="1" dirty="0" smtClean="0"/>
              <a:t>_{3,i</a:t>
            </a:r>
            <a:r>
              <a:rPr lang="it-IT" i="1" dirty="0"/>
              <a:t>}, d</a:t>
            </a:r>
            <a:r>
              <a:rPr lang="it-IT" i="1" dirty="0" smtClean="0"/>
              <a:t>_{4,i</a:t>
            </a:r>
            <a:r>
              <a:rPr lang="it-IT" i="1" dirty="0"/>
              <a:t>} </a:t>
            </a:r>
            <a:r>
              <a:rPr lang="it-IT" dirty="0" err="1" smtClean="0"/>
              <a:t>beween</a:t>
            </a:r>
            <a:r>
              <a:rPr lang="it-IT" dirty="0" smtClean="0"/>
              <a:t> the </a:t>
            </a:r>
            <a:r>
              <a:rPr lang="it-IT" dirty="0" err="1" smtClean="0"/>
              <a:t>tested</a:t>
            </a:r>
            <a:r>
              <a:rPr lang="it-IT" dirty="0" smtClean="0"/>
              <a:t> </a:t>
            </a:r>
            <a:r>
              <a:rPr lang="it-IT" dirty="0" err="1" smtClean="0"/>
              <a:t>vector</a:t>
            </a:r>
            <a:r>
              <a:rPr lang="it-IT" dirty="0" smtClean="0"/>
              <a:t> and the </a:t>
            </a:r>
            <a:r>
              <a:rPr lang="it-IT" dirty="0" err="1" smtClean="0"/>
              <a:t>mean</a:t>
            </a:r>
            <a:r>
              <a:rPr lang="it-IT" dirty="0" smtClean="0"/>
              <a:t> </a:t>
            </a:r>
            <a:r>
              <a:rPr lang="it-IT" dirty="0" err="1" smtClean="0"/>
              <a:t>vector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the </a:t>
            </a:r>
            <a:r>
              <a:rPr lang="it-IT" dirty="0" err="1" smtClean="0"/>
              <a:t>closest</a:t>
            </a:r>
            <a:r>
              <a:rPr lang="it-IT" dirty="0" smtClean="0"/>
              <a:t> </a:t>
            </a:r>
            <a:r>
              <a:rPr lang="it-IT" dirty="0" err="1" smtClean="0"/>
              <a:t>vector</a:t>
            </a:r>
            <a:r>
              <a:rPr lang="it-IT" dirty="0" smtClean="0"/>
              <a:t> for the first [/</a:t>
            </a:r>
            <a:r>
              <a:rPr lang="it-IT" dirty="0" err="1" smtClean="0"/>
              <a:t>second</a:t>
            </a:r>
            <a:r>
              <a:rPr lang="it-IT" dirty="0" smtClean="0"/>
              <a:t>] speaker (sub-</a:t>
            </a:r>
            <a:r>
              <a:rPr lang="it-IT" dirty="0" err="1" smtClean="0"/>
              <a:t>class</a:t>
            </a:r>
            <a:r>
              <a:rPr lang="it-IT" dirty="0" smtClean="0"/>
              <a:t> 1 [/2]) and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labeled</a:t>
            </a:r>
            <a:r>
              <a:rPr lang="it-IT" dirty="0" smtClean="0"/>
              <a:t> </a:t>
            </a:r>
            <a:r>
              <a:rPr lang="it-IT" dirty="0" err="1" smtClean="0"/>
              <a:t>vector</a:t>
            </a:r>
            <a:r>
              <a:rPr lang="it-IT" dirty="0" smtClean="0"/>
              <a:t> of speaker 2 [/1]</a:t>
            </a:r>
            <a:br>
              <a:rPr lang="it-IT" dirty="0" smtClean="0"/>
            </a:br>
            <a:r>
              <a:rPr lang="it-IT" dirty="0" err="1" smtClean="0"/>
              <a:t>Minimize</a:t>
            </a:r>
            <a:r>
              <a:rPr lang="it-IT" dirty="0" smtClean="0"/>
              <a:t> the sum of the </a:t>
            </a:r>
            <a:r>
              <a:rPr lang="it-IT" dirty="0" err="1" smtClean="0"/>
              <a:t>distances</a:t>
            </a:r>
            <a:r>
              <a:rPr lang="it-IT" dirty="0"/>
              <a:t> </a:t>
            </a:r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of the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labels</a:t>
            </a:r>
            <a:r>
              <a:rPr lang="it-IT" dirty="0" smtClean="0"/>
              <a:t>:</a:t>
            </a:r>
            <a:br>
              <a:rPr lang="it-IT" dirty="0" smtClean="0"/>
            </a:br>
            <a:r>
              <a:rPr lang="it-IT" dirty="0" smtClean="0"/>
              <a:t>	</a:t>
            </a:r>
            <a:r>
              <a:rPr lang="it-IT" dirty="0" err="1" smtClean="0"/>
              <a:t>argmin</a:t>
            </a:r>
            <a:r>
              <a:rPr lang="it-IT" dirty="0" smtClean="0"/>
              <a:t> ( [</a:t>
            </a:r>
            <a:r>
              <a:rPr lang="it-IT" i="1" dirty="0" smtClean="0"/>
              <a:t>d</a:t>
            </a:r>
            <a:r>
              <a:rPr lang="it-IT" i="1" dirty="0"/>
              <a:t>_{1,i</a:t>
            </a:r>
            <a:r>
              <a:rPr lang="it-IT" i="1" dirty="0" smtClean="0"/>
              <a:t>} + </a:t>
            </a:r>
            <a:r>
              <a:rPr lang="it-IT" i="1" dirty="0"/>
              <a:t>d</a:t>
            </a:r>
            <a:r>
              <a:rPr lang="it-IT" i="1" dirty="0" smtClean="0"/>
              <a:t>_{3,i}, </a:t>
            </a:r>
            <a:r>
              <a:rPr lang="it-IT" i="1" dirty="0"/>
              <a:t>d_{2,i</a:t>
            </a:r>
            <a:r>
              <a:rPr lang="it-IT" i="1" dirty="0" smtClean="0"/>
              <a:t>} + </a:t>
            </a:r>
            <a:r>
              <a:rPr lang="it-IT" i="1" dirty="0"/>
              <a:t>d</a:t>
            </a:r>
            <a:r>
              <a:rPr lang="it-IT" i="1" dirty="0" smtClean="0"/>
              <a:t>_{4,i} </a:t>
            </a:r>
            <a:r>
              <a:rPr lang="it-IT" dirty="0" smtClean="0"/>
              <a:t>]</a:t>
            </a:r>
            <a:r>
              <a:rPr lang="it-IT" i="1" dirty="0" smtClean="0"/>
              <a:t> </a:t>
            </a:r>
            <a:r>
              <a:rPr lang="it-IT" dirty="0" smtClean="0"/>
              <a:t>)</a:t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262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Data </a:t>
            </a:r>
            <a:r>
              <a:rPr lang="it-IT" b="1" dirty="0" err="1" smtClean="0">
                <a:solidFill>
                  <a:schemeClr val="bg1"/>
                </a:solidFill>
              </a:rPr>
              <a:t>validation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smtClean="0"/>
              <a:t>K-</a:t>
            </a:r>
            <a:r>
              <a:rPr lang="it-IT" b="1" dirty="0" err="1" smtClean="0"/>
              <a:t>fold</a:t>
            </a:r>
            <a:r>
              <a:rPr lang="it-IT" b="1" dirty="0" smtClean="0"/>
              <a:t> cross </a:t>
            </a:r>
            <a:r>
              <a:rPr lang="it-IT" b="1" dirty="0" err="1" smtClean="0"/>
              <a:t>validation</a:t>
            </a:r>
            <a:endParaRPr lang="it-IT" b="1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dataset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split in K={5, 10} </a:t>
            </a:r>
            <a:r>
              <a:rPr lang="it-IT" dirty="0" err="1" smtClean="0"/>
              <a:t>parts</a:t>
            </a:r>
            <a:r>
              <a:rPr lang="it-IT" dirty="0" smtClean="0"/>
              <a:t>.</a:t>
            </a:r>
          </a:p>
          <a:p>
            <a:r>
              <a:rPr lang="it-IT" dirty="0" smtClean="0"/>
              <a:t>K-1 </a:t>
            </a:r>
            <a:r>
              <a:rPr lang="it-IT" dirty="0" err="1" smtClean="0"/>
              <a:t>parts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for training</a:t>
            </a:r>
          </a:p>
          <a:p>
            <a:r>
              <a:rPr lang="it-IT" dirty="0" smtClean="0"/>
              <a:t>1 part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for </a:t>
            </a:r>
            <a:r>
              <a:rPr lang="it-IT" dirty="0" err="1" smtClean="0"/>
              <a:t>testing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722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6228" y="306879"/>
            <a:ext cx="10515600" cy="1325563"/>
          </a:xfrm>
        </p:spPr>
        <p:txBody>
          <a:bodyPr/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Results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7271"/>
          </a:xfrm>
        </p:spPr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mean</a:t>
            </a:r>
            <a:r>
              <a:rPr lang="it-IT" dirty="0" smtClean="0"/>
              <a:t> </a:t>
            </a:r>
            <a:r>
              <a:rPr lang="it-IT" dirty="0" err="1" smtClean="0"/>
              <a:t>accuracy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smtClean="0"/>
              <a:t>97.65 </a:t>
            </a:r>
            <a:r>
              <a:rPr lang="it-IT" dirty="0" smtClean="0"/>
              <a:t>%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516228" y="27433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/>
              <a:t>Future work</a:t>
            </a:r>
            <a:endParaRPr lang="it-IT" b="1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516228" y="4249445"/>
            <a:ext cx="10515600" cy="144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Frequency</a:t>
            </a:r>
            <a:r>
              <a:rPr lang="it-IT" dirty="0" smtClean="0"/>
              <a:t> </a:t>
            </a:r>
            <a:r>
              <a:rPr lang="it-IT" dirty="0" err="1" smtClean="0"/>
              <a:t>response</a:t>
            </a:r>
            <a:r>
              <a:rPr lang="it-IT" dirty="0" smtClean="0"/>
              <a:t> </a:t>
            </a:r>
            <a:r>
              <a:rPr lang="it-IT" dirty="0" err="1" smtClean="0"/>
              <a:t>inversion</a:t>
            </a:r>
            <a:r>
              <a:rPr lang="it-IT" dirty="0" smtClean="0"/>
              <a:t> of </a:t>
            </a:r>
            <a:r>
              <a:rPr lang="it-IT" dirty="0" err="1" smtClean="0"/>
              <a:t>microphone</a:t>
            </a:r>
            <a:r>
              <a:rPr lang="it-IT" dirty="0" smtClean="0"/>
              <a:t> for </a:t>
            </a:r>
            <a:r>
              <a:rPr lang="it-IT" dirty="0" err="1" smtClean="0"/>
              <a:t>recording</a:t>
            </a:r>
            <a:r>
              <a:rPr lang="it-IT" dirty="0" smtClean="0"/>
              <a:t> the training </a:t>
            </a:r>
            <a:r>
              <a:rPr lang="it-IT" dirty="0" err="1" smtClean="0"/>
              <a:t>dataset</a:t>
            </a:r>
            <a:endParaRPr lang="it-IT" dirty="0" smtClean="0"/>
          </a:p>
          <a:p>
            <a:r>
              <a:rPr lang="it-IT" dirty="0" err="1" smtClean="0"/>
              <a:t>Recognition</a:t>
            </a:r>
            <a:r>
              <a:rPr lang="it-IT" dirty="0" smtClean="0"/>
              <a:t> of the speaker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2545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209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Mel-frequency cepstral coefficients (MFCCs) and Dynamic Time Warping (DTW) based  Automatic Speech Recognition Algorithm</vt:lpstr>
      <vt:lpstr>Objectives</vt:lpstr>
      <vt:lpstr>Algorithm</vt:lpstr>
      <vt:lpstr>Algorithm</vt:lpstr>
      <vt:lpstr>Algorithm - MFCCmultipleMean</vt:lpstr>
      <vt:lpstr>Algorithm</vt:lpstr>
      <vt:lpstr>Data validation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Command Recognition</dc:title>
  <dc:creator>Roberto Costa</dc:creator>
  <cp:lastModifiedBy>Roberto Costa</cp:lastModifiedBy>
  <cp:revision>28</cp:revision>
  <dcterms:created xsi:type="dcterms:W3CDTF">2017-11-28T17:40:15Z</dcterms:created>
  <dcterms:modified xsi:type="dcterms:W3CDTF">2017-11-29T09:13:56Z</dcterms:modified>
</cp:coreProperties>
</file>