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  <p:sldId id="263" r:id="rId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71" d="100"/>
          <a:sy n="71" d="100"/>
        </p:scale>
        <p:origin x="4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F7079-F112-4565-B05C-85137675CAE7}" type="datetimeFigureOut">
              <a:rPr lang="it-IT" smtClean="0"/>
              <a:t>30/11/2017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30AE-31AF-4FA6-95FB-4F8FE36B60C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3839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F7079-F112-4565-B05C-85137675CAE7}" type="datetimeFigureOut">
              <a:rPr lang="it-IT" smtClean="0"/>
              <a:t>30/11/2017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30AE-31AF-4FA6-95FB-4F8FE36B60C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20114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F7079-F112-4565-B05C-85137675CAE7}" type="datetimeFigureOut">
              <a:rPr lang="it-IT" smtClean="0"/>
              <a:t>30/11/2017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30AE-31AF-4FA6-95FB-4F8FE36B60C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3148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F7079-F112-4565-B05C-85137675CAE7}" type="datetimeFigureOut">
              <a:rPr lang="it-IT" smtClean="0"/>
              <a:t>30/11/2017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30AE-31AF-4FA6-95FB-4F8FE36B60C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0426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F7079-F112-4565-B05C-85137675CAE7}" type="datetimeFigureOut">
              <a:rPr lang="it-IT" smtClean="0"/>
              <a:t>30/11/2017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30AE-31AF-4FA6-95FB-4F8FE36B60C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0876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F7079-F112-4565-B05C-85137675CAE7}" type="datetimeFigureOut">
              <a:rPr lang="it-IT" smtClean="0"/>
              <a:t>30/11/2017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30AE-31AF-4FA6-95FB-4F8FE36B60C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2804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F7079-F112-4565-B05C-85137675CAE7}" type="datetimeFigureOut">
              <a:rPr lang="it-IT" smtClean="0"/>
              <a:t>30/11/2017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30AE-31AF-4FA6-95FB-4F8FE36B60C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00174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F7079-F112-4565-B05C-85137675CAE7}" type="datetimeFigureOut">
              <a:rPr lang="it-IT" smtClean="0"/>
              <a:t>30/11/2017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30AE-31AF-4FA6-95FB-4F8FE36B60C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0327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F7079-F112-4565-B05C-85137675CAE7}" type="datetimeFigureOut">
              <a:rPr lang="it-IT" smtClean="0"/>
              <a:t>30/11/2017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30AE-31AF-4FA6-95FB-4F8FE36B60C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3446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F7079-F112-4565-B05C-85137675CAE7}" type="datetimeFigureOut">
              <a:rPr lang="it-IT" smtClean="0"/>
              <a:t>30/11/2017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30AE-31AF-4FA6-95FB-4F8FE36B60C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44621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F7079-F112-4565-B05C-85137675CAE7}" type="datetimeFigureOut">
              <a:rPr lang="it-IT" smtClean="0"/>
              <a:t>30/11/2017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30AE-31AF-4FA6-95FB-4F8FE36B60C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86281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F7079-F112-4565-B05C-85137675CAE7}" type="datetimeFigureOut">
              <a:rPr lang="it-IT" smtClean="0"/>
              <a:t>30/11/2017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B30AE-31AF-4FA6-95FB-4F8FE36B60C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67411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e.ic.ac.uk/hp/staff/dmb/voicebox/doc/voicebox/melcepst.html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592428" y="1122363"/>
            <a:ext cx="11140226" cy="1659474"/>
          </a:xfrm>
        </p:spPr>
        <p:txBody>
          <a:bodyPr>
            <a:normAutofit fontScale="90000"/>
          </a:bodyPr>
          <a:lstStyle/>
          <a:p>
            <a:pPr algn="l"/>
            <a:r>
              <a:rPr lang="it-IT" sz="4600" b="1" dirty="0" smtClean="0"/>
              <a:t>Mel-</a:t>
            </a:r>
            <a:r>
              <a:rPr lang="it-IT" sz="4600" b="1" dirty="0" err="1" smtClean="0"/>
              <a:t>frequency</a:t>
            </a:r>
            <a:r>
              <a:rPr lang="it-IT" sz="4600" b="1" dirty="0" smtClean="0"/>
              <a:t> </a:t>
            </a:r>
            <a:r>
              <a:rPr lang="it-IT" sz="4600" b="1" dirty="0" err="1" smtClean="0"/>
              <a:t>cepstral</a:t>
            </a:r>
            <a:r>
              <a:rPr lang="it-IT" sz="4600" b="1" dirty="0" smtClean="0"/>
              <a:t> </a:t>
            </a:r>
            <a:r>
              <a:rPr lang="it-IT" sz="4600" b="1" dirty="0" err="1" smtClean="0"/>
              <a:t>coefficients</a:t>
            </a:r>
            <a:r>
              <a:rPr lang="it-IT" sz="4600" b="1" dirty="0" smtClean="0"/>
              <a:t> (</a:t>
            </a:r>
            <a:r>
              <a:rPr lang="it-IT" sz="4600" b="1" dirty="0" err="1" smtClean="0"/>
              <a:t>MFCCs</a:t>
            </a:r>
            <a:r>
              <a:rPr lang="it-IT" sz="4600" b="1" dirty="0" smtClean="0"/>
              <a:t>) and</a:t>
            </a:r>
            <a:br>
              <a:rPr lang="it-IT" sz="4600" b="1" dirty="0" smtClean="0"/>
            </a:br>
            <a:r>
              <a:rPr lang="it-IT" sz="4600" b="1" dirty="0" err="1" smtClean="0"/>
              <a:t>Dynamic</a:t>
            </a:r>
            <a:r>
              <a:rPr lang="it-IT" sz="4600" b="1" dirty="0" smtClean="0"/>
              <a:t> Time </a:t>
            </a:r>
            <a:r>
              <a:rPr lang="it-IT" sz="4600" b="1" dirty="0" err="1" smtClean="0"/>
              <a:t>Warping</a:t>
            </a:r>
            <a:r>
              <a:rPr lang="it-IT" sz="4600" b="1" dirty="0" smtClean="0"/>
              <a:t> (DTW) </a:t>
            </a:r>
            <a:r>
              <a:rPr lang="it-IT" sz="4600" b="1" dirty="0" err="1" smtClean="0"/>
              <a:t>based</a:t>
            </a:r>
            <a:r>
              <a:rPr lang="it-IT" sz="4600" b="1" dirty="0" smtClean="0"/>
              <a:t> </a:t>
            </a:r>
            <a:br>
              <a:rPr lang="it-IT" sz="4600" b="1" dirty="0" smtClean="0"/>
            </a:br>
            <a:r>
              <a:rPr lang="it-IT" sz="4600" b="1" dirty="0" err="1" smtClean="0"/>
              <a:t>Automatic</a:t>
            </a:r>
            <a:r>
              <a:rPr lang="it-IT" sz="4600" b="1" dirty="0" smtClean="0"/>
              <a:t> Speech </a:t>
            </a:r>
            <a:r>
              <a:rPr lang="it-IT" sz="4600" b="1" dirty="0" err="1" smtClean="0"/>
              <a:t>Recognition</a:t>
            </a:r>
            <a:r>
              <a:rPr lang="it-IT" sz="4600" b="1" dirty="0" smtClean="0"/>
              <a:t> </a:t>
            </a:r>
            <a:r>
              <a:rPr lang="it-IT" sz="4600" b="1" dirty="0" err="1" smtClean="0"/>
              <a:t>Algorithm</a:t>
            </a:r>
            <a:endParaRPr lang="it-IT" sz="4600" b="1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8598794" cy="1655762"/>
          </a:xfrm>
        </p:spPr>
        <p:txBody>
          <a:bodyPr>
            <a:normAutofit/>
          </a:bodyPr>
          <a:lstStyle/>
          <a:p>
            <a:pPr algn="l"/>
            <a:r>
              <a:rPr lang="it-IT" dirty="0" err="1" smtClean="0"/>
              <a:t>Developed</a:t>
            </a:r>
            <a:r>
              <a:rPr lang="it-IT" dirty="0" smtClean="0"/>
              <a:t> by: 	Roberto Costa</a:t>
            </a:r>
          </a:p>
          <a:p>
            <a:pPr algn="l"/>
            <a:r>
              <a:rPr lang="it-IT" dirty="0" smtClean="0"/>
              <a:t>Teachers: 		Federico </a:t>
            </a:r>
            <a:r>
              <a:rPr lang="it-IT" dirty="0" err="1" smtClean="0"/>
              <a:t>Avanzini</a:t>
            </a:r>
            <a:r>
              <a:rPr lang="it-IT" dirty="0" smtClean="0"/>
              <a:t>, Giovanni De Poli</a:t>
            </a:r>
          </a:p>
          <a:p>
            <a:pPr algn="l"/>
            <a:r>
              <a:rPr lang="it-IT" dirty="0" smtClean="0"/>
              <a:t>Date:			29 / 11 / 2017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24008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it-IT" b="1" dirty="0" err="1">
                <a:solidFill>
                  <a:schemeClr val="bg1"/>
                </a:solidFill>
              </a:rPr>
              <a:t>Objectives</a:t>
            </a:r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Developement</a:t>
            </a:r>
            <a:r>
              <a:rPr lang="it-IT" dirty="0" smtClean="0"/>
              <a:t> of a voice </a:t>
            </a:r>
            <a:r>
              <a:rPr lang="it-IT" dirty="0" err="1" smtClean="0"/>
              <a:t>commands</a:t>
            </a:r>
            <a:r>
              <a:rPr lang="it-IT" dirty="0" smtClean="0"/>
              <a:t> </a:t>
            </a:r>
            <a:r>
              <a:rPr lang="it-IT" dirty="0" err="1" smtClean="0"/>
              <a:t>recognition</a:t>
            </a:r>
            <a:r>
              <a:rPr lang="it-IT" dirty="0" smtClean="0"/>
              <a:t> </a:t>
            </a:r>
            <a:r>
              <a:rPr lang="it-IT" dirty="0" err="1" smtClean="0"/>
              <a:t>algorithm</a:t>
            </a:r>
            <a:r>
              <a:rPr lang="it-IT" dirty="0" smtClean="0"/>
              <a:t> </a:t>
            </a:r>
            <a:r>
              <a:rPr lang="it-IT" dirty="0" err="1" smtClean="0"/>
              <a:t>which</a:t>
            </a:r>
            <a:r>
              <a:rPr lang="it-IT" dirty="0" smtClean="0"/>
              <a:t> can be </a:t>
            </a:r>
            <a:r>
              <a:rPr lang="it-IT" dirty="0" err="1" smtClean="0"/>
              <a:t>trained</a:t>
            </a:r>
            <a:r>
              <a:rPr lang="it-IT" dirty="0" smtClean="0"/>
              <a:t> on a </a:t>
            </a:r>
            <a:r>
              <a:rPr lang="it-IT" dirty="0" err="1" smtClean="0"/>
              <a:t>dataset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>with the </a:t>
            </a:r>
            <a:r>
              <a:rPr lang="it-IT" dirty="0" err="1" smtClean="0"/>
              <a:t>purpose</a:t>
            </a:r>
            <a:r>
              <a:rPr lang="it-IT" dirty="0" smtClean="0"/>
              <a:t> of </a:t>
            </a:r>
            <a:r>
              <a:rPr lang="it-IT" dirty="0" err="1" smtClean="0"/>
              <a:t>recognizing</a:t>
            </a:r>
            <a:r>
              <a:rPr lang="it-IT" dirty="0" smtClean="0"/>
              <a:t> </a:t>
            </a:r>
            <a:r>
              <a:rPr lang="it-IT" dirty="0" err="1" smtClean="0"/>
              <a:t>different</a:t>
            </a:r>
            <a:r>
              <a:rPr lang="it-IT" dirty="0" smtClean="0"/>
              <a:t> </a:t>
            </a:r>
            <a:r>
              <a:rPr lang="it-IT" dirty="0" err="1" smtClean="0"/>
              <a:t>commands</a:t>
            </a:r>
            <a:r>
              <a:rPr lang="it-IT" dirty="0" smtClean="0"/>
              <a:t> and </a:t>
            </a:r>
            <a:r>
              <a:rPr lang="it-IT" dirty="0" err="1" smtClean="0"/>
              <a:t>different</a:t>
            </a:r>
            <a:r>
              <a:rPr lang="it-IT" dirty="0" smtClean="0"/>
              <a:t> speakers</a:t>
            </a:r>
            <a:r>
              <a:rPr lang="it-IT" dirty="0" smtClean="0"/>
              <a:t>.</a:t>
            </a:r>
            <a:endParaRPr lang="it-IT" dirty="0" smtClean="0"/>
          </a:p>
          <a:p>
            <a:r>
              <a:rPr lang="it-IT" dirty="0" err="1" smtClean="0"/>
              <a:t>Verify</a:t>
            </a:r>
            <a:r>
              <a:rPr lang="it-IT" dirty="0" smtClean="0"/>
              <a:t> the </a:t>
            </a:r>
            <a:r>
              <a:rPr lang="it-IT" dirty="0" err="1" smtClean="0"/>
              <a:t>affidaility</a:t>
            </a:r>
            <a:r>
              <a:rPr lang="it-IT" dirty="0" smtClean="0"/>
              <a:t> of the </a:t>
            </a:r>
            <a:r>
              <a:rPr lang="it-IT" dirty="0" err="1" smtClean="0"/>
              <a:t>algorithm</a:t>
            </a:r>
            <a:r>
              <a:rPr lang="it-IT" dirty="0" smtClean="0"/>
              <a:t> by a K-</a:t>
            </a:r>
            <a:r>
              <a:rPr lang="it-IT" dirty="0" err="1" smtClean="0"/>
              <a:t>fold</a:t>
            </a:r>
            <a:r>
              <a:rPr lang="it-IT" dirty="0" smtClean="0"/>
              <a:t> cross </a:t>
            </a:r>
            <a:r>
              <a:rPr lang="it-IT" dirty="0" err="1" smtClean="0"/>
              <a:t>validation</a:t>
            </a:r>
            <a:endParaRPr lang="it-IT" dirty="0"/>
          </a:p>
          <a:p>
            <a:r>
              <a:rPr lang="it-IT" dirty="0" smtClean="0"/>
              <a:t>Use the </a:t>
            </a:r>
            <a:r>
              <a:rPr lang="it-IT" dirty="0" err="1" smtClean="0"/>
              <a:t>algorithm</a:t>
            </a:r>
            <a:r>
              <a:rPr lang="it-IT" dirty="0" smtClean="0"/>
              <a:t> </a:t>
            </a:r>
            <a:r>
              <a:rPr lang="it-IT" dirty="0" err="1" smtClean="0"/>
              <a:t>described</a:t>
            </a:r>
            <a:r>
              <a:rPr lang="it-IT" dirty="0" smtClean="0"/>
              <a:t> in the </a:t>
            </a:r>
            <a:r>
              <a:rPr lang="it-IT" dirty="0" err="1" smtClean="0"/>
              <a:t>following</a:t>
            </a:r>
            <a:r>
              <a:rPr lang="it-IT" dirty="0" smtClean="0"/>
              <a:t> </a:t>
            </a:r>
            <a:r>
              <a:rPr lang="it-IT" dirty="0" err="1" smtClean="0"/>
              <a:t>paper</a:t>
            </a:r>
            <a:r>
              <a:rPr lang="it-IT" dirty="0" smtClean="0"/>
              <a:t> for DTW:</a:t>
            </a:r>
            <a:endParaRPr lang="it-IT" dirty="0" smtClean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3052" y="4400500"/>
            <a:ext cx="7265895" cy="191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331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 err="1">
                <a:solidFill>
                  <a:schemeClr val="bg1"/>
                </a:solidFill>
              </a:rPr>
              <a:t>Algorithm</a:t>
            </a:r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6"/>
          </a:xfrm>
        </p:spPr>
        <p:txBody>
          <a:bodyPr>
            <a:normAutofit/>
          </a:bodyPr>
          <a:lstStyle/>
          <a:p>
            <a:r>
              <a:rPr lang="it-IT" dirty="0" smtClean="0"/>
              <a:t>Data </a:t>
            </a:r>
            <a:r>
              <a:rPr lang="it-IT" dirty="0" err="1" smtClean="0"/>
              <a:t>acquisition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err="1" smtClean="0"/>
              <a:t>fc</a:t>
            </a:r>
            <a:r>
              <a:rPr lang="it-IT" dirty="0" smtClean="0"/>
              <a:t> = 8 kHz</a:t>
            </a:r>
          </a:p>
          <a:p>
            <a:r>
              <a:rPr lang="it-IT" dirty="0" smtClean="0"/>
              <a:t>Mel-</a:t>
            </a:r>
            <a:r>
              <a:rPr lang="it-IT" dirty="0" err="1" smtClean="0"/>
              <a:t>frequency</a:t>
            </a:r>
            <a:r>
              <a:rPr lang="it-IT" dirty="0" smtClean="0"/>
              <a:t> </a:t>
            </a:r>
            <a:r>
              <a:rPr lang="it-IT" dirty="0" err="1" smtClean="0"/>
              <a:t>cepstral</a:t>
            </a:r>
            <a:r>
              <a:rPr lang="it-IT" dirty="0" smtClean="0"/>
              <a:t> </a:t>
            </a:r>
            <a:r>
              <a:rPr lang="it-IT" dirty="0" err="1" smtClean="0"/>
              <a:t>coefficients</a:t>
            </a:r>
            <a:r>
              <a:rPr lang="it-IT" dirty="0" smtClean="0"/>
              <a:t> </a:t>
            </a:r>
            <a:r>
              <a:rPr lang="it-IT" dirty="0" err="1" smtClean="0"/>
              <a:t>computation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en-US" dirty="0" smtClean="0"/>
              <a:t>Hamming window in time domain</a:t>
            </a:r>
            <a:br>
              <a:rPr lang="en-US" dirty="0" smtClean="0"/>
            </a:br>
            <a:r>
              <a:rPr lang="en-US" dirty="0" smtClean="0"/>
              <a:t>Triangular shaped filters in </a:t>
            </a:r>
            <a:r>
              <a:rPr lang="en-US" dirty="0" err="1" smtClean="0"/>
              <a:t>mel</a:t>
            </a:r>
            <a:r>
              <a:rPr lang="en-US" dirty="0" smtClean="0"/>
              <a:t> domain</a:t>
            </a:r>
            <a:br>
              <a:rPr lang="en-US" dirty="0" smtClean="0"/>
            </a:br>
            <a:r>
              <a:rPr lang="en-US" dirty="0" smtClean="0"/>
              <a:t># of filters in </a:t>
            </a:r>
            <a:r>
              <a:rPr lang="en-US" dirty="0" err="1" smtClean="0"/>
              <a:t>filterbank</a:t>
            </a:r>
            <a:r>
              <a:rPr lang="en-US" dirty="0" smtClean="0"/>
              <a:t> (approx. 2.1 per octave) : floor(3*log(fc)) = 11</a:t>
            </a:r>
            <a:br>
              <a:rPr lang="en-US" dirty="0" smtClean="0"/>
            </a:br>
            <a:r>
              <a:rPr lang="en-US" dirty="0" smtClean="0"/>
              <a:t>filters act in the absolute magnitude domain</a:t>
            </a:r>
            <a:br>
              <a:rPr lang="en-US" dirty="0" smtClean="0"/>
            </a:br>
            <a:r>
              <a:rPr lang="en-US" dirty="0" smtClean="0"/>
              <a:t>highest filter (0.5 fc) taper down to zero</a:t>
            </a:r>
            <a:br>
              <a:rPr lang="en-US" dirty="0" smtClean="0"/>
            </a:br>
            <a:r>
              <a:rPr lang="en-US" dirty="0" smtClean="0"/>
              <a:t>overlap: 50%</a:t>
            </a:r>
            <a:br>
              <a:rPr lang="en-US" dirty="0" smtClean="0"/>
            </a:br>
            <a:r>
              <a:rPr lang="en-US" dirty="0" smtClean="0"/>
              <a:t>length of frame in samples: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600" dirty="0" smtClean="0">
                <a:hlinkClick r:id="rId3"/>
              </a:rPr>
              <a:t>http://www.ee.ic.ac.uk/hp/staff/dmb/voicebox/doc/voicebox/melcepst.html</a:t>
            </a:r>
            <a:endParaRPr lang="en-US" sz="1600" dirty="0" smtClean="0"/>
          </a:p>
          <a:p>
            <a:pPr marL="0" indent="0">
              <a:buNone/>
            </a:pPr>
            <a:endParaRPr lang="it-IT" sz="1600" dirty="0" smtClean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3170" y="5272654"/>
            <a:ext cx="2684306" cy="788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4182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 err="1" smtClean="0">
                <a:solidFill>
                  <a:schemeClr val="bg1"/>
                </a:solidFill>
              </a:rPr>
              <a:t>Algorithm</a:t>
            </a:r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6"/>
          </a:xfrm>
        </p:spPr>
        <p:txBody>
          <a:bodyPr>
            <a:normAutofit fontScale="92500" lnSpcReduction="10000"/>
          </a:bodyPr>
          <a:lstStyle/>
          <a:p>
            <a:r>
              <a:rPr lang="it-IT" dirty="0" smtClean="0"/>
              <a:t>Data </a:t>
            </a:r>
            <a:r>
              <a:rPr lang="it-IT" dirty="0" err="1" smtClean="0"/>
              <a:t>splitting</a:t>
            </a:r>
            <a:r>
              <a:rPr lang="it-IT" dirty="0" smtClean="0"/>
              <a:t> </a:t>
            </a:r>
            <a:r>
              <a:rPr lang="it-IT" dirty="0" err="1" smtClean="0"/>
              <a:t>between</a:t>
            </a:r>
            <a:r>
              <a:rPr lang="it-IT" dirty="0" smtClean="0"/>
              <a:t> training and </a:t>
            </a:r>
            <a:r>
              <a:rPr lang="it-IT" dirty="0" err="1" smtClean="0"/>
              <a:t>testing</a:t>
            </a:r>
            <a:endParaRPr lang="it-IT" dirty="0" smtClean="0"/>
          </a:p>
          <a:p>
            <a:r>
              <a:rPr lang="it-IT" dirty="0" err="1" smtClean="0"/>
              <a:t>Dinamic</a:t>
            </a:r>
            <a:r>
              <a:rPr lang="it-IT" dirty="0" smtClean="0"/>
              <a:t> Time </a:t>
            </a:r>
            <a:r>
              <a:rPr lang="it-IT" dirty="0" err="1" smtClean="0"/>
              <a:t>Warping</a:t>
            </a:r>
            <a:r>
              <a:rPr lang="it-IT" dirty="0" smtClean="0"/>
              <a:t> </a:t>
            </a:r>
            <a:r>
              <a:rPr lang="it-IT" dirty="0" err="1" smtClean="0"/>
              <a:t>algorithm</a:t>
            </a:r>
            <a:r>
              <a:rPr lang="it-IT" dirty="0" smtClean="0"/>
              <a:t> </a:t>
            </a:r>
            <a:r>
              <a:rPr lang="it-IT" dirty="0" err="1" smtClean="0"/>
              <a:t>between</a:t>
            </a:r>
            <a:r>
              <a:rPr lang="it-IT" dirty="0" smtClean="0"/>
              <a:t> </a:t>
            </a:r>
            <a:r>
              <a:rPr lang="it-IT" dirty="0" err="1" smtClean="0"/>
              <a:t>every</a:t>
            </a:r>
            <a:r>
              <a:rPr lang="it-IT" dirty="0" smtClean="0"/>
              <a:t> </a:t>
            </a:r>
            <a:r>
              <a:rPr lang="it-IT" dirty="0" err="1" smtClean="0"/>
              <a:t>couple</a:t>
            </a:r>
            <a:r>
              <a:rPr lang="it-IT" dirty="0" smtClean="0"/>
              <a:t> of </a:t>
            </a:r>
            <a:r>
              <a:rPr lang="it-IT" dirty="0" err="1" smtClean="0"/>
              <a:t>MFCCs</a:t>
            </a:r>
            <a:r>
              <a:rPr lang="it-IT" dirty="0" smtClean="0"/>
              <a:t> </a:t>
            </a:r>
            <a:r>
              <a:rPr lang="it-IT" dirty="0" err="1" smtClean="0"/>
              <a:t>sequences</a:t>
            </a:r>
            <a:r>
              <a:rPr lang="it-IT" dirty="0" smtClean="0"/>
              <a:t> in the training </a:t>
            </a:r>
            <a:r>
              <a:rPr lang="it-IT" dirty="0" err="1" smtClean="0"/>
              <a:t>dataset</a:t>
            </a:r>
            <a:r>
              <a:rPr lang="it-IT" dirty="0" smtClean="0"/>
              <a:t>.</a:t>
            </a:r>
            <a:br>
              <a:rPr lang="it-IT" dirty="0" smtClean="0"/>
            </a:br>
            <a:r>
              <a:rPr lang="it-IT" dirty="0" err="1" smtClean="0"/>
              <a:t>Each</a:t>
            </a:r>
            <a:r>
              <a:rPr lang="it-IT" dirty="0" smtClean="0"/>
              <a:t> </a:t>
            </a:r>
            <a:r>
              <a:rPr lang="it-IT" dirty="0" err="1" smtClean="0"/>
              <a:t>MFCCs</a:t>
            </a:r>
            <a:r>
              <a:rPr lang="it-IT" dirty="0" smtClean="0"/>
              <a:t> </a:t>
            </a:r>
            <a:r>
              <a:rPr lang="it-IT" dirty="0" err="1" smtClean="0"/>
              <a:t>sequence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a </a:t>
            </a:r>
            <a:r>
              <a:rPr lang="it-IT" dirty="0" err="1" smtClean="0"/>
              <a:t>vector</a:t>
            </a:r>
            <a:r>
              <a:rPr lang="it-IT" dirty="0" smtClean="0"/>
              <a:t> of </a:t>
            </a:r>
            <a:r>
              <a:rPr lang="it-IT" dirty="0" err="1" smtClean="0"/>
              <a:t>elements</a:t>
            </a:r>
            <a:r>
              <a:rPr lang="it-IT" dirty="0" smtClean="0"/>
              <a:t> </a:t>
            </a:r>
            <a:r>
              <a:rPr lang="it-IT" dirty="0" err="1" smtClean="0"/>
              <a:t>composed</a:t>
            </a:r>
            <a:r>
              <a:rPr lang="it-IT" dirty="0" smtClean="0"/>
              <a:t> by 12 </a:t>
            </a:r>
            <a:r>
              <a:rPr lang="it-IT" dirty="0" err="1" smtClean="0"/>
              <a:t>coefficients</a:t>
            </a:r>
            <a:r>
              <a:rPr lang="it-IT" dirty="0" smtClean="0"/>
              <a:t>.</a:t>
            </a:r>
            <a:br>
              <a:rPr lang="it-IT" dirty="0" smtClean="0"/>
            </a:br>
            <a:r>
              <a:rPr lang="it-IT" dirty="0" smtClean="0"/>
              <a:t>The DTW </a:t>
            </a:r>
            <a:r>
              <a:rPr lang="it-IT" dirty="0" err="1" smtClean="0"/>
              <a:t>algorithm</a:t>
            </a:r>
            <a:r>
              <a:rPr lang="it-IT" dirty="0" smtClean="0"/>
              <a:t> </a:t>
            </a:r>
            <a:r>
              <a:rPr lang="it-IT" dirty="0" err="1" smtClean="0"/>
              <a:t>computes</a:t>
            </a:r>
            <a:r>
              <a:rPr lang="it-IT" dirty="0" smtClean="0"/>
              <a:t> the </a:t>
            </a:r>
            <a:r>
              <a:rPr lang="it-IT" dirty="0" err="1" smtClean="0"/>
              <a:t>cost</a:t>
            </a:r>
            <a:r>
              <a:rPr lang="it-IT" dirty="0" smtClean="0"/>
              <a:t> </a:t>
            </a:r>
            <a:r>
              <a:rPr lang="it-IT" dirty="0" err="1" smtClean="0"/>
              <a:t>matrix</a:t>
            </a:r>
            <a:r>
              <a:rPr lang="it-IT" dirty="0" smtClean="0"/>
              <a:t> for </a:t>
            </a:r>
            <a:r>
              <a:rPr lang="it-IT" dirty="0" err="1" smtClean="0"/>
              <a:t>each</a:t>
            </a:r>
            <a:r>
              <a:rPr lang="it-IT" dirty="0" smtClean="0"/>
              <a:t> </a:t>
            </a:r>
            <a:r>
              <a:rPr lang="it-IT" dirty="0" err="1" smtClean="0"/>
              <a:t>couple</a:t>
            </a:r>
            <a:r>
              <a:rPr lang="it-IT" dirty="0" smtClean="0"/>
              <a:t> of </a:t>
            </a:r>
            <a:r>
              <a:rPr lang="it-IT" dirty="0" err="1" smtClean="0"/>
              <a:t>vectors</a:t>
            </a:r>
            <a:r>
              <a:rPr lang="it-IT" dirty="0" smtClean="0"/>
              <a:t>, </a:t>
            </a:r>
            <a:r>
              <a:rPr lang="it-IT" dirty="0" err="1" smtClean="0"/>
              <a:t>given</a:t>
            </a:r>
            <a:r>
              <a:rPr lang="it-IT" dirty="0" smtClean="0"/>
              <a:t> by the </a:t>
            </a:r>
            <a:r>
              <a:rPr lang="it-IT" dirty="0" err="1" smtClean="0"/>
              <a:t>Euclidean</a:t>
            </a:r>
            <a:r>
              <a:rPr lang="it-IT" dirty="0" smtClean="0"/>
              <a:t> </a:t>
            </a:r>
            <a:r>
              <a:rPr lang="it-IT" dirty="0" err="1" smtClean="0"/>
              <a:t>distance</a:t>
            </a:r>
            <a:r>
              <a:rPr lang="it-IT" dirty="0" smtClean="0"/>
              <a:t> </a:t>
            </a:r>
            <a:r>
              <a:rPr lang="it-IT" dirty="0" err="1" smtClean="0"/>
              <a:t>between</a:t>
            </a:r>
            <a:r>
              <a:rPr lang="it-IT" dirty="0" smtClean="0"/>
              <a:t> </a:t>
            </a:r>
            <a:r>
              <a:rPr lang="it-IT" dirty="0" err="1" smtClean="0"/>
              <a:t>elements</a:t>
            </a:r>
            <a:r>
              <a:rPr lang="it-IT" dirty="0"/>
              <a:t>;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err="1" smtClean="0"/>
              <a:t>then</a:t>
            </a:r>
            <a:r>
              <a:rPr lang="it-IT" dirty="0" smtClean="0"/>
              <a:t> </a:t>
            </a:r>
            <a:r>
              <a:rPr lang="it-IT" dirty="0" err="1" smtClean="0"/>
              <a:t>finds</a:t>
            </a:r>
            <a:r>
              <a:rPr lang="it-IT" dirty="0" smtClean="0"/>
              <a:t> the </a:t>
            </a:r>
            <a:r>
              <a:rPr lang="it-IT" dirty="0" err="1" smtClean="0"/>
              <a:t>optimal</a:t>
            </a:r>
            <a:r>
              <a:rPr lang="it-IT" dirty="0" smtClean="0"/>
              <a:t> </a:t>
            </a:r>
            <a:r>
              <a:rPr lang="it-IT" dirty="0" err="1" smtClean="0"/>
              <a:t>path</a:t>
            </a:r>
            <a:r>
              <a:rPr lang="it-IT" dirty="0" smtClean="0"/>
              <a:t> and </a:t>
            </a:r>
            <a:r>
              <a:rPr lang="it-IT" dirty="0" err="1" smtClean="0"/>
              <a:t>returns</a:t>
            </a:r>
            <a:r>
              <a:rPr lang="it-IT" dirty="0" smtClean="0"/>
              <a:t> the </a:t>
            </a:r>
            <a:r>
              <a:rPr lang="it-IT" dirty="0" err="1" smtClean="0"/>
              <a:t>Euclidean</a:t>
            </a:r>
            <a:r>
              <a:rPr lang="it-IT" dirty="0" smtClean="0"/>
              <a:t> </a:t>
            </a:r>
            <a:r>
              <a:rPr lang="it-IT" dirty="0" err="1" smtClean="0"/>
              <a:t>distance</a:t>
            </a:r>
            <a:r>
              <a:rPr lang="it-IT" dirty="0" smtClean="0"/>
              <a:t> </a:t>
            </a:r>
            <a:r>
              <a:rPr lang="it-IT" dirty="0" err="1" smtClean="0"/>
              <a:t>between</a:t>
            </a:r>
            <a:r>
              <a:rPr lang="it-IT" dirty="0" smtClean="0"/>
              <a:t> </a:t>
            </a:r>
            <a:r>
              <a:rPr lang="it-IT" dirty="0" err="1" smtClean="0"/>
              <a:t>mapped</a:t>
            </a:r>
            <a:r>
              <a:rPr lang="it-IT" dirty="0" smtClean="0"/>
              <a:t> </a:t>
            </a:r>
            <a:r>
              <a:rPr lang="it-IT" dirty="0" err="1" smtClean="0"/>
              <a:t>couples</a:t>
            </a:r>
            <a:r>
              <a:rPr lang="it-IT" dirty="0" smtClean="0"/>
              <a:t> of </a:t>
            </a:r>
            <a:r>
              <a:rPr lang="it-IT" dirty="0" err="1" smtClean="0"/>
              <a:t>elements</a:t>
            </a:r>
            <a:r>
              <a:rPr lang="it-IT" dirty="0" smtClean="0"/>
              <a:t>.</a:t>
            </a:r>
            <a:br>
              <a:rPr lang="it-IT" dirty="0" smtClean="0"/>
            </a:br>
            <a:r>
              <a:rPr lang="it-IT" dirty="0" err="1" smtClean="0"/>
              <a:t>Euclidean</a:t>
            </a:r>
            <a:r>
              <a:rPr lang="it-IT" dirty="0" smtClean="0"/>
              <a:t> </a:t>
            </a:r>
            <a:r>
              <a:rPr lang="it-IT" dirty="0" err="1" smtClean="0"/>
              <a:t>distance</a:t>
            </a:r>
            <a:r>
              <a:rPr lang="it-IT" dirty="0" smtClean="0"/>
              <a:t> </a:t>
            </a:r>
            <a:r>
              <a:rPr lang="it-IT" dirty="0" err="1" smtClean="0"/>
              <a:t>based</a:t>
            </a:r>
            <a:r>
              <a:rPr lang="it-IT" dirty="0" smtClean="0"/>
              <a:t> </a:t>
            </a:r>
            <a:r>
              <a:rPr lang="it-IT" dirty="0" err="1" smtClean="0"/>
              <a:t>clustering</a:t>
            </a:r>
            <a:r>
              <a:rPr lang="it-IT" dirty="0" smtClean="0"/>
              <a:t> of MFCC </a:t>
            </a:r>
            <a:r>
              <a:rPr lang="it-IT" dirty="0" err="1" smtClean="0"/>
              <a:t>vectors</a:t>
            </a:r>
            <a:r>
              <a:rPr lang="it-IT" dirty="0" smtClean="0"/>
              <a:t> for </a:t>
            </a:r>
            <a:r>
              <a:rPr lang="it-IT" dirty="0" err="1" smtClean="0"/>
              <a:t>each</a:t>
            </a:r>
            <a:r>
              <a:rPr lang="it-IT" dirty="0" smtClean="0"/>
              <a:t> </a:t>
            </a:r>
            <a:r>
              <a:rPr lang="it-IT" dirty="0" err="1" smtClean="0"/>
              <a:t>class</a:t>
            </a:r>
            <a:r>
              <a:rPr lang="it-IT" dirty="0" smtClean="0"/>
              <a:t> in C=2 sub-</a:t>
            </a:r>
            <a:r>
              <a:rPr lang="it-IT" dirty="0" err="1" smtClean="0"/>
              <a:t>classes</a:t>
            </a:r>
            <a:r>
              <a:rPr lang="it-IT" dirty="0" smtClean="0"/>
              <a:t>, with K-</a:t>
            </a:r>
            <a:r>
              <a:rPr lang="it-IT" dirty="0" err="1" smtClean="0"/>
              <a:t>means</a:t>
            </a:r>
            <a:r>
              <a:rPr lang="it-IT" dirty="0" smtClean="0"/>
              <a:t> </a:t>
            </a:r>
            <a:r>
              <a:rPr lang="it-IT" dirty="0" err="1" smtClean="0"/>
              <a:t>algorithm</a:t>
            </a:r>
            <a:r>
              <a:rPr lang="it-IT" dirty="0" smtClean="0"/>
              <a:t>.</a:t>
            </a:r>
            <a:br>
              <a:rPr lang="it-IT" dirty="0" smtClean="0"/>
            </a:br>
            <a:r>
              <a:rPr lang="it-IT" dirty="0" smtClean="0"/>
              <a:t>C </a:t>
            </a:r>
            <a:r>
              <a:rPr lang="it-IT" dirty="0" err="1" smtClean="0"/>
              <a:t>has</a:t>
            </a:r>
            <a:r>
              <a:rPr lang="it-IT" dirty="0" smtClean="0"/>
              <a:t> </a:t>
            </a:r>
            <a:r>
              <a:rPr lang="it-IT" dirty="0" err="1" smtClean="0"/>
              <a:t>been</a:t>
            </a:r>
            <a:r>
              <a:rPr lang="it-IT" dirty="0" smtClean="0"/>
              <a:t> </a:t>
            </a:r>
            <a:r>
              <a:rPr lang="it-IT" dirty="0" err="1" smtClean="0"/>
              <a:t>choosen</a:t>
            </a:r>
            <a:r>
              <a:rPr lang="it-IT" dirty="0" smtClean="0"/>
              <a:t> to be </a:t>
            </a:r>
            <a:r>
              <a:rPr lang="it-IT" dirty="0" err="1" smtClean="0"/>
              <a:t>equal</a:t>
            </a:r>
            <a:r>
              <a:rPr lang="it-IT" dirty="0" smtClean="0"/>
              <a:t> to the </a:t>
            </a:r>
            <a:r>
              <a:rPr lang="it-IT" dirty="0" err="1" smtClean="0"/>
              <a:t>number</a:t>
            </a:r>
            <a:r>
              <a:rPr lang="it-IT" dirty="0" smtClean="0"/>
              <a:t> of speakers of the </a:t>
            </a:r>
            <a:r>
              <a:rPr lang="it-IT" dirty="0" err="1" smtClean="0"/>
              <a:t>dataset</a:t>
            </a:r>
            <a:endParaRPr lang="it-IT" dirty="0"/>
          </a:p>
          <a:p>
            <a:r>
              <a:rPr lang="it-IT" dirty="0" smtClean="0"/>
              <a:t>For </a:t>
            </a:r>
            <a:r>
              <a:rPr lang="it-IT" dirty="0" err="1" smtClean="0"/>
              <a:t>each</a:t>
            </a:r>
            <a:r>
              <a:rPr lang="it-IT" dirty="0" smtClean="0"/>
              <a:t> voice </a:t>
            </a:r>
            <a:r>
              <a:rPr lang="it-IT" dirty="0" err="1" smtClean="0"/>
              <a:t>command</a:t>
            </a:r>
            <a:r>
              <a:rPr lang="it-IT" dirty="0" smtClean="0"/>
              <a:t> and for </a:t>
            </a:r>
            <a:r>
              <a:rPr lang="it-IT" dirty="0" err="1" smtClean="0"/>
              <a:t>each</a:t>
            </a:r>
            <a:r>
              <a:rPr lang="it-IT" dirty="0" smtClean="0"/>
              <a:t> speaker, a </a:t>
            </a:r>
            <a:r>
              <a:rPr lang="it-IT" dirty="0" err="1" smtClean="0"/>
              <a:t>median</a:t>
            </a:r>
            <a:r>
              <a:rPr lang="it-IT" dirty="0" smtClean="0"/>
              <a:t> MFCC </a:t>
            </a:r>
            <a:r>
              <a:rPr lang="it-IT" dirty="0" err="1" smtClean="0"/>
              <a:t>sequence</a:t>
            </a:r>
            <a:r>
              <a:rPr lang="it-IT" dirty="0" smtClean="0"/>
              <a:t> </a:t>
            </a:r>
            <a:r>
              <a:rPr lang="it-IT" dirty="0" err="1" smtClean="0"/>
              <a:t>has</a:t>
            </a:r>
            <a:r>
              <a:rPr lang="it-IT" dirty="0" smtClean="0"/>
              <a:t> </a:t>
            </a:r>
            <a:r>
              <a:rPr lang="it-IT" dirty="0" err="1" smtClean="0"/>
              <a:t>been</a:t>
            </a:r>
            <a:r>
              <a:rPr lang="it-IT" dirty="0" smtClean="0"/>
              <a:t> </a:t>
            </a:r>
            <a:r>
              <a:rPr lang="it-IT" dirty="0" err="1" smtClean="0"/>
              <a:t>computed</a:t>
            </a:r>
            <a:r>
              <a:rPr lang="it-IT" dirty="0"/>
              <a:t> </a:t>
            </a:r>
            <a:r>
              <a:rPr lang="it-IT" dirty="0" smtClean="0"/>
              <a:t>with </a:t>
            </a:r>
            <a:r>
              <a:rPr lang="it-IT" dirty="0" err="1" smtClean="0"/>
              <a:t>MFCCmultipleMean</a:t>
            </a:r>
            <a:r>
              <a:rPr lang="it-IT" dirty="0" smtClean="0"/>
              <a:t> </a:t>
            </a:r>
            <a:r>
              <a:rPr lang="it-IT" dirty="0" err="1" smtClean="0"/>
              <a:t>function</a:t>
            </a:r>
            <a:r>
              <a:rPr lang="it-IT" dirty="0" smtClean="0"/>
              <a:t>, </a:t>
            </a:r>
            <a:r>
              <a:rPr lang="it-IT" dirty="0" err="1" smtClean="0"/>
              <a:t>explained</a:t>
            </a:r>
            <a:r>
              <a:rPr lang="it-IT" dirty="0" smtClean="0"/>
              <a:t> in the </a:t>
            </a:r>
            <a:r>
              <a:rPr lang="it-IT" dirty="0" err="1" smtClean="0"/>
              <a:t>next</a:t>
            </a:r>
            <a:r>
              <a:rPr lang="it-IT" dirty="0" smtClean="0"/>
              <a:t> slide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61762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b="1" dirty="0" err="1">
                <a:solidFill>
                  <a:schemeClr val="bg1"/>
                </a:solidFill>
              </a:rPr>
              <a:t>Algorithm</a:t>
            </a:r>
            <a:r>
              <a:rPr lang="it-IT" b="1" dirty="0">
                <a:solidFill>
                  <a:schemeClr val="bg1"/>
                </a:solidFill>
              </a:rPr>
              <a:t> - </a:t>
            </a:r>
            <a:r>
              <a:rPr lang="it-IT" b="1" dirty="0" err="1">
                <a:solidFill>
                  <a:schemeClr val="bg1"/>
                </a:solidFill>
              </a:rPr>
              <a:t>MFCCmultipleMean</a:t>
            </a:r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it-IT" dirty="0" smtClean="0"/>
              <a:t>Input</a:t>
            </a:r>
            <a:r>
              <a:rPr lang="it-IT" dirty="0" smtClean="0"/>
              <a:t>: set of MFCC </a:t>
            </a:r>
            <a:r>
              <a:rPr lang="it-IT" dirty="0" err="1" smtClean="0"/>
              <a:t>sequences</a:t>
            </a:r>
            <a:endParaRPr lang="it-IT" dirty="0" smtClean="0"/>
          </a:p>
          <a:p>
            <a:pPr marL="514350" indent="-514350">
              <a:buFont typeface="+mj-lt"/>
              <a:buAutoNum type="arabicPeriod"/>
            </a:pPr>
            <a:r>
              <a:rPr lang="it-IT" dirty="0" err="1"/>
              <a:t>While</a:t>
            </a:r>
            <a:r>
              <a:rPr lang="it-IT" dirty="0"/>
              <a:t> [the input set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smtClean="0"/>
              <a:t>more </a:t>
            </a:r>
            <a:r>
              <a:rPr lang="it-IT" dirty="0" err="1" smtClean="0"/>
              <a:t>than</a:t>
            </a:r>
            <a:r>
              <a:rPr lang="it-IT" dirty="0" smtClean="0"/>
              <a:t> 1 </a:t>
            </a:r>
            <a:r>
              <a:rPr lang="it-IT" dirty="0" err="1"/>
              <a:t>couple</a:t>
            </a:r>
            <a:r>
              <a:rPr lang="it-IT" dirty="0"/>
              <a:t>]</a:t>
            </a:r>
          </a:p>
          <a:p>
            <a:pPr marL="971550" lvl="1" indent="-514350">
              <a:buFont typeface="+mj-lt"/>
              <a:buAutoNum type="arabicPeriod"/>
            </a:pPr>
            <a:r>
              <a:rPr lang="it-IT" dirty="0" smtClean="0"/>
              <a:t>Take </a:t>
            </a:r>
            <a:r>
              <a:rPr lang="it-IT" dirty="0" smtClean="0"/>
              <a:t>the </a:t>
            </a:r>
            <a:r>
              <a:rPr lang="it-IT" dirty="0" err="1" smtClean="0"/>
              <a:t>two</a:t>
            </a:r>
            <a:r>
              <a:rPr lang="it-IT" dirty="0"/>
              <a:t> </a:t>
            </a:r>
            <a:r>
              <a:rPr lang="it-IT" dirty="0" err="1" smtClean="0"/>
              <a:t>closest</a:t>
            </a:r>
            <a:r>
              <a:rPr lang="it-IT" dirty="0" smtClean="0"/>
              <a:t> MFCC </a:t>
            </a:r>
            <a:r>
              <a:rPr lang="it-IT" dirty="0" err="1" smtClean="0"/>
              <a:t>sequences</a:t>
            </a:r>
            <a:r>
              <a:rPr lang="it-IT" dirty="0" smtClean="0"/>
              <a:t> from the input set</a:t>
            </a:r>
          </a:p>
          <a:p>
            <a:pPr marL="971550" lvl="1" indent="-514350">
              <a:buFont typeface="+mj-lt"/>
              <a:buAutoNum type="arabicPeriod"/>
            </a:pPr>
            <a:r>
              <a:rPr lang="it-IT" dirty="0" smtClean="0"/>
              <a:t>Compute the </a:t>
            </a:r>
            <a:r>
              <a:rPr lang="it-IT" dirty="0" err="1" smtClean="0"/>
              <a:t>mean</a:t>
            </a:r>
            <a:r>
              <a:rPr lang="it-IT" dirty="0" smtClean="0"/>
              <a:t> with the </a:t>
            </a:r>
            <a:r>
              <a:rPr lang="it-IT" dirty="0" err="1" smtClean="0"/>
              <a:t>mapping</a:t>
            </a:r>
            <a:r>
              <a:rPr lang="it-IT" dirty="0" smtClean="0"/>
              <a:t> </a:t>
            </a:r>
            <a:r>
              <a:rPr lang="it-IT" dirty="0" err="1" smtClean="0"/>
              <a:t>algorithm</a:t>
            </a:r>
            <a:r>
              <a:rPr lang="it-IT" dirty="0" smtClean="0"/>
              <a:t> </a:t>
            </a:r>
            <a:r>
              <a:rPr lang="it-IT" dirty="0" err="1" smtClean="0"/>
              <a:t>given</a:t>
            </a:r>
            <a:r>
              <a:rPr lang="it-IT" dirty="0" smtClean="0"/>
              <a:t> from DTW</a:t>
            </a:r>
          </a:p>
          <a:p>
            <a:pPr marL="971550" lvl="1" indent="-514350">
              <a:buFont typeface="+mj-lt"/>
              <a:buAutoNum type="arabicPeriod"/>
            </a:pPr>
            <a:r>
              <a:rPr lang="it-IT" dirty="0" smtClean="0"/>
              <a:t>Delete the </a:t>
            </a:r>
            <a:r>
              <a:rPr lang="it-IT" dirty="0" err="1" smtClean="0"/>
              <a:t>couple</a:t>
            </a:r>
            <a:r>
              <a:rPr lang="it-IT" dirty="0" smtClean="0"/>
              <a:t> of MFCC </a:t>
            </a:r>
            <a:r>
              <a:rPr lang="it-IT" dirty="0" err="1" smtClean="0"/>
              <a:t>seq</a:t>
            </a:r>
            <a:r>
              <a:rPr lang="it-IT" dirty="0" smtClean="0"/>
              <a:t>. from the input set</a:t>
            </a:r>
          </a:p>
          <a:p>
            <a:pPr marL="971550" lvl="1" indent="-514350">
              <a:buFont typeface="+mj-lt"/>
              <a:buAutoNum type="arabicPeriod"/>
            </a:pPr>
            <a:r>
              <a:rPr lang="it-IT" dirty="0" err="1" smtClean="0"/>
              <a:t>Add</a:t>
            </a:r>
            <a:r>
              <a:rPr lang="it-IT" dirty="0" smtClean="0"/>
              <a:t> </a:t>
            </a:r>
            <a:r>
              <a:rPr lang="it-IT" dirty="0" smtClean="0"/>
              <a:t>the </a:t>
            </a:r>
            <a:r>
              <a:rPr lang="it-IT" dirty="0" err="1" smtClean="0"/>
              <a:t>mean</a:t>
            </a:r>
            <a:r>
              <a:rPr lang="it-IT" dirty="0" smtClean="0"/>
              <a:t> </a:t>
            </a:r>
            <a:r>
              <a:rPr lang="it-IT" dirty="0" smtClean="0"/>
              <a:t>of the </a:t>
            </a:r>
            <a:r>
              <a:rPr lang="it-IT" dirty="0" err="1" smtClean="0"/>
              <a:t>couple</a:t>
            </a:r>
            <a:r>
              <a:rPr lang="it-IT" dirty="0" smtClean="0"/>
              <a:t> to an output set</a:t>
            </a:r>
            <a:endParaRPr lang="it-IT" dirty="0" smtClean="0"/>
          </a:p>
          <a:p>
            <a:pPr marL="514350" indent="-514350">
              <a:buFont typeface="+mj-lt"/>
              <a:buAutoNum type="arabicPeriod"/>
            </a:pPr>
            <a:r>
              <a:rPr lang="it-IT" dirty="0" smtClean="0"/>
              <a:t>Output set: X(i), with 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 smtClean="0"/>
              <a:t>Y(1) = X(1)</a:t>
            </a:r>
            <a:br>
              <a:rPr lang="it-IT" dirty="0" smtClean="0"/>
            </a:br>
            <a:r>
              <a:rPr lang="it-IT" dirty="0" smtClean="0"/>
              <a:t>Y(n) = 0.9 Y(n-1) + 0.1 X(n)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 smtClean="0"/>
              <a:t>Output: Y(N)</a:t>
            </a:r>
            <a:br>
              <a:rPr lang="it-IT" dirty="0" smtClean="0"/>
            </a:br>
            <a:endParaRPr lang="it-IT" dirty="0" smtClean="0"/>
          </a:p>
          <a:p>
            <a:pPr marL="514350" indent="-514350">
              <a:buFont typeface="+mj-lt"/>
              <a:buAutoNum type="arabicPeriod"/>
            </a:pPr>
            <a:endParaRPr lang="it-IT" dirty="0" smtClean="0"/>
          </a:p>
          <a:p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2950" y="4462835"/>
            <a:ext cx="154305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579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 err="1">
                <a:solidFill>
                  <a:schemeClr val="bg1"/>
                </a:solidFill>
              </a:rPr>
              <a:t>Algorithm</a:t>
            </a:r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6"/>
          </a:xfrm>
        </p:spPr>
        <p:txBody>
          <a:bodyPr>
            <a:normAutofit fontScale="92500" lnSpcReduction="10000"/>
          </a:bodyPr>
          <a:lstStyle/>
          <a:p>
            <a:r>
              <a:rPr lang="it-IT" dirty="0" smtClean="0"/>
              <a:t>Computing </a:t>
            </a:r>
            <a:r>
              <a:rPr lang="it-IT" dirty="0" err="1" smtClean="0"/>
              <a:t>mean</a:t>
            </a:r>
            <a:r>
              <a:rPr lang="it-IT" dirty="0" smtClean="0"/>
              <a:t> DTW </a:t>
            </a:r>
            <a:r>
              <a:rPr lang="it-IT" dirty="0" err="1" smtClean="0"/>
              <a:t>distance</a:t>
            </a:r>
            <a:r>
              <a:rPr lang="it-IT" dirty="0" smtClean="0"/>
              <a:t> and </a:t>
            </a:r>
            <a:r>
              <a:rPr lang="it-IT" dirty="0" err="1" smtClean="0"/>
              <a:t>variance</a:t>
            </a:r>
            <a:r>
              <a:rPr lang="it-IT" dirty="0" smtClean="0"/>
              <a:t> of the </a:t>
            </a:r>
            <a:r>
              <a:rPr lang="it-IT" dirty="0" err="1" smtClean="0"/>
              <a:t>distance</a:t>
            </a:r>
            <a:r>
              <a:rPr lang="it-IT" dirty="0" smtClean="0"/>
              <a:t> from the </a:t>
            </a:r>
            <a:r>
              <a:rPr lang="it-IT" dirty="0" err="1" smtClean="0"/>
              <a:t>median</a:t>
            </a:r>
            <a:r>
              <a:rPr lang="it-IT" dirty="0" smtClean="0"/>
              <a:t> MFCC to </a:t>
            </a:r>
            <a:r>
              <a:rPr lang="it-IT" dirty="0" err="1" smtClean="0"/>
              <a:t>add</a:t>
            </a:r>
            <a:r>
              <a:rPr lang="it-IT" dirty="0" smtClean="0"/>
              <a:t> soft information (reliability of the </a:t>
            </a:r>
            <a:r>
              <a:rPr lang="it-IT" dirty="0" err="1" smtClean="0"/>
              <a:t>median</a:t>
            </a:r>
            <a:r>
              <a:rPr lang="it-IT" dirty="0" smtClean="0"/>
              <a:t> MFCC)</a:t>
            </a:r>
          </a:p>
          <a:p>
            <a:r>
              <a:rPr lang="it-IT" dirty="0" smtClean="0"/>
              <a:t>Class </a:t>
            </a:r>
            <a:r>
              <a:rPr lang="it-IT" dirty="0" err="1" smtClean="0"/>
              <a:t>prediction</a:t>
            </a:r>
            <a:r>
              <a:rPr lang="it-IT" dirty="0" smtClean="0"/>
              <a:t> – </a:t>
            </a:r>
            <a:r>
              <a:rPr lang="it-IT" dirty="0" err="1" smtClean="0"/>
              <a:t>version</a:t>
            </a:r>
            <a:r>
              <a:rPr lang="it-IT" dirty="0" smtClean="0"/>
              <a:t> 1:</a:t>
            </a:r>
            <a:r>
              <a:rPr lang="it-IT" dirty="0"/>
              <a:t/>
            </a:r>
            <a:br>
              <a:rPr lang="it-IT" dirty="0"/>
            </a:br>
            <a:r>
              <a:rPr lang="it-IT" dirty="0" err="1" smtClean="0"/>
              <a:t>Taking</a:t>
            </a:r>
            <a:r>
              <a:rPr lang="it-IT" dirty="0" smtClean="0"/>
              <a:t> the </a:t>
            </a:r>
            <a:r>
              <a:rPr lang="it-IT" dirty="0" err="1" smtClean="0"/>
              <a:t>label</a:t>
            </a:r>
            <a:r>
              <a:rPr lang="it-IT" dirty="0" smtClean="0"/>
              <a:t> of the </a:t>
            </a:r>
            <a:r>
              <a:rPr lang="it-IT" dirty="0" err="1" smtClean="0"/>
              <a:t>closest</a:t>
            </a:r>
            <a:r>
              <a:rPr lang="it-IT" dirty="0" smtClean="0"/>
              <a:t> </a:t>
            </a:r>
            <a:r>
              <a:rPr lang="it-IT" dirty="0" err="1" smtClean="0"/>
              <a:t>median</a:t>
            </a:r>
            <a:r>
              <a:rPr lang="it-IT" dirty="0" smtClean="0"/>
              <a:t> MFCC (the </a:t>
            </a:r>
            <a:r>
              <a:rPr lang="it-IT" dirty="0" err="1" smtClean="0"/>
              <a:t>smaller</a:t>
            </a:r>
            <a:r>
              <a:rPr lang="it-IT" dirty="0" smtClean="0"/>
              <a:t> DTW </a:t>
            </a:r>
            <a:r>
              <a:rPr lang="it-IT" dirty="0" err="1" smtClean="0"/>
              <a:t>distance</a:t>
            </a:r>
            <a:r>
              <a:rPr lang="it-IT" dirty="0" smtClean="0"/>
              <a:t>)</a:t>
            </a:r>
          </a:p>
          <a:p>
            <a:r>
              <a:rPr lang="it-IT" dirty="0" smtClean="0"/>
              <a:t>Class </a:t>
            </a:r>
            <a:r>
              <a:rPr lang="it-IT" dirty="0" err="1" smtClean="0"/>
              <a:t>prediction</a:t>
            </a:r>
            <a:r>
              <a:rPr lang="it-IT" dirty="0" smtClean="0"/>
              <a:t> – version2:</a:t>
            </a:r>
            <a:r>
              <a:rPr lang="it-IT" dirty="0"/>
              <a:t/>
            </a:r>
            <a:br>
              <a:rPr lang="it-IT" dirty="0"/>
            </a:br>
            <a:r>
              <a:rPr lang="it-IT" dirty="0" smtClean="0"/>
              <a:t>Predict2 </a:t>
            </a:r>
            <a:r>
              <a:rPr lang="it-IT" dirty="0" err="1" smtClean="0"/>
              <a:t>function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>Compute the </a:t>
            </a:r>
            <a:r>
              <a:rPr lang="it-IT" dirty="0" err="1" smtClean="0"/>
              <a:t>distance</a:t>
            </a:r>
            <a:r>
              <a:rPr lang="it-IT" dirty="0" smtClean="0"/>
              <a:t> </a:t>
            </a:r>
            <a:r>
              <a:rPr lang="it-IT" i="1" dirty="0" smtClean="0"/>
              <a:t>d_{1,i}, d_{2,i}</a:t>
            </a:r>
            <a:r>
              <a:rPr lang="it-IT" dirty="0" smtClean="0"/>
              <a:t> with</a:t>
            </a:r>
            <a:r>
              <a:rPr lang="it-IT" i="1" dirty="0" smtClean="0"/>
              <a:t> i </a:t>
            </a:r>
            <a:r>
              <a:rPr lang="it-IT" dirty="0" smtClean="0"/>
              <a:t>in</a:t>
            </a:r>
            <a:r>
              <a:rPr lang="it-IT" i="1" dirty="0" smtClean="0"/>
              <a:t> </a:t>
            </a:r>
            <a:r>
              <a:rPr lang="it-IT" dirty="0" smtClean="0"/>
              <a:t>{</a:t>
            </a:r>
            <a:r>
              <a:rPr lang="it-IT" i="1" dirty="0" smtClean="0"/>
              <a:t>1, .. , # of </a:t>
            </a:r>
            <a:r>
              <a:rPr lang="it-IT" i="1" dirty="0" err="1" smtClean="0"/>
              <a:t>commands</a:t>
            </a:r>
            <a:r>
              <a:rPr lang="it-IT" dirty="0" smtClean="0"/>
              <a:t>}</a:t>
            </a:r>
            <a:r>
              <a:rPr lang="it-IT" i="1" dirty="0" smtClean="0"/>
              <a:t/>
            </a:r>
            <a:br>
              <a:rPr lang="it-IT" i="1" dirty="0" smtClean="0"/>
            </a:br>
            <a:r>
              <a:rPr lang="it-IT" dirty="0" err="1" smtClean="0"/>
              <a:t>between</a:t>
            </a:r>
            <a:r>
              <a:rPr lang="it-IT" dirty="0" smtClean="0"/>
              <a:t> the 2 sub-</a:t>
            </a:r>
            <a:r>
              <a:rPr lang="it-IT" dirty="0" err="1" smtClean="0"/>
              <a:t>classes</a:t>
            </a:r>
            <a:r>
              <a:rPr lang="it-IT" dirty="0" smtClean="0"/>
              <a:t> of speakers and the </a:t>
            </a:r>
            <a:r>
              <a:rPr lang="it-IT" dirty="0" err="1" smtClean="0"/>
              <a:t>tested</a:t>
            </a:r>
            <a:r>
              <a:rPr lang="it-IT" dirty="0"/>
              <a:t> </a:t>
            </a:r>
            <a:r>
              <a:rPr lang="it-IT" dirty="0" err="1" smtClean="0"/>
              <a:t>vector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>Compute the </a:t>
            </a:r>
            <a:r>
              <a:rPr lang="it-IT" dirty="0" err="1" smtClean="0"/>
              <a:t>distance</a:t>
            </a:r>
            <a:r>
              <a:rPr lang="it-IT" dirty="0" smtClean="0"/>
              <a:t> </a:t>
            </a:r>
            <a:r>
              <a:rPr lang="it-IT" i="1" dirty="0"/>
              <a:t>d</a:t>
            </a:r>
            <a:r>
              <a:rPr lang="it-IT" i="1" dirty="0" smtClean="0"/>
              <a:t>_{3,i</a:t>
            </a:r>
            <a:r>
              <a:rPr lang="it-IT" i="1" dirty="0"/>
              <a:t>}, d</a:t>
            </a:r>
            <a:r>
              <a:rPr lang="it-IT" i="1" dirty="0" smtClean="0"/>
              <a:t>_{4,i</a:t>
            </a:r>
            <a:r>
              <a:rPr lang="it-IT" i="1" dirty="0"/>
              <a:t>} </a:t>
            </a:r>
            <a:r>
              <a:rPr lang="it-IT" dirty="0" err="1" smtClean="0"/>
              <a:t>beween</a:t>
            </a:r>
            <a:r>
              <a:rPr lang="it-IT" dirty="0" smtClean="0"/>
              <a:t> the </a:t>
            </a:r>
            <a:r>
              <a:rPr lang="it-IT" dirty="0" err="1" smtClean="0"/>
              <a:t>tested</a:t>
            </a:r>
            <a:r>
              <a:rPr lang="it-IT" dirty="0" smtClean="0"/>
              <a:t> </a:t>
            </a:r>
            <a:r>
              <a:rPr lang="it-IT" dirty="0" err="1" smtClean="0"/>
              <a:t>vector</a:t>
            </a:r>
            <a:r>
              <a:rPr lang="it-IT" dirty="0" smtClean="0"/>
              <a:t> and the </a:t>
            </a:r>
            <a:r>
              <a:rPr lang="it-IT" dirty="0" err="1" smtClean="0"/>
              <a:t>mean</a:t>
            </a:r>
            <a:r>
              <a:rPr lang="it-IT" dirty="0" smtClean="0"/>
              <a:t> </a:t>
            </a:r>
            <a:r>
              <a:rPr lang="it-IT" dirty="0" err="1" smtClean="0"/>
              <a:t>vector</a:t>
            </a:r>
            <a:r>
              <a:rPr lang="it-IT" dirty="0" smtClean="0"/>
              <a:t> </a:t>
            </a:r>
            <a:r>
              <a:rPr lang="it-IT" dirty="0" err="1" smtClean="0"/>
              <a:t>between</a:t>
            </a:r>
            <a:r>
              <a:rPr lang="it-IT" dirty="0" smtClean="0"/>
              <a:t> the </a:t>
            </a:r>
            <a:r>
              <a:rPr lang="it-IT" dirty="0" err="1" smtClean="0"/>
              <a:t>closest</a:t>
            </a:r>
            <a:r>
              <a:rPr lang="it-IT" dirty="0" smtClean="0"/>
              <a:t> </a:t>
            </a:r>
            <a:r>
              <a:rPr lang="it-IT" dirty="0" err="1" smtClean="0"/>
              <a:t>vector</a:t>
            </a:r>
            <a:r>
              <a:rPr lang="it-IT" dirty="0" smtClean="0"/>
              <a:t> for the first [/</a:t>
            </a:r>
            <a:r>
              <a:rPr lang="it-IT" dirty="0" err="1" smtClean="0"/>
              <a:t>second</a:t>
            </a:r>
            <a:r>
              <a:rPr lang="it-IT" dirty="0" smtClean="0"/>
              <a:t>] speaker (sub-</a:t>
            </a:r>
            <a:r>
              <a:rPr lang="it-IT" dirty="0" err="1" smtClean="0"/>
              <a:t>class</a:t>
            </a:r>
            <a:r>
              <a:rPr lang="it-IT" dirty="0" smtClean="0"/>
              <a:t> 1 [/2]) and the </a:t>
            </a:r>
            <a:r>
              <a:rPr lang="it-IT" dirty="0" err="1" smtClean="0"/>
              <a:t>same</a:t>
            </a:r>
            <a:r>
              <a:rPr lang="it-IT" dirty="0" smtClean="0"/>
              <a:t> </a:t>
            </a:r>
            <a:r>
              <a:rPr lang="it-IT" dirty="0" err="1" smtClean="0"/>
              <a:t>labeled</a:t>
            </a:r>
            <a:r>
              <a:rPr lang="it-IT" dirty="0" smtClean="0"/>
              <a:t> </a:t>
            </a:r>
            <a:r>
              <a:rPr lang="it-IT" dirty="0" err="1" smtClean="0"/>
              <a:t>vector</a:t>
            </a:r>
            <a:r>
              <a:rPr lang="it-IT" dirty="0" smtClean="0"/>
              <a:t> of speaker 2 [/1]</a:t>
            </a:r>
            <a:br>
              <a:rPr lang="it-IT" dirty="0" smtClean="0"/>
            </a:br>
            <a:r>
              <a:rPr lang="it-IT" dirty="0" err="1" smtClean="0"/>
              <a:t>Minimize</a:t>
            </a:r>
            <a:r>
              <a:rPr lang="it-IT" dirty="0" smtClean="0"/>
              <a:t> the sum of the </a:t>
            </a:r>
            <a:r>
              <a:rPr lang="it-IT" dirty="0" err="1" smtClean="0"/>
              <a:t>distances</a:t>
            </a:r>
            <a:r>
              <a:rPr lang="it-IT" dirty="0"/>
              <a:t> </a:t>
            </a:r>
            <a:r>
              <a:rPr lang="it-IT" dirty="0" smtClean="0"/>
              <a:t>for </a:t>
            </a:r>
            <a:r>
              <a:rPr lang="it-IT" dirty="0" err="1" smtClean="0"/>
              <a:t>each</a:t>
            </a:r>
            <a:r>
              <a:rPr lang="it-IT" dirty="0" smtClean="0"/>
              <a:t> of the </a:t>
            </a:r>
            <a:r>
              <a:rPr lang="it-IT" dirty="0" err="1" smtClean="0"/>
              <a:t>two</a:t>
            </a:r>
            <a:r>
              <a:rPr lang="it-IT" dirty="0" smtClean="0"/>
              <a:t> </a:t>
            </a:r>
            <a:r>
              <a:rPr lang="it-IT" dirty="0" err="1" smtClean="0"/>
              <a:t>possible</a:t>
            </a:r>
            <a:r>
              <a:rPr lang="it-IT" dirty="0" smtClean="0"/>
              <a:t> </a:t>
            </a:r>
            <a:r>
              <a:rPr lang="it-IT" dirty="0" err="1" smtClean="0"/>
              <a:t>labels</a:t>
            </a:r>
            <a:r>
              <a:rPr lang="it-IT" dirty="0" smtClean="0"/>
              <a:t>:</a:t>
            </a:r>
            <a:br>
              <a:rPr lang="it-IT" dirty="0" smtClean="0"/>
            </a:br>
            <a:r>
              <a:rPr lang="it-IT" dirty="0" smtClean="0"/>
              <a:t>	</a:t>
            </a:r>
            <a:r>
              <a:rPr lang="it-IT" dirty="0" err="1" smtClean="0"/>
              <a:t>argmin</a:t>
            </a:r>
            <a:r>
              <a:rPr lang="it-IT" dirty="0" smtClean="0"/>
              <a:t> ( [</a:t>
            </a:r>
            <a:r>
              <a:rPr lang="it-IT" i="1" dirty="0" smtClean="0"/>
              <a:t>d</a:t>
            </a:r>
            <a:r>
              <a:rPr lang="it-IT" i="1" dirty="0"/>
              <a:t>_{1,i</a:t>
            </a:r>
            <a:r>
              <a:rPr lang="it-IT" i="1" dirty="0" smtClean="0"/>
              <a:t>} + </a:t>
            </a:r>
            <a:r>
              <a:rPr lang="it-IT" i="1" dirty="0"/>
              <a:t>d</a:t>
            </a:r>
            <a:r>
              <a:rPr lang="it-IT" i="1" dirty="0" smtClean="0"/>
              <a:t>_{3,i}, </a:t>
            </a:r>
            <a:r>
              <a:rPr lang="it-IT" i="1" dirty="0"/>
              <a:t>d_{2,i</a:t>
            </a:r>
            <a:r>
              <a:rPr lang="it-IT" i="1" dirty="0" smtClean="0"/>
              <a:t>} + </a:t>
            </a:r>
            <a:r>
              <a:rPr lang="it-IT" i="1" dirty="0"/>
              <a:t>d</a:t>
            </a:r>
            <a:r>
              <a:rPr lang="it-IT" i="1" dirty="0" smtClean="0"/>
              <a:t>_{4,i} </a:t>
            </a:r>
            <a:r>
              <a:rPr lang="it-IT" dirty="0" smtClean="0"/>
              <a:t>]</a:t>
            </a:r>
            <a:r>
              <a:rPr lang="it-IT" i="1" dirty="0" smtClean="0"/>
              <a:t> </a:t>
            </a:r>
            <a:r>
              <a:rPr lang="it-IT" dirty="0" smtClean="0"/>
              <a:t>)</a:t>
            </a:r>
            <a:br>
              <a:rPr lang="it-IT" dirty="0" smtClean="0"/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02628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 smtClean="0">
                <a:solidFill>
                  <a:schemeClr val="bg1"/>
                </a:solidFill>
              </a:rPr>
              <a:t>Data </a:t>
            </a:r>
            <a:r>
              <a:rPr lang="it-IT" b="1" dirty="0" err="1" smtClean="0">
                <a:solidFill>
                  <a:schemeClr val="bg1"/>
                </a:solidFill>
              </a:rPr>
              <a:t>validation</a:t>
            </a:r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b="1" dirty="0" smtClean="0"/>
              <a:t>K-</a:t>
            </a:r>
            <a:r>
              <a:rPr lang="it-IT" b="1" dirty="0" err="1" smtClean="0"/>
              <a:t>fold</a:t>
            </a:r>
            <a:r>
              <a:rPr lang="it-IT" b="1" dirty="0" smtClean="0"/>
              <a:t> cross </a:t>
            </a:r>
            <a:r>
              <a:rPr lang="it-IT" b="1" dirty="0" err="1" smtClean="0"/>
              <a:t>validation</a:t>
            </a:r>
            <a:endParaRPr lang="it-IT" b="1" dirty="0" smtClean="0"/>
          </a:p>
          <a:p>
            <a:r>
              <a:rPr lang="it-IT" dirty="0" smtClean="0"/>
              <a:t>The </a:t>
            </a:r>
            <a:r>
              <a:rPr lang="it-IT" dirty="0" err="1" smtClean="0"/>
              <a:t>dataset</a:t>
            </a:r>
            <a:r>
              <a:rPr lang="it-IT" dirty="0" smtClean="0"/>
              <a:t> </a:t>
            </a:r>
            <a:r>
              <a:rPr lang="it-IT" dirty="0" err="1" smtClean="0"/>
              <a:t>has</a:t>
            </a:r>
            <a:r>
              <a:rPr lang="it-IT" dirty="0" smtClean="0"/>
              <a:t> </a:t>
            </a:r>
            <a:r>
              <a:rPr lang="it-IT" dirty="0" err="1" smtClean="0"/>
              <a:t>been</a:t>
            </a:r>
            <a:r>
              <a:rPr lang="it-IT" dirty="0" smtClean="0"/>
              <a:t> split in K={5, 10} </a:t>
            </a:r>
            <a:r>
              <a:rPr lang="it-IT" dirty="0" err="1" smtClean="0"/>
              <a:t>parts</a:t>
            </a:r>
            <a:r>
              <a:rPr lang="it-IT" dirty="0" smtClean="0"/>
              <a:t>.</a:t>
            </a:r>
          </a:p>
          <a:p>
            <a:r>
              <a:rPr lang="it-IT" dirty="0" smtClean="0"/>
              <a:t>K-1 </a:t>
            </a:r>
            <a:r>
              <a:rPr lang="it-IT" dirty="0" err="1" smtClean="0"/>
              <a:t>parts</a:t>
            </a:r>
            <a:r>
              <a:rPr lang="it-IT" dirty="0" smtClean="0"/>
              <a:t> </a:t>
            </a:r>
            <a:r>
              <a:rPr lang="it-IT" dirty="0" err="1" smtClean="0"/>
              <a:t>have</a:t>
            </a:r>
            <a:r>
              <a:rPr lang="it-IT" dirty="0" smtClean="0"/>
              <a:t> </a:t>
            </a:r>
            <a:r>
              <a:rPr lang="it-IT" dirty="0" err="1" smtClean="0"/>
              <a:t>been</a:t>
            </a:r>
            <a:r>
              <a:rPr lang="it-IT" dirty="0" smtClean="0"/>
              <a:t> </a:t>
            </a:r>
            <a:r>
              <a:rPr lang="it-IT" dirty="0" err="1" smtClean="0"/>
              <a:t>used</a:t>
            </a:r>
            <a:r>
              <a:rPr lang="it-IT" dirty="0" smtClean="0"/>
              <a:t> for training</a:t>
            </a:r>
          </a:p>
          <a:p>
            <a:r>
              <a:rPr lang="it-IT" dirty="0" smtClean="0"/>
              <a:t>1 part </a:t>
            </a:r>
            <a:r>
              <a:rPr lang="it-IT" dirty="0" err="1" smtClean="0"/>
              <a:t>has</a:t>
            </a:r>
            <a:r>
              <a:rPr lang="it-IT" dirty="0" smtClean="0"/>
              <a:t> </a:t>
            </a:r>
            <a:r>
              <a:rPr lang="it-IT" dirty="0" err="1" smtClean="0"/>
              <a:t>been</a:t>
            </a:r>
            <a:r>
              <a:rPr lang="it-IT" dirty="0" smtClean="0"/>
              <a:t> </a:t>
            </a:r>
            <a:r>
              <a:rPr lang="it-IT" dirty="0" err="1" smtClean="0"/>
              <a:t>used</a:t>
            </a:r>
            <a:r>
              <a:rPr lang="it-IT" dirty="0" smtClean="0"/>
              <a:t> for </a:t>
            </a:r>
            <a:r>
              <a:rPr lang="it-IT" dirty="0" err="1" smtClean="0"/>
              <a:t>testing</a:t>
            </a:r>
            <a:r>
              <a:rPr lang="it-IT" dirty="0" smtClean="0"/>
              <a:t>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97224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16228" y="306879"/>
            <a:ext cx="10515600" cy="1325563"/>
          </a:xfrm>
        </p:spPr>
        <p:txBody>
          <a:bodyPr/>
          <a:lstStyle/>
          <a:p>
            <a:pPr algn="ctr"/>
            <a:r>
              <a:rPr lang="it-IT" b="1" dirty="0" err="1">
                <a:solidFill>
                  <a:schemeClr val="bg1"/>
                </a:solidFill>
              </a:rPr>
              <a:t>Results</a:t>
            </a:r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37271"/>
          </a:xfrm>
        </p:spPr>
        <p:txBody>
          <a:bodyPr/>
          <a:lstStyle/>
          <a:p>
            <a:r>
              <a:rPr lang="it-IT" dirty="0" smtClean="0"/>
              <a:t>The </a:t>
            </a:r>
            <a:r>
              <a:rPr lang="it-IT" dirty="0" err="1" smtClean="0"/>
              <a:t>mean</a:t>
            </a:r>
            <a:r>
              <a:rPr lang="it-IT" dirty="0" smtClean="0"/>
              <a:t> </a:t>
            </a:r>
            <a:r>
              <a:rPr lang="it-IT" dirty="0" err="1" smtClean="0"/>
              <a:t>accuracy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97.65 %</a:t>
            </a:r>
          </a:p>
          <a:p>
            <a:endParaRPr lang="it-IT" dirty="0"/>
          </a:p>
        </p:txBody>
      </p:sp>
      <p:sp>
        <p:nvSpPr>
          <p:cNvPr id="4" name="Titolo 1"/>
          <p:cNvSpPr txBox="1">
            <a:spLocks/>
          </p:cNvSpPr>
          <p:nvPr/>
        </p:nvSpPr>
        <p:spPr>
          <a:xfrm>
            <a:off x="516228" y="274338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 dirty="0" smtClean="0"/>
              <a:t>Future work</a:t>
            </a:r>
            <a:endParaRPr lang="it-IT" b="1" dirty="0"/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516228" y="4249445"/>
            <a:ext cx="10515600" cy="14456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err="1" smtClean="0"/>
              <a:t>Frequency</a:t>
            </a:r>
            <a:r>
              <a:rPr lang="it-IT" dirty="0" smtClean="0"/>
              <a:t> </a:t>
            </a:r>
            <a:r>
              <a:rPr lang="it-IT" dirty="0" err="1" smtClean="0"/>
              <a:t>response</a:t>
            </a:r>
            <a:r>
              <a:rPr lang="it-IT" dirty="0" smtClean="0"/>
              <a:t> </a:t>
            </a:r>
            <a:r>
              <a:rPr lang="it-IT" dirty="0" err="1" smtClean="0"/>
              <a:t>inversion</a:t>
            </a:r>
            <a:r>
              <a:rPr lang="it-IT" dirty="0" smtClean="0"/>
              <a:t> of </a:t>
            </a:r>
            <a:r>
              <a:rPr lang="it-IT" dirty="0" err="1" smtClean="0"/>
              <a:t>microphone</a:t>
            </a:r>
            <a:r>
              <a:rPr lang="it-IT" dirty="0" smtClean="0"/>
              <a:t> for </a:t>
            </a:r>
            <a:r>
              <a:rPr lang="it-IT" dirty="0" err="1" smtClean="0"/>
              <a:t>recording</a:t>
            </a:r>
            <a:r>
              <a:rPr lang="it-IT" dirty="0" smtClean="0"/>
              <a:t> the training </a:t>
            </a:r>
            <a:r>
              <a:rPr lang="it-IT" dirty="0" err="1" smtClean="0"/>
              <a:t>dataset</a:t>
            </a:r>
            <a:endParaRPr lang="it-IT" dirty="0" smtClean="0"/>
          </a:p>
          <a:p>
            <a:r>
              <a:rPr lang="it-IT" dirty="0" err="1" smtClean="0"/>
              <a:t>Recognition</a:t>
            </a:r>
            <a:r>
              <a:rPr lang="it-IT" dirty="0" smtClean="0"/>
              <a:t> of the speaker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325452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290</TotalTime>
  <Words>210</Words>
  <Application>Microsoft Office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di Office</vt:lpstr>
      <vt:lpstr>Mel-frequency cepstral coefficients (MFCCs) and Dynamic Time Warping (DTW) based  Automatic Speech Recognition Algorithm</vt:lpstr>
      <vt:lpstr>Objectives</vt:lpstr>
      <vt:lpstr>Algorithm</vt:lpstr>
      <vt:lpstr>Algorithm</vt:lpstr>
      <vt:lpstr>Algorithm - MFCCmultipleMean</vt:lpstr>
      <vt:lpstr>Algorithm</vt:lpstr>
      <vt:lpstr>Data validation</vt:lpstr>
      <vt:lpstr>Results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Voice Command Recognition</dc:title>
  <dc:creator>Roberto Costa</dc:creator>
  <cp:lastModifiedBy>Roberto Costa</cp:lastModifiedBy>
  <cp:revision>33</cp:revision>
  <dcterms:created xsi:type="dcterms:W3CDTF">2017-11-28T17:40:15Z</dcterms:created>
  <dcterms:modified xsi:type="dcterms:W3CDTF">2017-11-30T17:05:49Z</dcterms:modified>
</cp:coreProperties>
</file>