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90" r:id="rId6"/>
    <p:sldId id="261" r:id="rId7"/>
    <p:sldId id="291" r:id="rId8"/>
    <p:sldId id="262" r:id="rId9"/>
    <p:sldId id="29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05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14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64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3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51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87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0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89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22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7CA7-69BC-4260-AA78-2447BB6A791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7C79-A4FA-4711-B99E-1CAC02486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4248471"/>
          </a:xfrm>
        </p:spPr>
        <p:txBody>
          <a:bodyPr>
            <a:noAutofit/>
          </a:bodyPr>
          <a:lstStyle/>
          <a:p>
            <a:r>
              <a:rPr lang="pt-BR" sz="2400" dirty="0" smtClean="0"/>
              <a:t>Dissertação em Trabalho de Conclusão de Curso (TCC) – Bacharelado em Ciências da Computação. </a:t>
            </a:r>
            <a:br>
              <a:rPr lang="pt-BR" sz="2400" dirty="0" smtClean="0"/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/>
              <a:t>Roberto Carlos dos Santos</a:t>
            </a:r>
            <a:br>
              <a:rPr lang="pt-BR" sz="2400" dirty="0"/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b="1" i="1" dirty="0" err="1" smtClean="0"/>
              <a:t>RecPy</a:t>
            </a:r>
            <a:r>
              <a:rPr lang="pt-BR" sz="2400" b="1" dirty="0"/>
              <a:t>: </a:t>
            </a:r>
            <a:r>
              <a:rPr lang="pt-BR" sz="2400" b="1" dirty="0" err="1"/>
              <a:t>pré</a:t>
            </a:r>
            <a:r>
              <a:rPr lang="pt-BR" sz="2400" b="1" dirty="0"/>
              <a:t>-compilador para estudo da conversão de funções recursivas 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/>
              <a:t>Orientador: Professor Dr. Fabiano de Souza </a:t>
            </a:r>
            <a:r>
              <a:rPr lang="pt-BR" sz="2400" dirty="0" smtClean="0"/>
              <a:t>Oliveira</a:t>
            </a: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/>
              <a:t>Rio de Janeiro</a:t>
            </a:r>
            <a:br>
              <a:rPr lang="pt-BR" sz="2400" dirty="0"/>
            </a:br>
            <a:r>
              <a:rPr lang="pt-BR" sz="2400" dirty="0"/>
              <a:t>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67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4248471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Conceitos úteis – Indução matemática</a:t>
            </a:r>
            <a:br>
              <a:rPr lang="pt-BR" sz="24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 smtClean="0"/>
              <a:t>Prova </a:t>
            </a:r>
            <a:r>
              <a:rPr lang="pt-BR" sz="2400" dirty="0"/>
              <a:t>a validade de fórmulas conjecturadas ou deduzidas</a:t>
            </a:r>
            <a:r>
              <a:rPr lang="pt-BR" sz="2400" dirty="0" smtClean="0"/>
              <a:t>.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Forte correlação entre </a:t>
            </a:r>
            <a:r>
              <a:rPr lang="pt-BR" sz="2400" dirty="0"/>
              <a:t>os algoritmos recursivos e 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noção </a:t>
            </a:r>
            <a:r>
              <a:rPr lang="pt-BR" sz="2400" dirty="0"/>
              <a:t>de indução matemática. 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84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Conceitos úteis – Algoritmos de divisão e </a:t>
            </a:r>
            <a:r>
              <a:rPr lang="pt-BR" sz="2400" b="1" dirty="0" smtClean="0"/>
              <a:t>conquista</a:t>
            </a:r>
            <a:br>
              <a:rPr lang="pt-BR" sz="2400" b="1" dirty="0" smtClean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dirty="0" smtClean="0"/>
              <a:t>Resolve </a:t>
            </a:r>
            <a:r>
              <a:rPr lang="pt-BR" sz="2400" dirty="0"/>
              <a:t>um </a:t>
            </a:r>
            <a:r>
              <a:rPr lang="pt-BR" sz="2400" dirty="0" smtClean="0"/>
              <a:t>problema: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1. Quebrando-o em </a:t>
            </a:r>
            <a:r>
              <a:rPr lang="pt-BR" sz="2400" dirty="0" smtClean="0"/>
              <a:t>instâncias </a:t>
            </a:r>
            <a:r>
              <a:rPr lang="pt-BR" sz="2400" dirty="0"/>
              <a:t>menores </a:t>
            </a:r>
            <a:r>
              <a:rPr lang="pt-BR" sz="2400" dirty="0" smtClean="0"/>
              <a:t>de </a:t>
            </a:r>
            <a:r>
              <a:rPr lang="pt-BR" sz="2400" dirty="0"/>
              <a:t>mesmo </a:t>
            </a:r>
            <a:r>
              <a:rPr lang="pt-BR" sz="2400" dirty="0" smtClean="0"/>
              <a:t>tipo;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2. Recursivamente resolvendo esses subproblemas; e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3. Combinando suas respostas apropriadamente.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90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pPr lvl="1" algn="ctr"/>
            <a:r>
              <a:rPr lang="pt-BR" sz="2400" b="1" dirty="0"/>
              <a:t>Objetivo geral</a:t>
            </a: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sz="2400" dirty="0" smtClean="0"/>
              <a:t>Oferecer </a:t>
            </a:r>
            <a:r>
              <a:rPr lang="pt-BR" sz="2400" dirty="0"/>
              <a:t>à comunidade científica e acadêmica  aplicação destinada ao estudo sistemático de técnicas de conversão  de </a:t>
            </a:r>
            <a:r>
              <a:rPr lang="pt-BR" sz="2400" dirty="0" smtClean="0"/>
              <a:t>algoritmos.</a:t>
            </a:r>
            <a:r>
              <a:rPr lang="pt-BR" dirty="0"/>
              <a:t/>
            </a:r>
            <a:br>
              <a:rPr lang="pt-BR" dirty="0"/>
            </a:br>
            <a:r>
              <a:rPr lang="pt-BR" sz="3600" b="1" dirty="0" smtClean="0"/>
              <a:t/>
            </a:r>
            <a:br>
              <a:rPr lang="pt-BR" sz="3600" b="1" dirty="0" smtClean="0"/>
            </a:br>
            <a:endParaRPr lang="pt-B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49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pPr lvl="1" algn="ctr"/>
            <a:r>
              <a:rPr lang="pt-BR" sz="2200" b="1" dirty="0"/>
              <a:t>Objetivos </a:t>
            </a:r>
            <a:r>
              <a:rPr lang="pt-BR" sz="2200" b="1" dirty="0" smtClean="0"/>
              <a:t>específicos </a:t>
            </a:r>
            <a:br>
              <a:rPr lang="pt-BR" sz="2200" b="1" dirty="0" smtClean="0"/>
            </a:br>
            <a:r>
              <a:rPr lang="pt-BR" sz="2200" dirty="0" smtClean="0"/>
              <a:t>Abordar: 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Vantagens </a:t>
            </a:r>
            <a:r>
              <a:rPr lang="pt-BR" sz="2200" dirty="0"/>
              <a:t>e desvantagens </a:t>
            </a:r>
            <a:r>
              <a:rPr lang="pt-BR" sz="2200" dirty="0" smtClean="0"/>
              <a:t>de </a:t>
            </a:r>
            <a:r>
              <a:rPr lang="pt-BR" sz="2200" dirty="0"/>
              <a:t>algoritmos recursivos;</a:t>
            </a:r>
            <a:br>
              <a:rPr lang="pt-BR" sz="2200" dirty="0"/>
            </a:br>
            <a:r>
              <a:rPr lang="pt-BR" sz="2200" dirty="0" smtClean="0"/>
              <a:t>- Comparação</a:t>
            </a:r>
            <a:r>
              <a:rPr lang="pt-BR" sz="2200" dirty="0"/>
              <a:t>, em termos de eficiência, de </a:t>
            </a:r>
            <a:r>
              <a:rPr lang="pt-BR" sz="2200" dirty="0" smtClean="0"/>
              <a:t>algoritmos;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Problemas </a:t>
            </a:r>
            <a:r>
              <a:rPr lang="pt-BR" sz="2200" dirty="0"/>
              <a:t>que podem ocorrer nos algoritmos </a:t>
            </a:r>
            <a:r>
              <a:rPr lang="pt-BR" sz="2200" dirty="0" smtClean="0"/>
              <a:t>recursivos;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Apresentação </a:t>
            </a:r>
            <a:r>
              <a:rPr lang="pt-BR" sz="2200" dirty="0"/>
              <a:t>de exemplos </a:t>
            </a:r>
            <a:r>
              <a:rPr lang="pt-BR" sz="2200" dirty="0" smtClean="0"/>
              <a:t>no </a:t>
            </a:r>
            <a:r>
              <a:rPr lang="pt-BR" sz="2200" i="1" dirty="0" err="1" smtClean="0"/>
              <a:t>RecPy</a:t>
            </a:r>
            <a:r>
              <a:rPr lang="pt-BR" sz="2200" dirty="0"/>
              <a:t>;</a:t>
            </a:r>
            <a:br>
              <a:rPr lang="pt-BR" sz="2200" dirty="0"/>
            </a:br>
            <a:r>
              <a:rPr lang="pt-BR" sz="2200" dirty="0" smtClean="0"/>
              <a:t>- </a:t>
            </a:r>
            <a:r>
              <a:rPr lang="pt-BR" sz="2200" dirty="0" smtClean="0"/>
              <a:t>restrições sintáticas na </a:t>
            </a:r>
            <a:r>
              <a:rPr lang="pt-BR" sz="2200" dirty="0"/>
              <a:t>linguagem reconhecida pelo </a:t>
            </a:r>
            <a:r>
              <a:rPr lang="pt-BR" sz="2200" i="1" dirty="0" err="1"/>
              <a:t>RecPy</a:t>
            </a:r>
            <a:r>
              <a:rPr lang="pt-BR" sz="2200" dirty="0"/>
              <a:t>. </a:t>
            </a:r>
            <a:br>
              <a:rPr lang="pt-BR" sz="2200" dirty="0"/>
            </a:br>
            <a:r>
              <a:rPr lang="pt-BR" sz="2200" dirty="0" smtClean="0"/>
              <a:t>- Descrição </a:t>
            </a:r>
            <a:r>
              <a:rPr lang="pt-BR" sz="2200" dirty="0"/>
              <a:t>do desenvolvimento do </a:t>
            </a:r>
            <a:r>
              <a:rPr lang="pt-BR" sz="2200" i="1" dirty="0" err="1" smtClean="0"/>
              <a:t>RecPy</a:t>
            </a:r>
            <a:r>
              <a:rPr lang="pt-BR" sz="2200" dirty="0" smtClean="0"/>
              <a:t>.</a:t>
            </a:r>
            <a:endParaRPr lang="pt-B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82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pPr lvl="1" algn="ctr"/>
            <a:r>
              <a:rPr lang="pt-BR" sz="2400" b="1" dirty="0"/>
              <a:t>Motivação e justificativa do trabalho</a:t>
            </a:r>
            <a:br>
              <a:rPr lang="pt-BR" sz="2400" b="1" dirty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dirty="0" smtClean="0"/>
              <a:t>Colaborar com </a:t>
            </a:r>
            <a:br>
              <a:rPr lang="pt-BR" sz="2400" dirty="0" smtClean="0"/>
            </a:br>
            <a:r>
              <a:rPr lang="pt-BR" sz="2400" dirty="0" smtClean="0"/>
              <a:t>o </a:t>
            </a:r>
            <a:r>
              <a:rPr lang="pt-BR" sz="2400" dirty="0"/>
              <a:t>ensino e o aprendizado </a:t>
            </a:r>
            <a:r>
              <a:rPr lang="pt-BR" sz="2400" dirty="0" smtClean="0"/>
              <a:t>de </a:t>
            </a:r>
            <a:r>
              <a:rPr lang="pt-BR" sz="2400" dirty="0"/>
              <a:t>conversão </a:t>
            </a:r>
            <a:r>
              <a:rPr lang="pt-BR" sz="2400" dirty="0" smtClean="0"/>
              <a:t>de </a:t>
            </a:r>
            <a:r>
              <a:rPr lang="pt-BR" sz="2400" dirty="0"/>
              <a:t>funções recursivas.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02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pPr lvl="1"/>
            <a:r>
              <a:rPr lang="pt-BR" sz="2200" b="1" dirty="0"/>
              <a:t>Levantamento de hipóteses</a:t>
            </a:r>
            <a:br>
              <a:rPr lang="pt-BR" sz="2200" b="1" dirty="0"/>
            </a:br>
            <a:r>
              <a:rPr lang="pt-BR" sz="2200" dirty="0"/>
              <a:t> </a:t>
            </a:r>
            <a:br>
              <a:rPr lang="pt-BR" sz="2200" dirty="0"/>
            </a:br>
            <a:r>
              <a:rPr lang="pt-BR" sz="2200" dirty="0" smtClean="0"/>
              <a:t>- Algumas linguagens</a:t>
            </a:r>
            <a:r>
              <a:rPr lang="pt-BR" sz="2200" dirty="0"/>
              <a:t>, </a:t>
            </a:r>
            <a:r>
              <a:rPr lang="pt-BR" sz="2200" dirty="0" smtClean="0"/>
              <a:t>como Python, </a:t>
            </a:r>
            <a:r>
              <a:rPr lang="pt-BR" sz="2200" dirty="0"/>
              <a:t>apresentam problemas com códigos </a:t>
            </a:r>
            <a:r>
              <a:rPr lang="pt-BR" sz="2200" dirty="0" smtClean="0"/>
              <a:t>recursivos.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Há </a:t>
            </a:r>
            <a:r>
              <a:rPr lang="pt-BR" sz="2200" dirty="0" smtClean="0"/>
              <a:t>benefícios</a:t>
            </a:r>
            <a:r>
              <a:rPr lang="pt-BR" sz="2200" dirty="0"/>
              <a:t> </a:t>
            </a:r>
            <a:r>
              <a:rPr lang="pt-BR" sz="2200" dirty="0" smtClean="0"/>
              <a:t>na</a:t>
            </a:r>
            <a:r>
              <a:rPr lang="pt-BR" sz="2200" dirty="0" smtClean="0"/>
              <a:t> transformação de </a:t>
            </a:r>
            <a:r>
              <a:rPr lang="pt-BR" sz="2200" dirty="0"/>
              <a:t>uma função recursiva em iterativa.</a:t>
            </a:r>
            <a:br>
              <a:rPr lang="pt-BR" sz="2200" dirty="0"/>
            </a:br>
            <a:r>
              <a:rPr lang="pt-BR" sz="2200" dirty="0" smtClean="0"/>
              <a:t>- </a:t>
            </a:r>
            <a:r>
              <a:rPr lang="pt-BR" sz="2200" dirty="0" smtClean="0"/>
              <a:t>Há vantagens </a:t>
            </a:r>
            <a:r>
              <a:rPr lang="pt-BR" sz="2200" dirty="0"/>
              <a:t>das rotinas recursivas caudais em relação às não caudais, </a:t>
            </a:r>
            <a:r>
              <a:rPr lang="pt-BR" sz="2200" dirty="0" smtClean="0"/>
              <a:t>na </a:t>
            </a:r>
            <a:r>
              <a:rPr lang="pt-BR" sz="2200" dirty="0"/>
              <a:t>otimização dos códigos.</a:t>
            </a:r>
            <a:br>
              <a:rPr lang="pt-BR" sz="2200" dirty="0"/>
            </a:br>
            <a:r>
              <a:rPr lang="pt-BR" sz="2200" dirty="0" smtClean="0"/>
              <a:t>- Há </a:t>
            </a:r>
            <a:r>
              <a:rPr lang="pt-BR" sz="2200" dirty="0"/>
              <a:t>viabilidade e benefícios, </a:t>
            </a:r>
            <a:r>
              <a:rPr lang="pt-BR" sz="2200" dirty="0" smtClean="0"/>
              <a:t>em </a:t>
            </a:r>
            <a:r>
              <a:rPr lang="pt-BR" sz="2200" dirty="0"/>
              <a:t>termos de ganhos de </a:t>
            </a:r>
            <a:r>
              <a:rPr lang="pt-BR" sz="2200" dirty="0" smtClean="0"/>
              <a:t>eficiência </a:t>
            </a:r>
            <a:r>
              <a:rPr lang="pt-BR" sz="2200" dirty="0"/>
              <a:t>ou de facilitação de estudos, </a:t>
            </a:r>
            <a:r>
              <a:rPr lang="pt-BR" sz="2200" dirty="0" smtClean="0"/>
              <a:t>na </a:t>
            </a:r>
            <a:r>
              <a:rPr lang="pt-BR" sz="2200" dirty="0"/>
              <a:t>tradução automática de rotinas recursivas. 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27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r>
              <a:rPr lang="pt-BR" sz="2200" b="1" dirty="0"/>
              <a:t>REVISÃO DA LITERATURA </a:t>
            </a:r>
            <a:r>
              <a:rPr lang="pt-BR" sz="2200" b="1" dirty="0" smtClean="0"/>
              <a:t>CIENTÍFICA</a:t>
            </a:r>
            <a:br>
              <a:rPr lang="pt-BR" sz="2200" b="1" dirty="0" smtClean="0"/>
            </a:br>
            <a:r>
              <a:rPr lang="pt-BR" sz="2200" b="1" dirty="0"/>
              <a:t/>
            </a:r>
            <a:br>
              <a:rPr lang="pt-BR" sz="2200" b="1" dirty="0"/>
            </a:br>
            <a:r>
              <a:rPr lang="pt-BR" sz="2200" b="1" dirty="0" smtClean="0"/>
              <a:t>Diferenças em relação a outros trabalhos que tratam da conversão de funções recursivas</a:t>
            </a:r>
            <a:br>
              <a:rPr lang="pt-BR" sz="2200" b="1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Abordagem </a:t>
            </a:r>
            <a:r>
              <a:rPr lang="pt-BR" sz="2200" dirty="0"/>
              <a:t>eminentemente prática, sem descuidar de aspectos </a:t>
            </a:r>
            <a:r>
              <a:rPr lang="pt-BR" sz="2200" dirty="0" smtClean="0"/>
              <a:t>teóricos;</a:t>
            </a:r>
            <a:br>
              <a:rPr lang="pt-BR" sz="2200" dirty="0" smtClean="0"/>
            </a:br>
            <a:r>
              <a:rPr lang="pt-BR" sz="2200" dirty="0" smtClean="0"/>
              <a:t>- Não </a:t>
            </a:r>
            <a:r>
              <a:rPr lang="pt-BR" sz="2200" dirty="0"/>
              <a:t>se restringe à temática de otimização de funções recursivas.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Trata</a:t>
            </a:r>
            <a:r>
              <a:rPr lang="pt-BR" sz="2200" dirty="0"/>
              <a:t>, também, de questões de interesse no estudo da disciplina de Compiladores.</a:t>
            </a:r>
            <a:br>
              <a:rPr lang="pt-BR" sz="2200" dirty="0"/>
            </a:br>
            <a:endParaRPr lang="pt-BR" sz="6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13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r>
              <a:rPr lang="pt-BR" sz="2000" b="1" dirty="0"/>
              <a:t>CONVERSÃO AUTOMÁTICA DE FUNÇÕES </a:t>
            </a:r>
            <a:r>
              <a:rPr lang="pt-BR" sz="2000" b="1" dirty="0" smtClean="0"/>
              <a:t>RECURSIVAS: APLICATIVO RECPY</a:t>
            </a:r>
            <a:br>
              <a:rPr lang="pt-BR" sz="2000" b="1" dirty="0" smtClean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Python é uma dessas linguagens que, apesar de ter inúmeros bons atributos, tem, em sua concepção, a discordância em relação à eliminação das recursões </a:t>
            </a:r>
            <a:r>
              <a:rPr lang="pt-BR" sz="2000" dirty="0" smtClean="0"/>
              <a:t>caudais. </a:t>
            </a:r>
            <a:r>
              <a:rPr lang="pt-BR" sz="2000" dirty="0"/>
              <a:t>Por isso mesmo, foi a escolhida como linguagem objeto </a:t>
            </a:r>
            <a:r>
              <a:rPr lang="pt-BR" sz="2000" i="1" dirty="0" err="1" smtClean="0"/>
              <a:t>RecPy</a:t>
            </a:r>
            <a:r>
              <a:rPr lang="pt-BR" sz="2000" dirty="0"/>
              <a:t>, destinado ao </a:t>
            </a:r>
            <a:r>
              <a:rPr lang="pt-BR" sz="2000" dirty="0" smtClean="0"/>
              <a:t>estudo e automatização de </a:t>
            </a:r>
            <a:r>
              <a:rPr lang="pt-BR" sz="2000" dirty="0"/>
              <a:t>conversões entre algoritmos recursivos </a:t>
            </a:r>
            <a:r>
              <a:rPr lang="pt-BR" sz="2000" dirty="0" smtClean="0"/>
              <a:t>e </a:t>
            </a:r>
            <a:r>
              <a:rPr lang="pt-BR" sz="2000" dirty="0"/>
              <a:t>iterativos. </a:t>
            </a:r>
            <a:br>
              <a:rPr lang="pt-BR" sz="2000" dirty="0"/>
            </a:br>
            <a:r>
              <a:rPr lang="pt-BR" sz="2400" b="1" dirty="0"/>
              <a:t/>
            </a:r>
            <a:br>
              <a:rPr lang="pt-BR" sz="2400" b="1" dirty="0"/>
            </a:br>
            <a:endParaRPr lang="pt-B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0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pPr lvl="2"/>
            <a:r>
              <a:rPr lang="pt-BR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Vantagens </a:t>
            </a:r>
            <a:r>
              <a:rPr lang="pt-BR" sz="2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pt-BR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algoritmos recursivos</a:t>
            </a:r>
            <a:r>
              <a:rPr lang="pt-BR" u="sng" dirty="0"/>
              <a:t/>
            </a:r>
            <a:br>
              <a:rPr lang="pt-BR" u="sng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- </a:t>
            </a:r>
            <a:r>
              <a:rPr lang="pt-BR" dirty="0" smtClean="0"/>
              <a:t>Poderoso </a:t>
            </a:r>
            <a:r>
              <a:rPr lang="pt-BR" dirty="0"/>
              <a:t>método de resolução de problemas </a:t>
            </a:r>
            <a:r>
              <a:rPr lang="pt-BR" dirty="0" smtClean="0"/>
              <a:t>científicos;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</a:t>
            </a:r>
            <a:r>
              <a:rPr lang="pt-BR" dirty="0" smtClean="0"/>
              <a:t>Frequentemente </a:t>
            </a:r>
            <a:r>
              <a:rPr lang="pt-BR" dirty="0"/>
              <a:t>produzem soluções elegantes e mais fáceis de entender do que as respectivas </a:t>
            </a:r>
            <a:r>
              <a:rPr lang="pt-BR" dirty="0" smtClean="0"/>
              <a:t>iterativas;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</a:t>
            </a:r>
            <a:r>
              <a:rPr lang="pt-BR" dirty="0" smtClean="0"/>
              <a:t>Frequentemente </a:t>
            </a:r>
            <a:r>
              <a:rPr lang="pt-BR" dirty="0"/>
              <a:t>torna mais claros programas </a:t>
            </a:r>
            <a:r>
              <a:rPr lang="pt-BR" dirty="0" smtClean="0"/>
              <a:t>complexos;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</a:t>
            </a:r>
            <a:r>
              <a:rPr lang="pt-BR" dirty="0" smtClean="0"/>
              <a:t>Solução </a:t>
            </a:r>
            <a:r>
              <a:rPr lang="pt-BR" dirty="0"/>
              <a:t>natural em implementações que envolvam manipulações de </a:t>
            </a:r>
            <a:r>
              <a:rPr lang="pt-BR" dirty="0" smtClean="0"/>
              <a:t>árvores;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</a:t>
            </a:r>
            <a:r>
              <a:rPr lang="pt-BR" dirty="0" smtClean="0"/>
              <a:t>Permite resolução </a:t>
            </a:r>
            <a:r>
              <a:rPr lang="pt-BR" dirty="0"/>
              <a:t>de problemas através do princípio de dividir e </a:t>
            </a:r>
            <a:r>
              <a:rPr lang="pt-BR" dirty="0" smtClean="0"/>
              <a:t>conquistar</a:t>
            </a:r>
            <a:r>
              <a:rPr lang="pt-BR" dirty="0" smtClean="0"/>
              <a:t>;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</a:t>
            </a:r>
            <a:r>
              <a:rPr lang="pt-BR" dirty="0" smtClean="0"/>
              <a:t>São </a:t>
            </a:r>
            <a:r>
              <a:rPr lang="pt-BR" dirty="0"/>
              <a:t>comumente mais </a:t>
            </a:r>
            <a:r>
              <a:rPr lang="pt-BR" dirty="0" smtClean="0"/>
              <a:t>concisos;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Possibilidade </a:t>
            </a:r>
            <a:r>
              <a:rPr lang="pt-BR" dirty="0"/>
              <a:t>do uso de induções matemáticas para comprovação de seu funcionamento correto.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03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424936" cy="5544615"/>
          </a:xfrm>
        </p:spPr>
        <p:txBody>
          <a:bodyPr>
            <a:noAutofit/>
          </a:bodyPr>
          <a:lstStyle/>
          <a:p>
            <a:pPr lvl="2"/>
            <a:r>
              <a:rPr lang="pt-BR" sz="2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Desvantagens da </a:t>
            </a:r>
            <a:r>
              <a: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utilização de algoritmos recursivos</a:t>
            </a:r>
            <a:r>
              <a:rPr lang="pt-BR" sz="2200" u="sng" dirty="0"/>
              <a:t/>
            </a:r>
            <a:br>
              <a:rPr lang="pt-BR" sz="2200" u="sng" dirty="0"/>
            </a:br>
            <a:r>
              <a:rPr lang="pt-BR" sz="2200" dirty="0"/>
              <a:t> </a:t>
            </a:r>
            <a:br>
              <a:rPr lang="pt-BR" sz="2200" dirty="0"/>
            </a:br>
            <a:r>
              <a:rPr lang="pt-BR" sz="2200" dirty="0" smtClean="0"/>
              <a:t>- </a:t>
            </a:r>
            <a:r>
              <a:rPr lang="pt-BR" sz="2200" dirty="0" smtClean="0"/>
              <a:t>Aumentam </a:t>
            </a:r>
            <a:r>
              <a:rPr lang="pt-BR" sz="2200" dirty="0"/>
              <a:t>o uso intensivo </a:t>
            </a:r>
            <a:r>
              <a:rPr lang="pt-BR" sz="2200" dirty="0" smtClean="0"/>
              <a:t>da </a:t>
            </a:r>
            <a:r>
              <a:rPr lang="pt-BR" sz="2200" dirty="0"/>
              <a:t>memória de </a:t>
            </a:r>
            <a:r>
              <a:rPr lang="pt-BR" sz="2200" dirty="0" smtClean="0"/>
              <a:t>pilha</a:t>
            </a:r>
            <a:r>
              <a:rPr lang="pt-BR" sz="2200" dirty="0" smtClean="0"/>
              <a:t>;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</a:t>
            </a:r>
            <a:r>
              <a:rPr lang="pt-BR" sz="2200" dirty="0" smtClean="0"/>
              <a:t>Tendem </a:t>
            </a:r>
            <a:r>
              <a:rPr lang="pt-BR" sz="2200" dirty="0"/>
              <a:t>a ser mais lentos do que </a:t>
            </a:r>
            <a:r>
              <a:rPr lang="pt-BR" sz="2200" dirty="0" smtClean="0"/>
              <a:t>os equivalentes iterativos;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Especialmente </a:t>
            </a:r>
            <a:r>
              <a:rPr lang="pt-BR" sz="2200" dirty="0"/>
              <a:t>quando há repetição de subproblemas, tornam-se </a:t>
            </a:r>
            <a:r>
              <a:rPr lang="pt-BR" sz="2200" dirty="0" smtClean="0"/>
              <a:t>ineficientes</a:t>
            </a:r>
            <a:r>
              <a:rPr lang="pt-BR" sz="2200" dirty="0" smtClean="0"/>
              <a:t>;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</a:t>
            </a:r>
            <a:r>
              <a:rPr lang="pt-BR" sz="2200" dirty="0" smtClean="0"/>
              <a:t>Propensos </a:t>
            </a:r>
            <a:r>
              <a:rPr lang="pt-BR" sz="2200" dirty="0"/>
              <a:t>ao estouro de pilha</a:t>
            </a:r>
            <a:r>
              <a:rPr lang="pt-BR" sz="2200" dirty="0" smtClean="0"/>
              <a:t>;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</a:t>
            </a:r>
            <a:r>
              <a:rPr lang="pt-BR" sz="2200" dirty="0" smtClean="0"/>
              <a:t> São </a:t>
            </a:r>
            <a:r>
              <a:rPr lang="pt-BR" sz="2200" dirty="0"/>
              <a:t>mais difíceis de serem </a:t>
            </a:r>
            <a:r>
              <a:rPr lang="pt-BR" sz="2200" dirty="0" smtClean="0"/>
              <a:t>depurados.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6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864096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 smtClean="0"/>
              <a:t>RESUMO</a:t>
            </a: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19672" y="241333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 smtClean="0"/>
              <a:t>conceitos </a:t>
            </a:r>
            <a:r>
              <a:rPr lang="pt-BR" dirty="0"/>
              <a:t>básicos relacionados a funções </a:t>
            </a:r>
            <a:r>
              <a:rPr lang="pt-BR" dirty="0" smtClean="0"/>
              <a:t>recursivas;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10788" y="2996952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 smtClean="0"/>
              <a:t>Benefícios </a:t>
            </a:r>
            <a:r>
              <a:rPr lang="pt-BR" dirty="0"/>
              <a:t>das conversões, entre si, de </a:t>
            </a:r>
            <a:r>
              <a:rPr lang="pt-BR" i="1" dirty="0"/>
              <a:t>algoritmos recursivos ou iterativos</a:t>
            </a:r>
            <a:r>
              <a:rPr lang="pt-BR" dirty="0"/>
              <a:t>;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619672" y="37170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 smtClean="0"/>
              <a:t>o </a:t>
            </a:r>
            <a:r>
              <a:rPr lang="pt-BR" dirty="0"/>
              <a:t>aplicativo </a:t>
            </a:r>
            <a:r>
              <a:rPr lang="pt-BR" i="1" dirty="0" err="1"/>
              <a:t>RecPy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34459" y="43651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 smtClean="0"/>
              <a:t>resultados </a:t>
            </a:r>
            <a:r>
              <a:rPr lang="pt-BR" dirty="0"/>
              <a:t>obtidos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634459" y="4941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 smtClean="0"/>
              <a:t>conclusões </a:t>
            </a:r>
            <a:r>
              <a:rPr lang="pt-BR" dirty="0"/>
              <a:t>gerais do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0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6"/>
            <a:ext cx="8424936" cy="720078"/>
          </a:xfrm>
        </p:spPr>
        <p:txBody>
          <a:bodyPr>
            <a:noAutofit/>
          </a:bodyPr>
          <a:lstStyle/>
          <a:p>
            <a:pPr lvl="2" algn="ctr"/>
            <a:r>
              <a:rPr lang="pt-BR" sz="2800" b="1" dirty="0"/>
              <a:t>Apresentação do </a:t>
            </a:r>
            <a:r>
              <a:rPr lang="pt-BR" sz="2800" b="1" i="1" dirty="0" err="1" smtClean="0"/>
              <a:t>RecPy</a:t>
            </a:r>
            <a:endParaRPr lang="pt-B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E:\Estudo\UERJ\Materias\TCC\GitHb\RecPy\Imgs\Apresentacao Tela RecP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128791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78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6"/>
            <a:ext cx="8424936" cy="720078"/>
          </a:xfrm>
        </p:spPr>
        <p:txBody>
          <a:bodyPr>
            <a:noAutofit/>
          </a:bodyPr>
          <a:lstStyle/>
          <a:p>
            <a:pPr lvl="2" algn="ctr"/>
            <a:r>
              <a:rPr lang="pt-BR" sz="2800" b="1" dirty="0"/>
              <a:t>Apresentação do </a:t>
            </a:r>
            <a:r>
              <a:rPr lang="pt-BR" sz="2800" b="1" i="1" dirty="0" err="1" smtClean="0"/>
              <a:t>RecPy</a:t>
            </a:r>
            <a:endParaRPr lang="pt-B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1793722"/>
            <a:ext cx="79208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 </a:t>
            </a:r>
            <a:r>
              <a:rPr kumimoji="0" lang="pt-BR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RecPy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539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simplifica 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conversão de algoritmos 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recursivos;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Facilita</a:t>
            </a:r>
            <a:r>
              <a:rPr kumimoji="0" lang="pt-BR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estudo de funções 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recursivas;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serve 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potencialmente como material de estudo para a disciplina de Compiladores. </a:t>
            </a:r>
            <a:endParaRPr kumimoji="0" lang="pt-B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6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870397"/>
            <a:ext cx="792088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endParaRPr lang="pt-BR" sz="2400" b="1" dirty="0" smtClean="0"/>
          </a:p>
          <a:p>
            <a:pPr lvl="1"/>
            <a:r>
              <a:rPr lang="pt-BR" sz="2400" b="1" dirty="0" smtClean="0"/>
              <a:t>Escopo </a:t>
            </a:r>
            <a:r>
              <a:rPr lang="pt-BR" sz="2400" b="1" dirty="0"/>
              <a:t>de conversões possíveis no </a:t>
            </a:r>
            <a:r>
              <a:rPr lang="pt-BR" sz="2400" b="1" dirty="0" err="1"/>
              <a:t>RecPy</a:t>
            </a:r>
            <a:endParaRPr lang="pt-BR" sz="2400" b="1" dirty="0"/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 </a:t>
            </a:r>
            <a:r>
              <a:rPr lang="pt-BR" sz="2400" dirty="0" smtClean="0"/>
              <a:t>O </a:t>
            </a:r>
            <a:r>
              <a:rPr lang="pt-BR" sz="2400" i="1" dirty="0" err="1"/>
              <a:t>RecPy</a:t>
            </a:r>
            <a:r>
              <a:rPr lang="pt-BR" sz="2400" dirty="0"/>
              <a:t> </a:t>
            </a:r>
            <a:r>
              <a:rPr lang="pt-BR" sz="2400" dirty="0" smtClean="0"/>
              <a:t>realiza </a:t>
            </a:r>
            <a:r>
              <a:rPr lang="pt-BR" sz="2400" dirty="0"/>
              <a:t>quatro tipos de conversão específicos, </a:t>
            </a:r>
            <a:r>
              <a:rPr lang="pt-BR" sz="2400" dirty="0" smtClean="0"/>
              <a:t>com </a:t>
            </a:r>
            <a:r>
              <a:rPr lang="pt-BR" sz="2400" dirty="0"/>
              <a:t>as especificações e restrições apresentadas no Item </a:t>
            </a:r>
            <a:r>
              <a:rPr lang="pt-BR" sz="2400" dirty="0" smtClean="0"/>
              <a:t>5.5 do TCC:  </a:t>
            </a:r>
            <a:endParaRPr lang="pt-BR" sz="2400" dirty="0"/>
          </a:p>
          <a:p>
            <a:r>
              <a:rPr lang="pt-BR" sz="2400" dirty="0"/>
              <a:t>1) a conversão de função recursiva caudal em função iterativa (TR-IT); </a:t>
            </a:r>
          </a:p>
          <a:p>
            <a:r>
              <a:rPr lang="pt-BR" sz="2400" dirty="0"/>
              <a:t>2) a conversão de função recursiva não caudal em função recursiva caudal (NTR-TR); </a:t>
            </a:r>
          </a:p>
          <a:p>
            <a:r>
              <a:rPr lang="pt-BR" sz="2400" dirty="0"/>
              <a:t>3) a conversão de função recursiva não caudal em função iterativa (NTR-IT);  </a:t>
            </a:r>
          </a:p>
          <a:p>
            <a:r>
              <a:rPr lang="pt-BR" sz="2400" dirty="0"/>
              <a:t>4) a conversão de função iterativa em função recursiva caudal (IT-TR).</a:t>
            </a:r>
          </a:p>
        </p:txBody>
      </p:sp>
    </p:spTree>
    <p:extLst>
      <p:ext uri="{BB962C8B-B14F-4D97-AF65-F5344CB8AC3E}">
        <p14:creationId xmlns:p14="http://schemas.microsoft.com/office/powerpoint/2010/main" val="244291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2532391"/>
            <a:ext cx="79208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pt-BR" sz="2400" b="1" dirty="0" smtClean="0"/>
              <a:t>Como utilizar o </a:t>
            </a:r>
            <a:r>
              <a:rPr lang="pt-BR" sz="2400" b="1" dirty="0" err="1" smtClean="0"/>
              <a:t>RecPy</a:t>
            </a:r>
            <a:endParaRPr lang="pt-BR" sz="2400" b="1" dirty="0" smtClean="0"/>
          </a:p>
          <a:p>
            <a:pPr lvl="1" algn="ctr"/>
            <a:endParaRPr lang="pt-BR" sz="2400" b="1" dirty="0"/>
          </a:p>
          <a:p>
            <a:pPr algn="ctr"/>
            <a:r>
              <a:rPr lang="pt-BR" sz="2400" dirty="0" smtClean="0"/>
              <a:t>Link para o</a:t>
            </a:r>
            <a:r>
              <a:rPr lang="pt-BR" sz="2400" dirty="0"/>
              <a:t> </a:t>
            </a:r>
            <a:r>
              <a:rPr lang="pt-BR" sz="2400" dirty="0" smtClean="0"/>
              <a:t>vídeo de orientações para a utilização do </a:t>
            </a:r>
            <a:r>
              <a:rPr lang="pt-BR" sz="2400" dirty="0" err="1" smtClean="0"/>
              <a:t>RecPy</a:t>
            </a:r>
            <a:r>
              <a:rPr lang="pt-BR" sz="2400" dirty="0" smtClean="0"/>
              <a:t>:</a:t>
            </a:r>
          </a:p>
          <a:p>
            <a:pPr algn="ctr"/>
            <a:r>
              <a:rPr lang="pt-BR" sz="2400" dirty="0"/>
              <a:t>https://youtu.be/D_fMF0I5OeM</a:t>
            </a:r>
          </a:p>
        </p:txBody>
      </p:sp>
    </p:spTree>
    <p:extLst>
      <p:ext uri="{BB962C8B-B14F-4D97-AF65-F5344CB8AC3E}">
        <p14:creationId xmlns:p14="http://schemas.microsoft.com/office/powerpoint/2010/main" val="23341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1124744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400" b="1" dirty="0"/>
              <a:t>Formatos de funções recursivas reconhecíveis no </a:t>
            </a:r>
            <a:r>
              <a:rPr lang="pt-BR" sz="2400" b="1" i="1" dirty="0" err="1" smtClean="0"/>
              <a:t>RecPy</a:t>
            </a:r>
            <a:endParaRPr lang="pt-BR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4" y="1916832"/>
            <a:ext cx="781735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2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1124744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400" b="1" dirty="0"/>
              <a:t>Formatos de funções recursivas reconhecíveis no </a:t>
            </a:r>
            <a:r>
              <a:rPr lang="pt-BR" sz="2400" b="1" i="1" dirty="0" err="1" smtClean="0"/>
              <a:t>RecPy</a:t>
            </a:r>
            <a:endParaRPr lang="pt-BR" sz="24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425825" cy="343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04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1124744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400" b="1" dirty="0"/>
              <a:t>Formatos de funções recursivas reconhecíveis no </a:t>
            </a:r>
            <a:r>
              <a:rPr lang="pt-BR" sz="2400" b="1" i="1" dirty="0" err="1" smtClean="0"/>
              <a:t>RecPy</a:t>
            </a:r>
            <a:endParaRPr lang="pt-BR" sz="24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847850"/>
            <a:ext cx="7679005" cy="244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09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1534724"/>
            <a:ext cx="79208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400" b="1" dirty="0" smtClean="0"/>
              <a:t>Resumo dos principais Requisitos</a:t>
            </a:r>
            <a:r>
              <a:rPr lang="pt-BR" sz="2400" b="1" dirty="0"/>
              <a:t>, restrições, observações e </a:t>
            </a:r>
            <a:r>
              <a:rPr lang="pt-BR" sz="2400" b="1" dirty="0" smtClean="0"/>
              <a:t>recomendações</a:t>
            </a:r>
          </a:p>
          <a:p>
            <a:pPr lvl="0"/>
            <a:r>
              <a:rPr lang="pt-BR" dirty="0" smtClean="0"/>
              <a:t>1. Utilize </a:t>
            </a:r>
            <a:r>
              <a:rPr lang="pt-BR" dirty="0"/>
              <a:t>padrões </a:t>
            </a:r>
            <a:r>
              <a:rPr lang="pt-BR" dirty="0" smtClean="0"/>
              <a:t>reconhecíveis </a:t>
            </a:r>
            <a:r>
              <a:rPr lang="pt-BR" dirty="0"/>
              <a:t>pelo </a:t>
            </a:r>
            <a:r>
              <a:rPr lang="pt-BR" i="1" dirty="0" err="1"/>
              <a:t>RecPy</a:t>
            </a:r>
            <a:r>
              <a:rPr lang="pt-BR" dirty="0"/>
              <a:t>: Tópico 5.4.;</a:t>
            </a:r>
          </a:p>
          <a:p>
            <a:pPr lvl="0"/>
            <a:r>
              <a:rPr lang="pt-BR" dirty="0" smtClean="0"/>
              <a:t>2. Na </a:t>
            </a:r>
            <a:r>
              <a:rPr lang="pt-BR" dirty="0"/>
              <a:t>nomenclatura das </a:t>
            </a:r>
            <a:r>
              <a:rPr lang="pt-BR" dirty="0" smtClean="0"/>
              <a:t>funções, </a:t>
            </a:r>
            <a:r>
              <a:rPr lang="pt-BR" dirty="0"/>
              <a:t>utilize </a:t>
            </a:r>
            <a:r>
              <a:rPr lang="pt-BR" dirty="0" smtClean="0"/>
              <a:t>os prefixos </a:t>
            </a:r>
            <a:r>
              <a:rPr lang="pt-BR" dirty="0"/>
              <a:t>(ou </a:t>
            </a:r>
            <a:r>
              <a:rPr lang="pt-BR" dirty="0" smtClean="0"/>
              <a:t>sufixos) IT, </a:t>
            </a:r>
            <a:r>
              <a:rPr lang="pt-BR" dirty="0"/>
              <a:t>TR </a:t>
            </a:r>
            <a:r>
              <a:rPr lang="pt-BR" dirty="0" smtClean="0"/>
              <a:t>ou NTR;</a:t>
            </a:r>
            <a:endParaRPr lang="pt-BR" dirty="0"/>
          </a:p>
          <a:p>
            <a:pPr lvl="0"/>
            <a:r>
              <a:rPr lang="pt-BR" dirty="0" smtClean="0"/>
              <a:t>3. Na </a:t>
            </a:r>
            <a:r>
              <a:rPr lang="pt-BR" dirty="0"/>
              <a:t>tradução TR-IT, mantenha a mesma ordem das variáveis contidas em listas;</a:t>
            </a:r>
          </a:p>
          <a:p>
            <a:pPr lvl="0"/>
            <a:r>
              <a:rPr lang="pt-BR" dirty="0" smtClean="0"/>
              <a:t>4. Observe </a:t>
            </a:r>
            <a:r>
              <a:rPr lang="pt-BR" dirty="0"/>
              <a:t>os cuidados com os </a:t>
            </a:r>
            <a:r>
              <a:rPr lang="pt-BR" dirty="0" err="1"/>
              <a:t>IFs</a:t>
            </a:r>
            <a:r>
              <a:rPr lang="pt-BR" dirty="0"/>
              <a:t>, </a:t>
            </a:r>
            <a:r>
              <a:rPr lang="pt-BR" dirty="0" err="1"/>
              <a:t>WHILEs</a:t>
            </a:r>
            <a:r>
              <a:rPr lang="pt-BR" dirty="0"/>
              <a:t> e </a:t>
            </a:r>
            <a:r>
              <a:rPr lang="pt-BR" dirty="0" err="1" smtClean="0"/>
              <a:t>RETURNs</a:t>
            </a:r>
            <a:r>
              <a:rPr lang="pt-BR" dirty="0" smtClean="0"/>
              <a:t>;</a:t>
            </a:r>
            <a:endParaRPr lang="pt-BR" dirty="0"/>
          </a:p>
          <a:p>
            <a:pPr lvl="0"/>
            <a:r>
              <a:rPr lang="pt-BR" dirty="0" smtClean="0"/>
              <a:t>5. Evite </a:t>
            </a:r>
            <a:r>
              <a:rPr lang="pt-BR" dirty="0"/>
              <a:t>parêntesis desnecessários;</a:t>
            </a:r>
          </a:p>
          <a:p>
            <a:pPr lvl="0"/>
            <a:r>
              <a:rPr lang="pt-BR" dirty="0" smtClean="0"/>
              <a:t>6. Utilize </a:t>
            </a:r>
            <a:r>
              <a:rPr lang="pt-BR" dirty="0"/>
              <a:t>a sintaxe de Python 2.7.xx;</a:t>
            </a:r>
          </a:p>
          <a:p>
            <a:pPr lvl="0"/>
            <a:r>
              <a:rPr lang="pt-BR" dirty="0" smtClean="0"/>
              <a:t>7. Mantenha </a:t>
            </a:r>
            <a:r>
              <a:rPr lang="pt-BR" dirty="0"/>
              <a:t>a primeira linha (</a:t>
            </a:r>
            <a:r>
              <a:rPr lang="pt-BR" dirty="0" err="1"/>
              <a:t>def</a:t>
            </a:r>
            <a:r>
              <a:rPr lang="pt-BR" dirty="0"/>
              <a:t> ...) junto à margem esquerda;</a:t>
            </a:r>
          </a:p>
          <a:p>
            <a:pPr lvl="0"/>
            <a:r>
              <a:rPr lang="pt-BR" dirty="0" smtClean="0"/>
              <a:t>8. Cuidado </a:t>
            </a:r>
            <a:r>
              <a:rPr lang="pt-BR" dirty="0"/>
              <a:t>com comentários que contenham palavras reservadas do Python;</a:t>
            </a:r>
          </a:p>
          <a:p>
            <a:pPr lvl="0"/>
            <a:r>
              <a:rPr lang="pt-BR" dirty="0" smtClean="0"/>
              <a:t>9. Em </a:t>
            </a:r>
            <a:r>
              <a:rPr lang="pt-BR" dirty="0"/>
              <a:t>caso de erros, experimente retirar os comentários;</a:t>
            </a:r>
          </a:p>
          <a:p>
            <a:pPr lvl="0"/>
            <a:r>
              <a:rPr lang="pt-BR" dirty="0" smtClean="0"/>
              <a:t>10. Quando </a:t>
            </a:r>
            <a:r>
              <a:rPr lang="pt-BR" dirty="0"/>
              <a:t>experimentar uma função </a:t>
            </a:r>
            <a:r>
              <a:rPr lang="pt-BR" dirty="0" smtClean="0"/>
              <a:t>isolada, insira </a:t>
            </a:r>
            <a:r>
              <a:rPr lang="pt-BR" dirty="0"/>
              <a:t>uma linha em branco ao final;</a:t>
            </a:r>
          </a:p>
          <a:p>
            <a:pPr lvl="0"/>
            <a:r>
              <a:rPr lang="pt-BR" dirty="0" smtClean="0"/>
              <a:t>11. Na </a:t>
            </a:r>
            <a:r>
              <a:rPr lang="pt-BR" dirty="0"/>
              <a:t>tradução IT-TR, apenas uma linha do bloco da função deve conter o caractere </a:t>
            </a:r>
            <a:r>
              <a:rPr lang="pt-BR" dirty="0" smtClean="0"/>
              <a:t>“=”.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01091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1647383"/>
            <a:ext cx="79208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400" b="1" dirty="0"/>
              <a:t>Desenvolvimento do aplicativo </a:t>
            </a:r>
            <a:r>
              <a:rPr lang="pt-BR" sz="2400" b="1" i="1" dirty="0" err="1" smtClean="0"/>
              <a:t>RecPy</a:t>
            </a:r>
            <a:endParaRPr lang="pt-BR" sz="2400" b="1" i="1" dirty="0" smtClean="0"/>
          </a:p>
          <a:p>
            <a:pPr lvl="1"/>
            <a:r>
              <a:rPr lang="pt-BR" sz="2400" dirty="0" smtClean="0"/>
              <a:t>O ANTLR4 foi escolhido </a:t>
            </a:r>
            <a:r>
              <a:rPr lang="pt-BR" sz="2400" dirty="0"/>
              <a:t>para desenvolvimento do núcleo do </a:t>
            </a:r>
            <a:r>
              <a:rPr lang="pt-BR" sz="2400" i="1" dirty="0" err="1" smtClean="0"/>
              <a:t>RecPy</a:t>
            </a:r>
            <a:r>
              <a:rPr lang="pt-BR" sz="2400" dirty="0"/>
              <a:t>, </a:t>
            </a:r>
            <a:r>
              <a:rPr lang="pt-BR" sz="2400" dirty="0" smtClean="0"/>
              <a:t>em razão de </a:t>
            </a:r>
            <a:r>
              <a:rPr lang="pt-BR" sz="2400" dirty="0"/>
              <a:t>suas características: </a:t>
            </a:r>
            <a:endParaRPr lang="pt-BR" sz="2400" dirty="0" smtClean="0"/>
          </a:p>
          <a:p>
            <a:pPr lvl="1"/>
            <a:r>
              <a:rPr lang="pt-BR" sz="2400" dirty="0" smtClean="0"/>
              <a:t>-  possibilitar </a:t>
            </a:r>
            <a:r>
              <a:rPr lang="pt-BR" sz="2400" dirty="0"/>
              <a:t>desenvolvimento </a:t>
            </a:r>
            <a:r>
              <a:rPr lang="pt-BR" sz="2400" dirty="0" smtClean="0"/>
              <a:t>rápido;</a:t>
            </a:r>
          </a:p>
          <a:p>
            <a:pPr marL="800100" lvl="1" indent="-342900">
              <a:buFontTx/>
              <a:buChar char="-"/>
            </a:pPr>
            <a:r>
              <a:rPr lang="pt-BR" sz="2400" dirty="0" smtClean="0"/>
              <a:t>facilidade </a:t>
            </a:r>
            <a:r>
              <a:rPr lang="pt-BR" sz="2400" dirty="0"/>
              <a:t>de </a:t>
            </a:r>
            <a:r>
              <a:rPr lang="pt-BR" sz="2400" dirty="0" smtClean="0"/>
              <a:t>aprendizado;</a:t>
            </a:r>
          </a:p>
          <a:p>
            <a:pPr marL="800100" lvl="1" indent="-342900">
              <a:buFontTx/>
              <a:buChar char="-"/>
            </a:pPr>
            <a:r>
              <a:rPr lang="pt-BR" sz="2400" dirty="0" smtClean="0"/>
              <a:t>simplicidade de </a:t>
            </a:r>
            <a:r>
              <a:rPr lang="pt-BR" sz="2400" dirty="0"/>
              <a:t>alterações de códigos do compilador. </a:t>
            </a:r>
            <a:endParaRPr lang="pt-BR" sz="2400" dirty="0" smtClean="0"/>
          </a:p>
          <a:p>
            <a:pPr marL="800100" lvl="1" indent="-342900">
              <a:buFontTx/>
              <a:buChar char="-"/>
            </a:pPr>
            <a:r>
              <a:rPr lang="pt-BR" sz="2400" dirty="0" smtClean="0"/>
              <a:t>a </a:t>
            </a:r>
            <a:r>
              <a:rPr lang="pt-BR" sz="2400" dirty="0"/>
              <a:t>gramática </a:t>
            </a:r>
            <a:r>
              <a:rPr lang="pt-BR" sz="2400" dirty="0" smtClean="0"/>
              <a:t>pode </a:t>
            </a:r>
            <a:r>
              <a:rPr lang="pt-BR" sz="2400" dirty="0"/>
              <a:t>ser ampliada para outros casos e linguagens de modo </a:t>
            </a:r>
            <a:r>
              <a:rPr lang="pt-BR" sz="2400" dirty="0" smtClean="0"/>
              <a:t> </a:t>
            </a:r>
            <a:r>
              <a:rPr lang="pt-BR" sz="2400" dirty="0"/>
              <a:t>rápido e </a:t>
            </a:r>
            <a:r>
              <a:rPr lang="pt-BR" sz="2400" dirty="0" smtClean="0"/>
              <a:t>simples. </a:t>
            </a:r>
          </a:p>
          <a:p>
            <a:pPr marL="800100" lvl="1" indent="-342900">
              <a:buFontTx/>
              <a:buChar char="-"/>
            </a:pPr>
            <a:r>
              <a:rPr lang="pt-BR" sz="2400" dirty="0" smtClean="0"/>
              <a:t>Na </a:t>
            </a:r>
            <a:r>
              <a:rPr lang="pt-BR" sz="2400" dirty="0"/>
              <a:t>versão atual – ANTLR </a:t>
            </a:r>
            <a:r>
              <a:rPr lang="pt-BR" sz="2400" dirty="0" smtClean="0"/>
              <a:t>4.9.1, </a:t>
            </a:r>
            <a:r>
              <a:rPr lang="pt-BR" sz="2400" dirty="0" smtClean="0"/>
              <a:t>a </a:t>
            </a:r>
            <a:r>
              <a:rPr lang="pt-BR" sz="2400" dirty="0"/>
              <a:t>ferramenta pode gerar código </a:t>
            </a:r>
            <a:r>
              <a:rPr lang="pt-BR" sz="2400" dirty="0" smtClean="0"/>
              <a:t>em Java</a:t>
            </a:r>
            <a:r>
              <a:rPr lang="pt-BR" sz="2400" dirty="0"/>
              <a:t>, C#, Python 2 e 3, </a:t>
            </a:r>
            <a:r>
              <a:rPr lang="pt-BR" sz="2400" dirty="0" err="1"/>
              <a:t>Javascript</a:t>
            </a:r>
            <a:r>
              <a:rPr lang="pt-BR" sz="2400" dirty="0"/>
              <a:t>, Go, C++, Swift e </a:t>
            </a:r>
            <a:r>
              <a:rPr lang="pt-BR" sz="2400" dirty="0" smtClean="0"/>
              <a:t>PHP</a:t>
            </a:r>
            <a:r>
              <a:rPr lang="pt-BR" sz="2400" dirty="0" smtClean="0"/>
              <a:t>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0418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1978393"/>
            <a:ext cx="79208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400" b="1" dirty="0" smtClean="0"/>
              <a:t>Desenvolvimento do núcleo do </a:t>
            </a:r>
            <a:r>
              <a:rPr lang="pt-BR" sz="2400" b="1" dirty="0" err="1" smtClean="0"/>
              <a:t>RecPy</a:t>
            </a:r>
            <a:r>
              <a:rPr lang="pt-BR" sz="2400" b="1" dirty="0" smtClean="0"/>
              <a:t>, no Antlr4</a:t>
            </a:r>
            <a:endParaRPr lang="pt-BR" sz="2400" b="1" dirty="0"/>
          </a:p>
          <a:p>
            <a:pPr marL="0" lvl="1" algn="ctr"/>
            <a:r>
              <a:rPr lang="pt-BR" sz="2400" dirty="0" smtClean="0"/>
              <a:t>Link para o</a:t>
            </a:r>
            <a:r>
              <a:rPr lang="pt-BR" sz="2400" dirty="0"/>
              <a:t> </a:t>
            </a:r>
            <a:r>
              <a:rPr lang="pt-BR" sz="2400" dirty="0" smtClean="0"/>
              <a:t>vídeo de orientações sobre o Desenvolvimento do núcleo de conversão do </a:t>
            </a:r>
            <a:r>
              <a:rPr lang="pt-BR" sz="2400" dirty="0" err="1" smtClean="0"/>
              <a:t>RecPy</a:t>
            </a:r>
            <a:r>
              <a:rPr lang="pt-BR" sz="2400" dirty="0" smtClean="0"/>
              <a:t>, no Antlr4.</a:t>
            </a:r>
          </a:p>
          <a:p>
            <a:pPr algn="ctr"/>
            <a:r>
              <a:rPr lang="pt-BR" sz="2400" dirty="0" smtClean="0"/>
              <a:t>Inclui geração de </a:t>
            </a:r>
            <a:r>
              <a:rPr lang="pt-BR" sz="2400" dirty="0" err="1" smtClean="0"/>
              <a:t>tokens</a:t>
            </a:r>
            <a:r>
              <a:rPr lang="pt-BR" sz="2400" dirty="0" smtClean="0"/>
              <a:t> e de árvores sintáticas abstratas (AST), bem como a codificação do </a:t>
            </a:r>
            <a:r>
              <a:rPr lang="pt-BR" sz="2400" i="1" dirty="0" err="1" smtClean="0"/>
              <a:t>parser</a:t>
            </a:r>
            <a:r>
              <a:rPr lang="pt-BR" sz="2400" dirty="0" smtClean="0"/>
              <a:t> e do </a:t>
            </a:r>
            <a:r>
              <a:rPr lang="pt-BR" sz="2400" i="1" dirty="0" err="1" smtClean="0"/>
              <a:t>lexer</a:t>
            </a:r>
            <a:r>
              <a:rPr lang="pt-BR" sz="2400" i="1" dirty="0" smtClean="0"/>
              <a:t> utilizados no núcleo de conversão do </a:t>
            </a:r>
            <a:r>
              <a:rPr lang="pt-BR" sz="2400" i="1" dirty="0" err="1" smtClean="0"/>
              <a:t>RecPy</a:t>
            </a:r>
            <a:r>
              <a:rPr lang="pt-BR" sz="2400" i="1" dirty="0" smtClean="0"/>
              <a:t>:</a:t>
            </a:r>
          </a:p>
          <a:p>
            <a:pPr algn="ctr"/>
            <a:r>
              <a:rPr lang="pt-BR" sz="2400" i="1" dirty="0"/>
              <a:t>https://youtu.be/NhMietucQFI</a:t>
            </a:r>
          </a:p>
        </p:txBody>
      </p:sp>
    </p:spTree>
    <p:extLst>
      <p:ext uri="{BB962C8B-B14F-4D97-AF65-F5344CB8AC3E}">
        <p14:creationId xmlns:p14="http://schemas.microsoft.com/office/powerpoint/2010/main" val="224628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4752528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Conceitos úteis </a:t>
            </a:r>
            <a:r>
              <a:rPr lang="pt-BR" sz="2400" b="1" dirty="0" smtClean="0"/>
              <a:t>– Função recursiva</a:t>
            </a:r>
            <a:br>
              <a:rPr lang="pt-BR" sz="2400" b="1" dirty="0" smtClean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 smtClean="0"/>
              <a:t>Contém </a:t>
            </a:r>
            <a:r>
              <a:rPr lang="pt-BR" sz="2400" dirty="0"/>
              <a:t>uma ou várias chamadas a si mesma.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Pode </a:t>
            </a:r>
            <a:r>
              <a:rPr lang="pt-BR" sz="2400" dirty="0"/>
              <a:t>ser de dois tipos: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- recursiva </a:t>
            </a:r>
            <a:r>
              <a:rPr lang="pt-BR" sz="2400" dirty="0"/>
              <a:t>caudal (TR) ou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- recursiva </a:t>
            </a:r>
            <a:r>
              <a:rPr lang="pt-BR" sz="2400" dirty="0"/>
              <a:t>não caudal (NTR).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818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2717056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pt-BR" sz="2400" b="1" dirty="0" smtClean="0"/>
              <a:t>Experimentos realizados</a:t>
            </a:r>
            <a:endParaRPr lang="pt-BR" sz="2400" b="1" dirty="0"/>
          </a:p>
          <a:p>
            <a:pPr marL="0" lvl="1" algn="ctr"/>
            <a:r>
              <a:rPr lang="pt-BR" sz="2400" dirty="0" smtClean="0"/>
              <a:t>Resultados gráficos contidos na pasta Apresentação de resultados &gt; Gráficos de resultados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263569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908720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pt-BR" sz="2400" b="1" dirty="0" smtClean="0"/>
              <a:t>Síntese dos resultados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251520" y="1370385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Quanto ao sucesso no procedimento de conversão e reconhecimento do algoritmo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3"/>
            <a:ext cx="7920879" cy="488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218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819249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pt-BR" sz="2400" b="1" dirty="0" smtClean="0"/>
              <a:t>Síntese dos resultados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251520" y="1242377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Quanto ao valor máximo da variável N (quantidade de chamadas recursivas ou de iterações)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5051"/>
            <a:ext cx="6840760" cy="515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40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908720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pt-BR" sz="2400" b="1" dirty="0" smtClean="0"/>
              <a:t>Síntese dos resultados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251520" y="1370385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Quanto à complexidade de tempo de execução dos algoritmos das funções recursivas experimentadas, na notação assintótica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9" y="2132856"/>
            <a:ext cx="8393757" cy="414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40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908720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pt-BR" sz="2400" b="1" dirty="0" smtClean="0"/>
              <a:t>Resumo das conclusões quanto às hipóteses levantadas</a:t>
            </a:r>
            <a:endParaRPr lang="pt-BR" sz="2400" b="1" dirty="0"/>
          </a:p>
        </p:txBody>
      </p:sp>
      <p:sp>
        <p:nvSpPr>
          <p:cNvPr id="4" name="Retângulo 3"/>
          <p:cNvSpPr/>
          <p:nvPr/>
        </p:nvSpPr>
        <p:spPr>
          <a:xfrm>
            <a:off x="591377" y="1412776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a)	De fato</a:t>
            </a:r>
            <a:r>
              <a:rPr lang="pt-BR" sz="2200" dirty="0" smtClean="0"/>
              <a:t>, </a:t>
            </a:r>
            <a:r>
              <a:rPr lang="pt-BR" sz="2200" dirty="0" smtClean="0"/>
              <a:t>em alguns casos, os algoritmos recursivos provocam o estouro de pilha;</a:t>
            </a:r>
          </a:p>
          <a:p>
            <a:r>
              <a:rPr lang="pt-BR" sz="2200" dirty="0" smtClean="0"/>
              <a:t>b)	Na conversão de funções recursivas para iterativas, ficou bem claro o aumento na escalabilidade da quantidade de iterações, nos casos em que as funções recursivas estavam apresentando limitações em suas versões recursivas. Em nenhum dos experimentos as versões iterativas apresentaram limitações;</a:t>
            </a:r>
          </a:p>
          <a:p>
            <a:r>
              <a:rPr lang="pt-BR" sz="2200" dirty="0" smtClean="0"/>
              <a:t>c)	</a:t>
            </a:r>
            <a:r>
              <a:rPr lang="pt-BR" sz="2200" dirty="0" smtClean="0"/>
              <a:t>Em termos de tempo de execução dos códigos, não </a:t>
            </a:r>
            <a:r>
              <a:rPr lang="pt-BR" sz="2200" dirty="0" smtClean="0"/>
              <a:t>se vislumbraram diferenças muito significativas </a:t>
            </a:r>
            <a:r>
              <a:rPr lang="pt-BR" sz="2200" dirty="0" smtClean="0"/>
              <a:t>entre as versões TR e NTR</a:t>
            </a:r>
            <a:r>
              <a:rPr lang="pt-BR" sz="2200" dirty="0" smtClean="0"/>
              <a:t>.</a:t>
            </a:r>
            <a:endParaRPr lang="pt-BR" sz="2200" dirty="0" smtClean="0"/>
          </a:p>
          <a:p>
            <a:r>
              <a:rPr lang="pt-BR" sz="2200" dirty="0" smtClean="0"/>
              <a:t>d)	O </a:t>
            </a:r>
            <a:r>
              <a:rPr lang="pt-BR" sz="2200" dirty="0" err="1" smtClean="0"/>
              <a:t>RecPy</a:t>
            </a:r>
            <a:r>
              <a:rPr lang="pt-BR" sz="2200" dirty="0" smtClean="0"/>
              <a:t> </a:t>
            </a:r>
            <a:r>
              <a:rPr lang="pt-BR" sz="2200" dirty="0" smtClean="0"/>
              <a:t>mostrou-se ferramenta </a:t>
            </a:r>
            <a:r>
              <a:rPr lang="pt-BR" sz="2200" dirty="0" smtClean="0"/>
              <a:t>útil </a:t>
            </a:r>
            <a:r>
              <a:rPr lang="pt-BR" sz="2200" dirty="0" smtClean="0"/>
              <a:t>tanto para agilizar o procedimento de conversão de funções recursivas e iterativas quanto no estudo dessas funções.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1360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91377" y="1412776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SUGESTÃO DE TRABALHOS FUTUROS</a:t>
            </a:r>
          </a:p>
          <a:p>
            <a:pPr marL="342900" indent="-342900" algn="ctr">
              <a:buFontTx/>
              <a:buChar char="-"/>
            </a:pPr>
            <a:r>
              <a:rPr lang="pt-BR" sz="2200" dirty="0" smtClean="0"/>
              <a:t>podem-se </a:t>
            </a:r>
            <a:r>
              <a:rPr lang="pt-BR" sz="2200" dirty="0" smtClean="0"/>
              <a:t>utilizar linguagens-alvo diferentes de Python ou linguagens de implementação diferentes de Java. </a:t>
            </a:r>
          </a:p>
          <a:p>
            <a:pPr marL="342900" indent="-342900" algn="ctr">
              <a:buFontTx/>
              <a:buChar char="-"/>
            </a:pPr>
            <a:r>
              <a:rPr lang="pt-BR" sz="2200" dirty="0" smtClean="0"/>
              <a:t>Pode-se, também, ampliar o rol de funções recursivas e iterativas reconhecíveis. </a:t>
            </a:r>
          </a:p>
          <a:p>
            <a:pPr marL="342900" indent="-342900" algn="ctr">
              <a:buFontTx/>
              <a:buChar char="-"/>
            </a:pPr>
            <a:r>
              <a:rPr lang="pt-BR" sz="2200" dirty="0" smtClean="0"/>
              <a:t>Para </a:t>
            </a:r>
            <a:r>
              <a:rPr lang="pt-BR" sz="2200" dirty="0" smtClean="0"/>
              <a:t>fins exclusivamente </a:t>
            </a:r>
            <a:r>
              <a:rPr lang="pt-BR" sz="2200" dirty="0" smtClean="0"/>
              <a:t>teóricos e didáticos, podem </a:t>
            </a:r>
            <a:r>
              <a:rPr lang="pt-BR" sz="2200" dirty="0" smtClean="0"/>
              <a:t>ser </a:t>
            </a:r>
            <a:r>
              <a:rPr lang="pt-BR" sz="2200" dirty="0" smtClean="0"/>
              <a:t>elaborados módulos de conversão IT-NTR ou TR-NTR, embora de pouca utilidade prática.</a:t>
            </a:r>
            <a:endParaRPr lang="pt-BR" sz="2200" dirty="0" smtClean="0"/>
          </a:p>
          <a:p>
            <a:pPr algn="ctr"/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2523953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91377" y="1412776"/>
            <a:ext cx="84249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200" dirty="0" smtClean="0"/>
          </a:p>
          <a:p>
            <a:pPr algn="ctr"/>
            <a:r>
              <a:rPr lang="pt-BR" sz="2200" dirty="0" smtClean="0"/>
              <a:t>Agradeço pela sua atenção.</a:t>
            </a:r>
            <a:br>
              <a:rPr lang="pt-BR" sz="2200" dirty="0" smtClean="0"/>
            </a:br>
            <a:endParaRPr lang="pt-BR" sz="2200" dirty="0" smtClean="0"/>
          </a:p>
          <a:p>
            <a:pPr algn="ctr"/>
            <a:r>
              <a:rPr lang="pt-BR" sz="2200" dirty="0" smtClean="0"/>
              <a:t>Roberto Carlos dos Santos</a:t>
            </a:r>
            <a:br>
              <a:rPr lang="pt-BR" sz="2200" dirty="0" smtClean="0"/>
            </a:br>
            <a:r>
              <a:rPr lang="pt-BR" sz="2200" dirty="0" smtClean="0"/>
              <a:t>roberto.c.santos.rj@gmail.com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31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3240359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Conceitos úteis – </a:t>
            </a:r>
            <a:r>
              <a:rPr lang="pt-BR" sz="2400" b="1" dirty="0" smtClean="0"/>
              <a:t>Função recursiva </a:t>
            </a:r>
            <a:r>
              <a:rPr lang="pt-BR" sz="2400" b="1" dirty="0" smtClean="0"/>
              <a:t>não caudal </a:t>
            </a:r>
            <a:br>
              <a:rPr lang="pt-BR" sz="2400" b="1" dirty="0" smtClean="0"/>
            </a:br>
            <a:r>
              <a:rPr lang="pt-BR" sz="2400" b="1" dirty="0" smtClean="0"/>
              <a:t>(Non </a:t>
            </a:r>
            <a:r>
              <a:rPr lang="pt-BR" sz="2400" b="1" dirty="0" err="1" smtClean="0"/>
              <a:t>Tail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Recursion</a:t>
            </a:r>
            <a:r>
              <a:rPr lang="pt-BR" sz="2400" b="1" dirty="0" smtClean="0"/>
              <a:t>-NTR)</a:t>
            </a:r>
            <a:br>
              <a:rPr lang="pt-BR" sz="2400" b="1" dirty="0" smtClean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 smtClean="0"/>
              <a:t>Função que</a:t>
            </a:r>
            <a:r>
              <a:rPr lang="pt-BR" sz="2400" dirty="0"/>
              <a:t>, para </a:t>
            </a:r>
            <a:r>
              <a:rPr lang="pt-BR" sz="2400" dirty="0" smtClean="0"/>
              <a:t>retornar </a:t>
            </a:r>
            <a:r>
              <a:rPr lang="pt-BR" sz="2400" dirty="0"/>
              <a:t>resultados,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depende </a:t>
            </a:r>
            <a:r>
              <a:rPr lang="pt-BR" sz="2400" dirty="0"/>
              <a:t>de </a:t>
            </a:r>
            <a:r>
              <a:rPr lang="pt-BR" sz="2400" dirty="0" smtClean="0"/>
              <a:t> </a:t>
            </a:r>
            <a:r>
              <a:rPr lang="pt-BR" sz="2400" dirty="0"/>
              <a:t>operação </a:t>
            </a:r>
            <a:r>
              <a:rPr lang="pt-BR" sz="2400" dirty="0" smtClean="0"/>
              <a:t>extra</a:t>
            </a:r>
            <a:r>
              <a:rPr lang="pt-BR" sz="2400" dirty="0" smtClean="0"/>
              <a:t>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Exemplo de função recursiva não </a:t>
            </a:r>
            <a:r>
              <a:rPr lang="pt-BR" sz="2400" dirty="0" smtClean="0"/>
              <a:t>caudal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4543772"/>
            <a:ext cx="29241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0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080119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 smtClean="0"/>
              <a:t>Recursão </a:t>
            </a:r>
            <a:r>
              <a:rPr lang="pt-BR" sz="2400" b="1" dirty="0" smtClean="0"/>
              <a:t>não </a:t>
            </a:r>
            <a:r>
              <a:rPr lang="pt-BR" sz="2400" b="1" dirty="0" smtClean="0"/>
              <a:t>caudal (Non </a:t>
            </a:r>
            <a:r>
              <a:rPr lang="pt-BR" sz="2400" b="1" dirty="0" err="1" smtClean="0"/>
              <a:t>Tail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Recursion</a:t>
            </a:r>
            <a:r>
              <a:rPr lang="pt-BR" sz="2400" b="1" dirty="0" smtClean="0"/>
              <a:t>-NTR</a:t>
            </a:r>
            <a:r>
              <a:rPr lang="pt-BR" sz="2400" b="1" dirty="0" smtClean="0"/>
              <a:t>)</a:t>
            </a:r>
            <a:br>
              <a:rPr lang="pt-BR" sz="2400" b="1" dirty="0" smtClean="0"/>
            </a:br>
            <a:r>
              <a:rPr lang="pt-BR" sz="2400" b="1" dirty="0"/>
              <a:t>E</a:t>
            </a:r>
            <a:r>
              <a:rPr lang="pt-BR" sz="2400" b="1" dirty="0" smtClean="0"/>
              <a:t>xemplo de estrutura de pilha</a:t>
            </a:r>
            <a:r>
              <a:rPr lang="pt-BR" sz="2400" b="1" dirty="0"/>
              <a:t/>
            </a:r>
            <a:br>
              <a:rPr lang="pt-BR" sz="2400" b="1" dirty="0"/>
            </a:b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756871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48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936103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Conceitos úteis – Recursão caudal </a:t>
            </a:r>
            <a:br>
              <a:rPr lang="pt-BR" sz="2400" b="1" dirty="0" smtClean="0"/>
            </a:br>
            <a:r>
              <a:rPr lang="pt-BR" sz="2400" b="1" dirty="0" smtClean="0"/>
              <a:t>(</a:t>
            </a:r>
            <a:r>
              <a:rPr lang="pt-BR" sz="2400" b="1" dirty="0" err="1" smtClean="0"/>
              <a:t>Tail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Recursion</a:t>
            </a:r>
            <a:r>
              <a:rPr lang="pt-BR" sz="2400" b="1" dirty="0" smtClean="0"/>
              <a:t>-TR</a:t>
            </a:r>
            <a:r>
              <a:rPr lang="pt-BR" sz="2400" b="1" dirty="0" smtClean="0"/>
              <a:t>)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941168"/>
            <a:ext cx="39528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35626" y="2294748"/>
            <a:ext cx="6824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/>
              <a:t>A função retorna seu resultado sem necessidade de outra operação.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5626" y="2924944"/>
            <a:ext cx="4628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/>
              <a:t>Mais eficiente que as NTR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635626" y="3573016"/>
            <a:ext cx="6824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/>
              <a:t>Dispensa um quadro de pilha </a:t>
            </a:r>
            <a:r>
              <a:rPr lang="pt-BR" dirty="0" smtClean="0"/>
              <a:t>novo para </a:t>
            </a:r>
            <a:r>
              <a:rPr lang="pt-BR" dirty="0"/>
              <a:t>cada chamada recursiva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321504" y="4293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Exemplo de função recursiva caudal resultante da conversão NTR-TR, no </a:t>
            </a:r>
            <a:r>
              <a:rPr lang="pt-BR" dirty="0" err="1"/>
              <a:t>RecPy</a:t>
            </a:r>
            <a:r>
              <a:rPr lang="pt-BR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53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683568" y="764704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endParaRPr lang="pt-BR" sz="24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56774" y="1050305"/>
            <a:ext cx="6838528" cy="434479"/>
          </a:xfrm>
        </p:spPr>
        <p:txBody>
          <a:bodyPr>
            <a:noAutofit/>
          </a:bodyPr>
          <a:lstStyle/>
          <a:p>
            <a:r>
              <a:rPr lang="pt-BR" sz="2400" b="1" dirty="0"/>
              <a:t>Recursão</a:t>
            </a:r>
            <a:r>
              <a:rPr lang="pt-BR" sz="2800" b="1" dirty="0"/>
              <a:t> </a:t>
            </a:r>
            <a:r>
              <a:rPr lang="pt-BR" sz="2400" b="1" dirty="0"/>
              <a:t>caudal (</a:t>
            </a:r>
            <a:r>
              <a:rPr lang="pt-BR" sz="2400" b="1" dirty="0" err="1"/>
              <a:t>Tail</a:t>
            </a:r>
            <a:r>
              <a:rPr lang="pt-BR" sz="2400" b="1" dirty="0"/>
              <a:t> </a:t>
            </a:r>
            <a:r>
              <a:rPr lang="pt-BR" sz="2400" b="1" dirty="0" err="1"/>
              <a:t>Recursion</a:t>
            </a:r>
            <a:r>
              <a:rPr lang="pt-BR" sz="2400" b="1" dirty="0"/>
              <a:t>-TR)</a:t>
            </a:r>
            <a:br>
              <a:rPr lang="pt-BR" sz="2400" b="1" dirty="0"/>
            </a:br>
            <a:r>
              <a:rPr lang="pt-BR" sz="2400" b="1" dirty="0"/>
              <a:t>Exemplo de estrutura de </a:t>
            </a:r>
            <a:r>
              <a:rPr lang="pt-BR" sz="2400" b="1" dirty="0" smtClean="0"/>
              <a:t>pilha não otimizada</a:t>
            </a:r>
            <a:endParaRPr lang="pt-BR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4" y="1844823"/>
            <a:ext cx="7700392" cy="4768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04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4248471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Conceitos úteis – Eliminação da chamada de cauda</a:t>
            </a:r>
            <a:br>
              <a:rPr lang="pt-BR" sz="2400" b="1" dirty="0" smtClean="0"/>
            </a:br>
            <a:r>
              <a:rPr lang="pt-BR" sz="2400" b="1" dirty="0" smtClean="0"/>
              <a:t>(</a:t>
            </a:r>
            <a:r>
              <a:rPr lang="pt-BR" sz="2400" b="1" dirty="0" err="1" smtClean="0"/>
              <a:t>Tail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Recursion</a:t>
            </a:r>
            <a:r>
              <a:rPr lang="pt-BR" sz="2400" b="1" dirty="0"/>
              <a:t> </a:t>
            </a:r>
            <a:r>
              <a:rPr lang="pt-BR" sz="2400" b="1" dirty="0" err="1" smtClean="0"/>
              <a:t>Elimination</a:t>
            </a:r>
            <a:r>
              <a:rPr lang="pt-BR" sz="2400" b="1" dirty="0" smtClean="0"/>
              <a:t>-TRE ou </a:t>
            </a:r>
            <a:r>
              <a:rPr lang="pt-BR" sz="2400" b="1" dirty="0" err="1" smtClean="0"/>
              <a:t>Tail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Call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Elimination</a:t>
            </a:r>
            <a:r>
              <a:rPr lang="pt-BR" sz="2400" b="1" dirty="0" smtClean="0"/>
              <a:t>-TCE)</a:t>
            </a:r>
            <a:br>
              <a:rPr lang="pt-BR" sz="24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/>
              <a:t>O </a:t>
            </a:r>
            <a:r>
              <a:rPr lang="pt-BR" sz="2400" dirty="0" err="1"/>
              <a:t>RecPy</a:t>
            </a:r>
            <a:r>
              <a:rPr lang="pt-BR" sz="2400" dirty="0"/>
              <a:t> elimina a chamada de cauda transformando-a em </a:t>
            </a:r>
            <a:r>
              <a:rPr lang="pt-BR" sz="2400" dirty="0" smtClean="0"/>
              <a:t>uma </a:t>
            </a:r>
            <a:r>
              <a:rPr lang="pt-BR" sz="2400" dirty="0"/>
              <a:t>função iterativa.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Exemplo </a:t>
            </a:r>
            <a:r>
              <a:rPr lang="pt-BR" sz="2400" dirty="0"/>
              <a:t>de função </a:t>
            </a:r>
            <a:r>
              <a:rPr lang="pt-BR" sz="2400" dirty="0" smtClean="0"/>
              <a:t>iterativa resultante da conversão NTR-IT, no </a:t>
            </a:r>
            <a:r>
              <a:rPr lang="pt-BR" sz="2400" dirty="0" err="1" smtClean="0"/>
              <a:t>RecPy</a:t>
            </a:r>
            <a:r>
              <a:rPr lang="pt-BR" sz="2400" dirty="0" smtClean="0"/>
              <a:t>:</a:t>
            </a:r>
            <a:br>
              <a:rPr lang="pt-BR" sz="2400" dirty="0" smtClean="0"/>
            </a:b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99" y="4625305"/>
            <a:ext cx="39719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78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933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7"/>
          <p:cNvSpPr txBox="1">
            <a:spLocks/>
          </p:cNvSpPr>
          <p:nvPr/>
        </p:nvSpPr>
        <p:spPr>
          <a:xfrm>
            <a:off x="1556774" y="1050305"/>
            <a:ext cx="6838528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Função iterativa (IT)</a:t>
            </a:r>
            <a:br>
              <a:rPr lang="pt-BR" sz="2400" b="1" dirty="0" smtClean="0"/>
            </a:br>
            <a:r>
              <a:rPr lang="pt-BR" sz="2400" b="1" dirty="0" smtClean="0"/>
              <a:t>Exemplo de estrutura de pilha</a:t>
            </a:r>
            <a:endParaRPr lang="pt-B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4535"/>
            <a:ext cx="8285290" cy="386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039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632</Words>
  <Application>Microsoft Office PowerPoint</Application>
  <PresentationFormat>Apresentação na tela (4:3)</PresentationFormat>
  <Paragraphs>96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Dissertação em Trabalho de Conclusão de Curso (TCC) – Bacharelado em Ciências da Computação.    Roberto Carlos dos Santos   RecPy: pré-compilador para estudo da conversão de funções recursivas    Orientador: Professor Dr. Fabiano de Souza Oliveira    Rio de Janeiro 2021</vt:lpstr>
      <vt:lpstr>  RESUMO  </vt:lpstr>
      <vt:lpstr>Conceitos úteis – Função recursiva   Contém uma ou várias chamadas a si mesma.   Pode ser de dois tipos:  - recursiva caudal (TR) ou  - recursiva não caudal (NTR). </vt:lpstr>
      <vt:lpstr>Conceitos úteis – Função recursiva não caudal  (Non Tail Recursion-NTR)   Função que, para retornar resultados,  depende de  operação extra.   Exemplo de função recursiva não caudal:</vt:lpstr>
      <vt:lpstr> Recursão não caudal (Non Tail Recursion-NTR) Exemplo de estrutura de pilha </vt:lpstr>
      <vt:lpstr>Conceitos úteis – Recursão caudal  (Tail Recursion-TR)</vt:lpstr>
      <vt:lpstr>Recursão caudal (Tail Recursion-TR) Exemplo de estrutura de pilha não otimizada</vt:lpstr>
      <vt:lpstr>Conceitos úteis – Eliminação da chamada de cauda (Tail Recursion Elimination-TRE ou Tail Call Elimination-TCE)  O RecPy elimina a chamada de cauda transformando-a em uma função iterativa.  Exemplo de função iterativa resultante da conversão NTR-IT, no RecPy: </vt:lpstr>
      <vt:lpstr>Apresentação do PowerPoint</vt:lpstr>
      <vt:lpstr>Conceitos úteis – Indução matemática  Prova a validade de fórmulas conjecturadas ou deduzidas.  Forte correlação entre os algoritmos recursivos e a  noção de indução matemática.  </vt:lpstr>
      <vt:lpstr>Conceitos úteis – Algoritmos de divisão e conquista  Resolve um problema:   1. Quebrando-o em instâncias menores de mesmo tipo;   2. Recursivamente resolvendo esses subproblemas; e   3. Combinando suas respostas apropriadamente.  </vt:lpstr>
      <vt:lpstr>Objetivo geral   Oferecer à comunidade científica e acadêmica  aplicação destinada ao estudo sistemático de técnicas de conversão  de algoritmos.  </vt:lpstr>
      <vt:lpstr>Objetivos específicos  Abordar:  - Vantagens e desvantagens de algoritmos recursivos; - Comparação, em termos de eficiência, de algoritmos; - Problemas que podem ocorrer nos algoritmos recursivos; - Apresentação de exemplos no RecPy; - restrições sintáticas na linguagem reconhecida pelo RecPy.  - Descrição do desenvolvimento do RecPy.</vt:lpstr>
      <vt:lpstr>Motivação e justificativa do trabalho  Colaborar com  o ensino e o aprendizado de conversão de funções recursivas.   </vt:lpstr>
      <vt:lpstr>Levantamento de hipóteses   - Algumas linguagens, como Python, apresentam problemas com códigos recursivos. - Há benefícios na transformação de uma função recursiva em iterativa. - Há vantagens das rotinas recursivas caudais em relação às não caudais, na otimização dos códigos. - Há viabilidade e benefícios, em termos de ganhos de eficiência ou de facilitação de estudos, na tradução automática de rotinas recursivas.   </vt:lpstr>
      <vt:lpstr>REVISÃO DA LITERATURA CIENTÍFICA  Diferenças em relação a outros trabalhos que tratam da conversão de funções recursivas  - Abordagem eminentemente prática, sem descuidar de aspectos teóricos; - Não se restringe à temática de otimização de funções recursivas.  Trata, também, de questões de interesse no estudo da disciplina de Compiladores. </vt:lpstr>
      <vt:lpstr>CONVERSÃO AUTOMÁTICA DE FUNÇÕES RECURSIVAS: APLICATIVO RECPY  Python é uma dessas linguagens que, apesar de ter inúmeros bons atributos, tem, em sua concepção, a discordância em relação à eliminação das recursões caudais. Por isso mesmo, foi a escolhida como linguagem objeto RecPy, destinado ao estudo e automatização de conversões entre algoritmos recursivos e iterativos.   </vt:lpstr>
      <vt:lpstr>Vantagens de algoritmos recursivos   - Poderoso método de resolução de problemas científicos;  - Frequentemente produzem soluções elegantes e mais fáceis de entender do que as respectivas iterativas;  - Frequentemente torna mais claros programas complexos;  - Solução natural em implementações que envolvam manipulações de árvores;  - Permite resolução de problemas através do princípio de dividir e conquistar;  - São comumente mais concisos;   - Possibilidade do uso de induções matemáticas para comprovação de seu funcionamento correto.    </vt:lpstr>
      <vt:lpstr>Desvantagens da utilização de algoritmos recursivos   - Aumentam o uso intensivo da memória de pilha;  - Tendem a ser mais lentos do que os equivalentes iterativos;  - Especialmente quando há repetição de subproblemas, tornam-se ineficientes;  - Propensos ao estouro de pilha;  -  São mais difíceis de serem depurados.    </vt:lpstr>
      <vt:lpstr>Apresentação do RecPy</vt:lpstr>
      <vt:lpstr>Apresentação do RecPy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de  Roberto Carlos dos Santos   RecPy: pré-compilador para estudo da conversão de funções recursivas    Orientador: Professor Dr. Fabiano de Souza Oliveira    Rio de Janeiro 2021</dc:title>
  <dc:creator>RCS</dc:creator>
  <cp:lastModifiedBy>robertocsa Santos</cp:lastModifiedBy>
  <cp:revision>35</cp:revision>
  <dcterms:created xsi:type="dcterms:W3CDTF">2021-02-21T23:09:50Z</dcterms:created>
  <dcterms:modified xsi:type="dcterms:W3CDTF">2021-03-09T23:41:50Z</dcterms:modified>
</cp:coreProperties>
</file>