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6" r:id="rId10"/>
    <p:sldId id="262" r:id="rId11"/>
    <p:sldId id="268" r:id="rId12"/>
    <p:sldId id="269" r:id="rId13"/>
    <p:sldId id="270" r:id="rId14"/>
    <p:sldId id="263" r:id="rId15"/>
    <p:sldId id="272" r:id="rId16"/>
    <p:sldId id="271" r:id="rId17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5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93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F8815-8E03-4600-9323-718C4250F4AC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C7964-7CD1-405F-AAA2-B0515929C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275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C7964-7CD1-405F-AAA2-B0515929C13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017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15/02/2021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15/02/2021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281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200" b="1" dirty="0">
                <a:solidFill>
                  <a:srgbClr val="FFFFFF"/>
                </a:solidFill>
                <a:latin typeface="Arial"/>
                <a:cs typeface="Arial"/>
              </a:rPr>
              <a:t>Medvedec, Sikora, Software </a:t>
            </a:r>
            <a:r>
              <a:rPr lang="hr-HR" sz="1200" b="1" dirty="0" err="1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lang="hr-HR" sz="1200" b="1" dirty="0">
                <a:solidFill>
                  <a:srgbClr val="FFFFFF"/>
                </a:solidFill>
                <a:latin typeface="Arial"/>
                <a:cs typeface="Arial"/>
              </a:rPr>
              <a:t> 2</a:t>
            </a:r>
            <a:endParaRPr lang="it-IT" sz="12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15/02/2021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15/02/2021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15/02/2021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15/02/2021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15/02/2021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15/02/2021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15/02/2021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01_Polimi_centrato_COL_positiv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721149"/>
            <a:ext cx="2730901" cy="212695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r-HR" dirty="0">
                <a:latin typeface="Verdana Pro" panose="020B0604030504040204" pitchFamily="34" charset="0"/>
              </a:rPr>
              <a:t>Software </a:t>
            </a:r>
            <a:r>
              <a:rPr lang="hr-HR" dirty="0" err="1">
                <a:latin typeface="Verdana Pro" panose="020B0604030504040204" pitchFamily="34" charset="0"/>
              </a:rPr>
              <a:t>Engineering</a:t>
            </a:r>
            <a:r>
              <a:rPr lang="hr-HR" dirty="0">
                <a:latin typeface="Verdana Pro" panose="020B0604030504040204" pitchFamily="34" charset="0"/>
              </a:rPr>
              <a:t> 2 – </a:t>
            </a:r>
            <a:r>
              <a:rPr lang="hr-HR" dirty="0" err="1">
                <a:latin typeface="Verdana Pro" panose="020B0604030504040204" pitchFamily="34" charset="0"/>
              </a:rPr>
              <a:t>CLup</a:t>
            </a:r>
            <a:r>
              <a:rPr lang="hr-HR" dirty="0">
                <a:latin typeface="Verdana Pro" panose="020B0604030504040204" pitchFamily="34" charset="0"/>
              </a:rPr>
              <a:t> </a:t>
            </a:r>
            <a:r>
              <a:rPr lang="hr-HR" dirty="0" err="1">
                <a:latin typeface="Verdana Pro" panose="020B0604030504040204" pitchFamily="34" charset="0"/>
              </a:rPr>
              <a:t>project</a:t>
            </a:r>
            <a:r>
              <a:rPr lang="hr-HR" dirty="0">
                <a:latin typeface="Verdana Pro" panose="020B0604030504040204" pitchFamily="34" charset="0"/>
              </a:rPr>
              <a:t> </a:t>
            </a:r>
            <a:r>
              <a:rPr lang="hr-HR" dirty="0" err="1">
                <a:latin typeface="Verdana Pro" panose="020B0604030504040204" pitchFamily="34" charset="0"/>
              </a:rPr>
              <a:t>presentation</a:t>
            </a:r>
            <a:endParaRPr lang="it-IT" dirty="0">
              <a:latin typeface="Verdana Pro" panose="020B0604030504040204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>
                <a:latin typeface="Verdana Pro" panose="020B0604030504040204" pitchFamily="34" charset="0"/>
              </a:rPr>
              <a:t>Robert Medvedec &amp; Toma Sikora</a:t>
            </a:r>
          </a:p>
          <a:p>
            <a:r>
              <a:rPr lang="hr-HR" dirty="0">
                <a:latin typeface="Verdana Pro" panose="020B0604030504040204" pitchFamily="34" charset="0"/>
              </a:rPr>
              <a:t>Prof. Matteo Giovanni Rossi</a:t>
            </a:r>
            <a:endParaRPr lang="it-IT" dirty="0">
              <a:latin typeface="Verdana Pro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270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latin typeface="Verdana Pro" panose="020B0604030504040204" pitchFamily="34" charset="0"/>
              </a:rPr>
              <a:t>Implementation</a:t>
            </a:r>
            <a:endParaRPr lang="it-IT" sz="2800" dirty="0">
              <a:latin typeface="Verdana Pro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F349A-9D08-4DB9-ABD0-FB96495CA29D}"/>
              </a:ext>
            </a:extLst>
          </p:cNvPr>
          <p:cNvSpPr txBox="1"/>
          <p:nvPr/>
        </p:nvSpPr>
        <p:spPr>
          <a:xfrm>
            <a:off x="395925" y="1720839"/>
            <a:ext cx="81918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>
                <a:latin typeface="Verdana Pro" panose="020B0604030504040204" pitchFamily="34" charset="0"/>
              </a:rPr>
              <a:t>Android Studio – Java, XML, UI design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 err="1">
                <a:latin typeface="Verdana Pro" panose="020B0604030504040204" pitchFamily="34" charset="0"/>
              </a:rPr>
              <a:t>Firebase</a:t>
            </a:r>
            <a:r>
              <a:rPr lang="hr-HR" dirty="0">
                <a:latin typeface="Verdana Pro" panose="020B0604030504040204" pitchFamily="34" charset="0"/>
              </a:rPr>
              <a:t> </a:t>
            </a:r>
            <a:r>
              <a:rPr lang="hr-HR" dirty="0" err="1">
                <a:latin typeface="Verdana Pro" panose="020B0604030504040204" pitchFamily="34" charset="0"/>
              </a:rPr>
              <a:t>Realtime</a:t>
            </a:r>
            <a:r>
              <a:rPr lang="hr-HR" dirty="0">
                <a:latin typeface="Verdana Pro" panose="020B0604030504040204" pitchFamily="34" charset="0"/>
              </a:rPr>
              <a:t> </a:t>
            </a:r>
            <a:r>
              <a:rPr lang="hr-HR" dirty="0" err="1">
                <a:latin typeface="Verdana Pro" panose="020B0604030504040204" pitchFamily="34" charset="0"/>
              </a:rPr>
              <a:t>Database</a:t>
            </a:r>
            <a:r>
              <a:rPr lang="hr-HR" dirty="0">
                <a:latin typeface="Verdana Pro" panose="020B0604030504040204" pitchFamily="34" charset="0"/>
              </a:rPr>
              <a:t> – </a:t>
            </a:r>
            <a:r>
              <a:rPr lang="hr-HR" dirty="0" err="1">
                <a:latin typeface="Verdana Pro" panose="020B0604030504040204" pitchFamily="34" charset="0"/>
              </a:rPr>
              <a:t>database</a:t>
            </a:r>
            <a:endParaRPr lang="hr-HR" dirty="0">
              <a:latin typeface="Verdana Pro" panose="020B060403050404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 err="1">
                <a:latin typeface="Verdana Pro" panose="020B0604030504040204" pitchFamily="34" charset="0"/>
              </a:rPr>
              <a:t>Photoshop</a:t>
            </a:r>
            <a:r>
              <a:rPr lang="hr-HR" dirty="0">
                <a:latin typeface="Verdana Pro" panose="020B0604030504040204" pitchFamily="34" charset="0"/>
              </a:rPr>
              <a:t> – </a:t>
            </a:r>
            <a:r>
              <a:rPr lang="hr-HR" dirty="0" err="1">
                <a:latin typeface="Verdana Pro" panose="020B0604030504040204" pitchFamily="34" charset="0"/>
              </a:rPr>
              <a:t>color</a:t>
            </a:r>
            <a:r>
              <a:rPr lang="hr-HR" dirty="0">
                <a:latin typeface="Verdana Pro" panose="020B0604030504040204" pitchFamily="34" charset="0"/>
              </a:rPr>
              <a:t> </a:t>
            </a:r>
            <a:r>
              <a:rPr lang="hr-HR" dirty="0" err="1">
                <a:latin typeface="Verdana Pro" panose="020B0604030504040204" pitchFamily="34" charset="0"/>
              </a:rPr>
              <a:t>schemes</a:t>
            </a:r>
            <a:r>
              <a:rPr lang="hr-HR" dirty="0">
                <a:latin typeface="Verdana Pro" panose="020B0604030504040204" pitchFamily="34" charset="0"/>
              </a:rPr>
              <a:t> </a:t>
            </a:r>
            <a:r>
              <a:rPr lang="hr-HR" dirty="0" err="1">
                <a:latin typeface="Verdana Pro" panose="020B0604030504040204" pitchFamily="34" charset="0"/>
              </a:rPr>
              <a:t>and</a:t>
            </a:r>
            <a:r>
              <a:rPr lang="hr-HR" dirty="0">
                <a:latin typeface="Verdana Pro" panose="020B0604030504040204" pitchFamily="34" charset="0"/>
              </a:rPr>
              <a:t> </a:t>
            </a:r>
            <a:r>
              <a:rPr lang="hr-HR" dirty="0" err="1">
                <a:latin typeface="Verdana Pro" panose="020B0604030504040204" pitchFamily="34" charset="0"/>
              </a:rPr>
              <a:t>app</a:t>
            </a:r>
            <a:r>
              <a:rPr lang="hr-HR" dirty="0">
                <a:latin typeface="Verdana Pro" panose="020B0604030504040204" pitchFamily="34" charset="0"/>
              </a:rPr>
              <a:t> </a:t>
            </a:r>
            <a:r>
              <a:rPr lang="hr-HR" dirty="0" err="1">
                <a:latin typeface="Verdana Pro" panose="020B0604030504040204" pitchFamily="34" charset="0"/>
              </a:rPr>
              <a:t>themes</a:t>
            </a:r>
            <a:endParaRPr lang="hr-HR" dirty="0">
              <a:latin typeface="Verdana Pro" panose="020B060403050404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r-HR" dirty="0">
              <a:latin typeface="Verdana Pro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42930B49-7F72-42E9-94BD-B2042948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17" y="4792153"/>
            <a:ext cx="1138289" cy="1138289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E72E6ABD-D6C0-4448-8DC2-CA7BBF9EE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21" y="2661806"/>
            <a:ext cx="3848100" cy="2438400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F92B52BB-F792-458A-AD47-C0E15536F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042" y="3363789"/>
            <a:ext cx="3675374" cy="1034433"/>
          </a:xfrm>
          <a:prstGeom prst="rect">
            <a:avLst/>
          </a:prstGeom>
        </p:spPr>
      </p:pic>
      <p:pic>
        <p:nvPicPr>
          <p:cNvPr id="14" name="Picture 13" descr="Graphical user interface&#10;&#10;Description automatically generated">
            <a:extLst>
              <a:ext uri="{FF2B5EF4-FFF2-40B4-BE49-F238E27FC236}">
                <a16:creationId xmlns:a16="http://schemas.microsoft.com/office/drawing/2014/main" id="{C4F5DD72-483B-4E45-B2C8-1C03B14B4C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6463" y="4398222"/>
            <a:ext cx="4748760" cy="1741212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7A465F21-8F0B-4B4F-836E-E327B1EEC2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0398" y="4792153"/>
            <a:ext cx="1138289" cy="113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98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4425-0E97-481F-89D5-78817E62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2800" dirty="0" err="1"/>
              <a:t>Fulfilled</a:t>
            </a:r>
            <a:r>
              <a:rPr lang="hr-HR" sz="2800" dirty="0"/>
              <a:t> </a:t>
            </a:r>
            <a:r>
              <a:rPr lang="hr-HR" sz="2800" dirty="0" err="1"/>
              <a:t>requirements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80668-7FB5-4141-A53E-1FA948A19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521" y="1477651"/>
            <a:ext cx="8855479" cy="4913722"/>
          </a:xfrm>
        </p:spPr>
        <p:txBody>
          <a:bodyPr>
            <a:normAutofit/>
          </a:bodyPr>
          <a:lstStyle/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Verdana Pro" panose="020B0604030504040204" pitchFamily="34" charset="0"/>
              </a:rPr>
              <a:t>R1 The user must be able to select a specific store in which they want to do the</a:t>
            </a:r>
            <a:r>
              <a:rPr lang="hr-HR" sz="1600" dirty="0">
                <a:latin typeface="Verdana Pro" panose="020B0604030504040204" pitchFamily="34" charset="0"/>
              </a:rPr>
              <a:t> </a:t>
            </a:r>
            <a:r>
              <a:rPr lang="en-US" sz="1600" dirty="0">
                <a:latin typeface="Verdana Pro" panose="020B0604030504040204" pitchFamily="34" charset="0"/>
              </a:rPr>
              <a:t>shopping.</a:t>
            </a:r>
            <a:endParaRPr lang="hr-HR" sz="1600" dirty="0">
              <a:latin typeface="Verdana Pro" panose="020B0604030504040204" pitchFamily="34" charset="0"/>
            </a:endParaRP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Verdana Pro" panose="020B0604030504040204" pitchFamily="34" charset="0"/>
              </a:rPr>
              <a:t>R2 The user must be able to request a number and a ticket.</a:t>
            </a:r>
            <a:endParaRPr lang="hr-HR" sz="1600" dirty="0">
              <a:latin typeface="Verdana Pro" panose="020B0604030504040204" pitchFamily="34" charset="0"/>
            </a:endParaRP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Verdana Pro" panose="020B0604030504040204" pitchFamily="34" charset="0"/>
              </a:rPr>
              <a:t>R3 The user must be able to receive a number and a ticket.</a:t>
            </a:r>
            <a:endParaRPr lang="hr-HR" sz="1600" dirty="0">
              <a:latin typeface="Verdana Pro" panose="020B0604030504040204" pitchFamily="34" charset="0"/>
            </a:endParaRP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Verdana Pro" panose="020B0604030504040204" pitchFamily="34" charset="0"/>
              </a:rPr>
              <a:t>R6 The store manager must be able to scan a QR code.</a:t>
            </a:r>
            <a:endParaRPr lang="hr-HR" sz="1600" dirty="0">
              <a:latin typeface="Verdana Pro" panose="020B0604030504040204" pitchFamily="34" charset="0"/>
            </a:endParaRP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Verdana Pro" panose="020B0604030504040204" pitchFamily="34" charset="0"/>
              </a:rPr>
              <a:t>R7 The store manager must be informed by the application if a user tries to enter the</a:t>
            </a:r>
            <a:r>
              <a:rPr lang="hr-HR" sz="1600" dirty="0">
                <a:latin typeface="Verdana Pro" panose="020B0604030504040204" pitchFamily="34" charset="0"/>
              </a:rPr>
              <a:t> </a:t>
            </a:r>
            <a:r>
              <a:rPr lang="en-US" sz="1600" dirty="0">
                <a:latin typeface="Verdana Pro" panose="020B0604030504040204" pitchFamily="34" charset="0"/>
              </a:rPr>
              <a:t>store out of order.</a:t>
            </a:r>
            <a:endParaRPr lang="hr-HR" sz="1600" dirty="0">
              <a:latin typeface="Verdana Pro" panose="020B0604030504040204" pitchFamily="34" charset="0"/>
            </a:endParaRP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Verdana Pro" panose="020B0604030504040204" pitchFamily="34" charset="0"/>
              </a:rPr>
              <a:t>R8 The store manager must be informed when the capacity of the store is full.</a:t>
            </a:r>
            <a:endParaRPr lang="hr-HR" sz="1600" dirty="0">
              <a:latin typeface="Verdana Pro" panose="020B0604030504040204" pitchFamily="34" charset="0"/>
            </a:endParaRP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Verdana Pro" panose="020B0604030504040204" pitchFamily="34" charset="0"/>
              </a:rPr>
              <a:t>R9 The store manager must be able to alert the system whenever a customer exits</a:t>
            </a:r>
            <a:r>
              <a:rPr lang="hr-HR" sz="1600" dirty="0">
                <a:latin typeface="Verdana Pro" panose="020B0604030504040204" pitchFamily="34" charset="0"/>
              </a:rPr>
              <a:t> </a:t>
            </a:r>
            <a:r>
              <a:rPr lang="en-US" sz="1600" dirty="0">
                <a:latin typeface="Verdana Pro" panose="020B0604030504040204" pitchFamily="34" charset="0"/>
              </a:rPr>
              <a:t>the store.</a:t>
            </a:r>
            <a:endParaRPr lang="hr-HR" sz="1600" dirty="0">
              <a:latin typeface="Verdana Pro" panose="020B0604030504040204" pitchFamily="34" charset="0"/>
            </a:endParaRP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Verdana Pro" panose="020B0604030504040204" pitchFamily="34" charset="0"/>
              </a:rPr>
              <a:t>R10 The store manager must be provided with the login credentials upon request to</a:t>
            </a:r>
            <a:r>
              <a:rPr lang="hr-HR" sz="1600" dirty="0">
                <a:latin typeface="Verdana Pro" panose="020B0604030504040204" pitchFamily="34" charset="0"/>
              </a:rPr>
              <a:t> </a:t>
            </a:r>
            <a:r>
              <a:rPr lang="en-US" sz="1600" dirty="0">
                <a:latin typeface="Verdana Pro" panose="020B0604030504040204" pitchFamily="34" charset="0"/>
              </a:rPr>
              <a:t>the system administrator.</a:t>
            </a:r>
            <a:endParaRPr lang="hr-HR" sz="1600" dirty="0">
              <a:latin typeface="Verdana Pro" panose="020B0604030504040204" pitchFamily="34" charset="0"/>
            </a:endParaRP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Verdana Pro" panose="020B0604030504040204" pitchFamily="34" charset="0"/>
              </a:rPr>
              <a:t>R19 Allow the user to be at most five minutes late for his reservation before cancelling</a:t>
            </a:r>
            <a:r>
              <a:rPr lang="hr-HR" sz="1600" dirty="0">
                <a:latin typeface="Verdana Pro" panose="020B0604030504040204" pitchFamily="34" charset="0"/>
              </a:rPr>
              <a:t> </a:t>
            </a:r>
            <a:r>
              <a:rPr lang="en-US" sz="1600" dirty="0">
                <a:latin typeface="Verdana Pro" panose="020B0604030504040204" pitchFamily="34" charset="0"/>
              </a:rPr>
              <a:t>his ticket.</a:t>
            </a:r>
            <a:endParaRPr lang="hr-HR" sz="1600" dirty="0">
              <a:latin typeface="Verdana Pro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180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A3D1-3707-4858-8C22-5FF1667C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2800" dirty="0" err="1"/>
              <a:t>Unfulfilled</a:t>
            </a:r>
            <a:r>
              <a:rPr lang="hr-HR" sz="2800" dirty="0"/>
              <a:t> </a:t>
            </a:r>
            <a:r>
              <a:rPr lang="hr-HR" sz="2800" dirty="0" err="1"/>
              <a:t>requirements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E44D0-68B4-46A2-914D-40E3AF4EF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79" y="1383384"/>
            <a:ext cx="8323726" cy="452596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R4 The user must be able to physically retrieve a ticket from the printer containing a</a:t>
            </a:r>
            <a:r>
              <a:rPr lang="hr-HR" sz="1400" dirty="0"/>
              <a:t> </a:t>
            </a:r>
            <a:r>
              <a:rPr lang="en-US" sz="1400" dirty="0"/>
              <a:t>number and a QR code.</a:t>
            </a:r>
            <a:r>
              <a:rPr lang="hr-HR" sz="1400" dirty="0"/>
              <a:t> – </a:t>
            </a:r>
            <a:r>
              <a:rPr lang="hr-HR" sz="1400" b="1" dirty="0"/>
              <a:t>Real </a:t>
            </a:r>
            <a:r>
              <a:rPr lang="hr-HR" sz="1400" b="1" dirty="0" err="1"/>
              <a:t>world</a:t>
            </a:r>
            <a:endParaRPr lang="hr-H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R5 A new ticket must be printed whenever a user physically retrieves the old one. </a:t>
            </a:r>
            <a:r>
              <a:rPr lang="hr-HR" sz="1400" dirty="0"/>
              <a:t>– </a:t>
            </a:r>
            <a:r>
              <a:rPr lang="hr-HR" sz="1400" b="1" dirty="0"/>
              <a:t>Real </a:t>
            </a:r>
            <a:r>
              <a:rPr lang="hr-HR" sz="1400" b="1" dirty="0" err="1"/>
              <a:t>world</a:t>
            </a:r>
            <a:endParaRPr lang="hr-HR" sz="1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R11 Allow the user to receive a precise estimation of waiting time when retrieving a</a:t>
            </a:r>
            <a:r>
              <a:rPr lang="hr-HR" sz="1400" dirty="0"/>
              <a:t> </a:t>
            </a:r>
            <a:r>
              <a:rPr lang="en-US" sz="1400" dirty="0"/>
              <a:t>number.</a:t>
            </a:r>
            <a:r>
              <a:rPr lang="hr-HR" sz="1400" dirty="0"/>
              <a:t> – </a:t>
            </a:r>
            <a:r>
              <a:rPr lang="hr-HR" sz="1400" b="1" dirty="0" err="1"/>
              <a:t>Number</a:t>
            </a:r>
            <a:r>
              <a:rPr lang="hr-HR" sz="1400" b="1" dirty="0"/>
              <a:t> </a:t>
            </a:r>
            <a:r>
              <a:rPr lang="hr-HR" sz="1400" b="1" dirty="0" err="1"/>
              <a:t>of</a:t>
            </a:r>
            <a:r>
              <a:rPr lang="hr-HR" sz="1400" b="1" dirty="0"/>
              <a:t> </a:t>
            </a:r>
            <a:r>
              <a:rPr lang="hr-HR" sz="1400" b="1" dirty="0" err="1"/>
              <a:t>customers</a:t>
            </a:r>
            <a:endParaRPr lang="hr-H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R12 The system must calculate an estimation of the waiting time based on data.</a:t>
            </a:r>
            <a:r>
              <a:rPr lang="hr-HR" sz="1400" dirty="0"/>
              <a:t> – </a:t>
            </a:r>
            <a:r>
              <a:rPr lang="hr-HR" sz="1400" b="1" dirty="0" err="1"/>
              <a:t>Number</a:t>
            </a:r>
            <a:r>
              <a:rPr lang="hr-HR" sz="1400" b="1" dirty="0"/>
              <a:t> </a:t>
            </a:r>
            <a:r>
              <a:rPr lang="hr-HR" sz="1400" b="1" dirty="0" err="1"/>
              <a:t>of</a:t>
            </a:r>
            <a:r>
              <a:rPr lang="hr-HR" sz="1400" b="1" dirty="0"/>
              <a:t> </a:t>
            </a:r>
            <a:r>
              <a:rPr lang="hr-HR" sz="1400" b="1" dirty="0" err="1"/>
              <a:t>customers</a:t>
            </a:r>
            <a:endParaRPr lang="hr-H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R13 The system must be able to update its estimated waiting time in real time.</a:t>
            </a:r>
            <a:r>
              <a:rPr lang="hr-HR" sz="1400" dirty="0"/>
              <a:t> – </a:t>
            </a:r>
            <a:r>
              <a:rPr lang="hr-HR" sz="1400" b="1" dirty="0" err="1"/>
              <a:t>Number</a:t>
            </a:r>
            <a:r>
              <a:rPr lang="hr-HR" sz="1400" b="1" dirty="0"/>
              <a:t> </a:t>
            </a:r>
            <a:r>
              <a:rPr lang="hr-HR" sz="1400" b="1" dirty="0" err="1"/>
              <a:t>of</a:t>
            </a:r>
            <a:r>
              <a:rPr lang="hr-HR" sz="1400" b="1" dirty="0"/>
              <a:t> </a:t>
            </a:r>
            <a:r>
              <a:rPr lang="hr-HR" sz="1400" b="1" dirty="0" err="1"/>
              <a:t>customers</a:t>
            </a:r>
            <a:endParaRPr lang="hr-H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R14 The system must be able to send an update to the user in specific intervals regarding estimated waiting time until it’s their turn.</a:t>
            </a:r>
            <a:r>
              <a:rPr lang="hr-HR" sz="1400" dirty="0"/>
              <a:t> – </a:t>
            </a:r>
            <a:r>
              <a:rPr lang="hr-HR" sz="1400" b="1" dirty="0" err="1"/>
              <a:t>Not</a:t>
            </a:r>
            <a:r>
              <a:rPr lang="hr-HR" sz="1400" b="1" dirty="0"/>
              <a:t> </a:t>
            </a:r>
            <a:r>
              <a:rPr lang="hr-HR" sz="1400" b="1" dirty="0" err="1"/>
              <a:t>implemented</a:t>
            </a:r>
            <a:endParaRPr lang="hr-H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R15 The user must be able to request to see all the available timeslots in that specific</a:t>
            </a:r>
            <a:r>
              <a:rPr lang="hr-HR" sz="1400" dirty="0"/>
              <a:t> </a:t>
            </a:r>
            <a:r>
              <a:rPr lang="en-US" sz="1400" dirty="0"/>
              <a:t>store.</a:t>
            </a:r>
            <a:r>
              <a:rPr lang="hr-HR" sz="1400" dirty="0"/>
              <a:t> – </a:t>
            </a:r>
            <a:r>
              <a:rPr lang="hr-HR" sz="1400" b="1" dirty="0" err="1"/>
              <a:t>Book</a:t>
            </a:r>
            <a:r>
              <a:rPr lang="hr-HR" sz="1400" b="1" dirty="0"/>
              <a:t> a </a:t>
            </a:r>
            <a:r>
              <a:rPr lang="hr-HR" sz="1400" b="1" dirty="0" err="1"/>
              <a:t>visit</a:t>
            </a:r>
            <a:endParaRPr lang="hr-H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R16 The system must be able to provide the user with the list of all available timeslots</a:t>
            </a:r>
            <a:r>
              <a:rPr lang="hr-HR" sz="1400" dirty="0"/>
              <a:t> </a:t>
            </a:r>
            <a:r>
              <a:rPr lang="en-US" sz="1400" dirty="0"/>
              <a:t>upon the request.</a:t>
            </a:r>
            <a:r>
              <a:rPr lang="hr-HR" sz="1400" dirty="0"/>
              <a:t> – </a:t>
            </a:r>
            <a:r>
              <a:rPr lang="hr-HR" sz="1400" b="1" dirty="0" err="1"/>
              <a:t>Book</a:t>
            </a:r>
            <a:r>
              <a:rPr lang="hr-HR" sz="1400" b="1" dirty="0"/>
              <a:t> a </a:t>
            </a:r>
            <a:r>
              <a:rPr lang="hr-HR" sz="1400" b="1" dirty="0" err="1"/>
              <a:t>visit</a:t>
            </a:r>
            <a:endParaRPr lang="hr-H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R17 The user must be able to select a specific timeslot.</a:t>
            </a:r>
            <a:r>
              <a:rPr lang="hr-HR" sz="1400" dirty="0"/>
              <a:t> – </a:t>
            </a:r>
            <a:r>
              <a:rPr lang="hr-HR" sz="1400" b="1" dirty="0" err="1"/>
              <a:t>Book</a:t>
            </a:r>
            <a:r>
              <a:rPr lang="hr-HR" sz="1400" b="1" dirty="0"/>
              <a:t> a </a:t>
            </a:r>
            <a:r>
              <a:rPr lang="hr-HR" sz="1400" b="1" dirty="0" err="1"/>
              <a:t>visit</a:t>
            </a:r>
            <a:endParaRPr lang="hr-H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R18 The user must be able to receive a confirmation of his timeslot reservation, along</a:t>
            </a:r>
            <a:r>
              <a:rPr lang="hr-HR" sz="1400" dirty="0"/>
              <a:t> </a:t>
            </a:r>
            <a:r>
              <a:rPr lang="en-US" sz="1400" dirty="0"/>
              <a:t>with a number and a ticket. </a:t>
            </a:r>
            <a:r>
              <a:rPr lang="hr-HR" sz="1400" dirty="0"/>
              <a:t>– </a:t>
            </a:r>
            <a:r>
              <a:rPr lang="hr-HR" sz="1400" b="1" dirty="0" err="1"/>
              <a:t>Book</a:t>
            </a:r>
            <a:r>
              <a:rPr lang="hr-HR" sz="1400" b="1" dirty="0"/>
              <a:t> a </a:t>
            </a:r>
            <a:r>
              <a:rPr lang="hr-HR" sz="1400" b="1" dirty="0" err="1"/>
              <a:t>visit</a:t>
            </a:r>
            <a:endParaRPr lang="hr-H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R20 The user must be able to specify expected duration of his visit to the store.</a:t>
            </a:r>
            <a:r>
              <a:rPr lang="hr-HR" sz="1400" dirty="0"/>
              <a:t> – </a:t>
            </a:r>
            <a:r>
              <a:rPr lang="hr-HR" sz="1400" b="1" dirty="0" err="1"/>
              <a:t>Book</a:t>
            </a:r>
            <a:r>
              <a:rPr lang="hr-HR" sz="1400" b="1" dirty="0"/>
              <a:t> a </a:t>
            </a:r>
            <a:r>
              <a:rPr lang="hr-HR" sz="1400" b="1" dirty="0" err="1"/>
              <a:t>visit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19323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4A08-124B-4AB3-8D42-3B4D0925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2800" dirty="0" err="1"/>
              <a:t>Changes</a:t>
            </a:r>
            <a:r>
              <a:rPr lang="hr-HR" sz="2800" dirty="0"/>
              <a:t> </a:t>
            </a:r>
            <a:r>
              <a:rPr lang="hr-HR" sz="2800" dirty="0" err="1"/>
              <a:t>between</a:t>
            </a:r>
            <a:r>
              <a:rPr lang="hr-HR" sz="2800" dirty="0"/>
              <a:t> R&amp;DD </a:t>
            </a:r>
            <a:r>
              <a:rPr lang="hr-HR" sz="2800" dirty="0" err="1"/>
              <a:t>and</a:t>
            </a:r>
            <a:r>
              <a:rPr lang="hr-HR" sz="2800" dirty="0"/>
              <a:t> </a:t>
            </a:r>
            <a:r>
              <a:rPr lang="hr-HR" sz="2800" dirty="0" err="1"/>
              <a:t>implementation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B67CB-253C-4F4F-98D1-EBC8BDB24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38" y="1845297"/>
            <a:ext cx="8323726" cy="452596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 err="1">
                <a:latin typeface="Verdana Pro" panose="020B0604030504040204" pitchFamily="34" charset="0"/>
              </a:rPr>
              <a:t>Ticket</a:t>
            </a:r>
            <a:r>
              <a:rPr lang="hr-HR" dirty="0">
                <a:latin typeface="Verdana Pro" panose="020B0604030504040204" pitchFamily="34" charset="0"/>
              </a:rPr>
              <a:t> status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 err="1">
                <a:latin typeface="Verdana Pro" panose="020B0604030504040204" pitchFamily="34" charset="0"/>
              </a:rPr>
              <a:t>Fat</a:t>
            </a:r>
            <a:r>
              <a:rPr lang="hr-HR" dirty="0">
                <a:latin typeface="Verdana Pro" panose="020B0604030504040204" pitchFamily="34" charset="0"/>
              </a:rPr>
              <a:t> </a:t>
            </a:r>
            <a:r>
              <a:rPr lang="hr-HR" dirty="0" err="1">
                <a:latin typeface="Verdana Pro" panose="020B0604030504040204" pitchFamily="34" charset="0"/>
              </a:rPr>
              <a:t>client</a:t>
            </a:r>
            <a:endParaRPr lang="hr-HR" dirty="0">
              <a:latin typeface="Verdana Pro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 err="1">
                <a:latin typeface="Verdana Pro" panose="020B0604030504040204" pitchFamily="34" charset="0"/>
              </a:rPr>
              <a:t>Timeslots</a:t>
            </a:r>
            <a:endParaRPr lang="hr-HR" dirty="0">
              <a:latin typeface="Verdana Pro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>
                <a:latin typeface="Verdana Pro" panose="020B0604030504040204" pitchFamily="34" charset="0"/>
              </a:rPr>
              <a:t>Some </a:t>
            </a:r>
            <a:r>
              <a:rPr lang="hr-HR" dirty="0" err="1">
                <a:latin typeface="Verdana Pro" panose="020B0604030504040204" pitchFamily="34" charset="0"/>
              </a:rPr>
              <a:t>controllers</a:t>
            </a:r>
            <a:r>
              <a:rPr lang="hr-HR" dirty="0">
                <a:latin typeface="Verdana Pro" panose="020B0604030504040204" pitchFamily="34" charset="0"/>
              </a:rPr>
              <a:t> </a:t>
            </a:r>
            <a:r>
              <a:rPr lang="hr-HR" dirty="0" err="1">
                <a:latin typeface="Verdana Pro" panose="020B0604030504040204" pitchFamily="34" charset="0"/>
              </a:rPr>
              <a:t>and</a:t>
            </a:r>
            <a:r>
              <a:rPr lang="hr-HR" dirty="0">
                <a:latin typeface="Verdana Pro" panose="020B0604030504040204" pitchFamily="34" charset="0"/>
              </a:rPr>
              <a:t> </a:t>
            </a:r>
            <a:r>
              <a:rPr lang="hr-HR" dirty="0" err="1">
                <a:latin typeface="Verdana Pro" panose="020B0604030504040204" pitchFamily="34" charset="0"/>
              </a:rPr>
              <a:t>services</a:t>
            </a:r>
            <a:endParaRPr lang="hr-HR" dirty="0">
              <a:latin typeface="Verdana Pro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 err="1">
                <a:latin typeface="Verdana Pro" panose="020B0604030504040204" pitchFamily="34" charset="0"/>
              </a:rPr>
              <a:t>Firebase</a:t>
            </a:r>
            <a:r>
              <a:rPr lang="hr-HR" dirty="0">
                <a:latin typeface="Verdana Pro" panose="020B0604030504040204" pitchFamily="34" charset="0"/>
              </a:rPr>
              <a:t> </a:t>
            </a:r>
            <a:r>
              <a:rPr lang="hr-HR" dirty="0" err="1">
                <a:latin typeface="Verdana Pro" panose="020B0604030504040204" pitchFamily="34" charset="0"/>
              </a:rPr>
              <a:t>instead</a:t>
            </a:r>
            <a:r>
              <a:rPr lang="hr-HR" dirty="0">
                <a:latin typeface="Verdana Pro" panose="020B0604030504040204" pitchFamily="34" charset="0"/>
              </a:rPr>
              <a:t> </a:t>
            </a:r>
            <a:r>
              <a:rPr lang="hr-HR" dirty="0" err="1">
                <a:latin typeface="Verdana Pro" panose="020B0604030504040204" pitchFamily="34" charset="0"/>
              </a:rPr>
              <a:t>of</a:t>
            </a:r>
            <a:r>
              <a:rPr lang="hr-HR" dirty="0">
                <a:latin typeface="Verdana Pro" panose="020B0604030504040204" pitchFamily="34" charset="0"/>
              </a:rPr>
              <a:t> a </a:t>
            </a:r>
            <a:r>
              <a:rPr lang="hr-HR" dirty="0" err="1">
                <a:latin typeface="Verdana Pro" panose="020B0604030504040204" pitchFamily="34" charset="0"/>
              </a:rPr>
              <a:t>traditional</a:t>
            </a:r>
            <a:r>
              <a:rPr lang="hr-HR" dirty="0">
                <a:latin typeface="Verdana Pro" panose="020B0604030504040204" pitchFamily="34" charset="0"/>
              </a:rPr>
              <a:t> </a:t>
            </a:r>
            <a:r>
              <a:rPr lang="hr-HR" dirty="0" err="1">
                <a:latin typeface="Verdana Pro" panose="020B0604030504040204" pitchFamily="34" charset="0"/>
              </a:rPr>
              <a:t>database</a:t>
            </a:r>
            <a:endParaRPr lang="hr-HR" dirty="0">
              <a:latin typeface="Verdana Pro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dirty="0">
              <a:latin typeface="Verdana Pro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Verdana Pro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648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2800" dirty="0">
                <a:latin typeface="Verdana Pro" panose="020B0604030504040204" pitchFamily="34" charset="0"/>
              </a:rPr>
              <a:t>Security</a:t>
            </a:r>
            <a:endParaRPr lang="it-IT" sz="2800" dirty="0">
              <a:latin typeface="Verdana Pro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F349A-9D08-4DB9-ABD0-FB96495CA29D}"/>
              </a:ext>
            </a:extLst>
          </p:cNvPr>
          <p:cNvSpPr txBox="1"/>
          <p:nvPr/>
        </p:nvSpPr>
        <p:spPr>
          <a:xfrm>
            <a:off x="499619" y="1696825"/>
            <a:ext cx="772055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Verdana Pro" panose="020B0604020202020204" pitchFamily="34" charset="0"/>
              </a:rPr>
              <a:t>Firebase authentication for registration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Verdana Pro" panose="020B0604020202020204" pitchFamily="34" charset="0"/>
              </a:rPr>
              <a:t>Firebase authentication for login (no passwords stored in the database)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Verdana Pro" panose="020B0604020202020204" pitchFamily="34" charset="0"/>
              </a:rPr>
              <a:t>AES 128-bit for QR code encryption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Verdana Pro" panose="020B0604020202020204" pitchFamily="34" charset="0"/>
              </a:rPr>
              <a:t>User interface</a:t>
            </a:r>
            <a:r>
              <a:rPr lang="hr-HR" sz="2200" dirty="0">
                <a:latin typeface="Verdana Pro" panose="020B0604020202020204" pitchFamily="34" charset="0"/>
              </a:rPr>
              <a:t> ”</a:t>
            </a:r>
            <a:r>
              <a:rPr lang="hr-HR" sz="2200" dirty="0" err="1">
                <a:latin typeface="Verdana Pro" panose="020B0604020202020204" pitchFamily="34" charset="0"/>
              </a:rPr>
              <a:t>ba</a:t>
            </a:r>
            <a:r>
              <a:rPr lang="en-US" sz="2200" dirty="0">
                <a:latin typeface="Verdana Pro" panose="020B0604020202020204" pitchFamily="34" charset="0"/>
              </a:rPr>
              <a:t>ck button” security</a:t>
            </a:r>
            <a:endParaRPr lang="hr-HR" sz="2200" dirty="0">
              <a:latin typeface="Verdana Pro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2200" dirty="0">
                <a:latin typeface="Verdana Pro" panose="020B0604020202020204" pitchFamily="34" charset="0"/>
              </a:rPr>
              <a:t>No </a:t>
            </a:r>
            <a:r>
              <a:rPr lang="hr-HR" sz="2200" dirty="0" err="1">
                <a:latin typeface="Verdana Pro" panose="020B0604020202020204" pitchFamily="34" charset="0"/>
              </a:rPr>
              <a:t>customer</a:t>
            </a:r>
            <a:r>
              <a:rPr lang="hr-HR" sz="2200" dirty="0">
                <a:latin typeface="Verdana Pro" panose="020B0604020202020204" pitchFamily="34" charset="0"/>
              </a:rPr>
              <a:t> data </a:t>
            </a:r>
            <a:r>
              <a:rPr lang="hr-HR" sz="2200" dirty="0" err="1">
                <a:latin typeface="Verdana Pro" panose="020B0604020202020204" pitchFamily="34" charset="0"/>
              </a:rPr>
              <a:t>stored</a:t>
            </a:r>
            <a:r>
              <a:rPr lang="hr-HR" sz="2200" dirty="0">
                <a:latin typeface="Verdana Pro" panose="020B0604020202020204" pitchFamily="34" charset="0"/>
              </a:rPr>
              <a:t> </a:t>
            </a:r>
            <a:r>
              <a:rPr lang="hr-HR" sz="2200" dirty="0" err="1">
                <a:latin typeface="Verdana Pro" panose="020B0604020202020204" pitchFamily="34" charset="0"/>
              </a:rPr>
              <a:t>anywhere</a:t>
            </a:r>
            <a:r>
              <a:rPr lang="hr-HR" sz="2200" dirty="0">
                <a:latin typeface="Verdana Pro" panose="020B0604020202020204" pitchFamily="34" charset="0"/>
              </a:rPr>
              <a:t> (GDPR)</a:t>
            </a:r>
            <a:endParaRPr lang="en-US" sz="2200" dirty="0">
              <a:latin typeface="Verdana Pro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r-HR" dirty="0">
              <a:latin typeface="Verdana Pro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r-H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357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9719-59AF-45EF-9895-C5620F17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latin typeface="Verdana Pro" panose="020B0604030504040204" pitchFamily="34" charset="0"/>
              </a:rPr>
              <a:t>Testing</a:t>
            </a:r>
            <a:endParaRPr lang="en-GB" sz="2800" dirty="0">
              <a:latin typeface="Verdana Pro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22E8C-B0F8-4A6F-9F8C-7EE9368F1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 err="1">
                <a:latin typeface="Verdana Pro" panose="020B0604030504040204" pitchFamily="34" charset="0"/>
              </a:rPr>
              <a:t>Functional</a:t>
            </a:r>
            <a:r>
              <a:rPr lang="hr-HR" dirty="0">
                <a:latin typeface="Verdana Pro" panose="020B0604030504040204" pitchFamily="34" charset="0"/>
              </a:rPr>
              <a:t> </a:t>
            </a:r>
            <a:r>
              <a:rPr lang="hr-HR" dirty="0" err="1">
                <a:latin typeface="Verdana Pro" panose="020B0604030504040204" pitchFamily="34" charset="0"/>
              </a:rPr>
              <a:t>testing</a:t>
            </a:r>
            <a:endParaRPr lang="hr-HR" dirty="0">
              <a:latin typeface="Verdana Pro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>
                <a:latin typeface="Verdana Pro" panose="020B0604030504040204" pitchFamily="34" charset="0"/>
              </a:rPr>
              <a:t>UI </a:t>
            </a:r>
            <a:r>
              <a:rPr lang="hr-HR" dirty="0" err="1">
                <a:latin typeface="Verdana Pro" panose="020B0604030504040204" pitchFamily="34" charset="0"/>
              </a:rPr>
              <a:t>testing</a:t>
            </a:r>
            <a:endParaRPr lang="hr-HR" dirty="0">
              <a:latin typeface="Verdana Pro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>
                <a:latin typeface="Verdana Pro" panose="020B0604030504040204" pitchFamily="34" charset="0"/>
              </a:rPr>
              <a:t>Security </a:t>
            </a:r>
            <a:r>
              <a:rPr lang="hr-HR" dirty="0" err="1">
                <a:latin typeface="Verdana Pro" panose="020B0604030504040204" pitchFamily="34" charset="0"/>
              </a:rPr>
              <a:t>testing</a:t>
            </a:r>
            <a:endParaRPr lang="en-GB" dirty="0">
              <a:latin typeface="Verdana Pro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392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81B4B-6DBF-43D7-A70E-A9E2A35B59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r-HR" dirty="0" err="1">
                <a:latin typeface="Verdana Pro" panose="020B0604030504040204" pitchFamily="34" charset="0"/>
              </a:rPr>
              <a:t>Code</a:t>
            </a:r>
            <a:r>
              <a:rPr lang="hr-HR" dirty="0">
                <a:latin typeface="Verdana Pro" panose="020B0604030504040204" pitchFamily="34" charset="0"/>
              </a:rPr>
              <a:t> </a:t>
            </a:r>
            <a:r>
              <a:rPr lang="hr-HR" dirty="0" err="1">
                <a:latin typeface="Verdana Pro" panose="020B0604030504040204" pitchFamily="34" charset="0"/>
              </a:rPr>
              <a:t>and</a:t>
            </a:r>
            <a:r>
              <a:rPr lang="hr-HR" dirty="0">
                <a:latin typeface="Verdana Pro" panose="020B0604030504040204" pitchFamily="34" charset="0"/>
              </a:rPr>
              <a:t> </a:t>
            </a:r>
            <a:r>
              <a:rPr lang="hr-HR" dirty="0" err="1">
                <a:latin typeface="Verdana Pro" panose="020B0604030504040204" pitchFamily="34" charset="0"/>
              </a:rPr>
              <a:t>database</a:t>
            </a:r>
            <a:r>
              <a:rPr lang="hr-HR" dirty="0">
                <a:latin typeface="Verdana Pro" panose="020B0604030504040204" pitchFamily="34" charset="0"/>
              </a:rPr>
              <a:t> </a:t>
            </a:r>
            <a:r>
              <a:rPr lang="hr-HR" dirty="0" err="1">
                <a:latin typeface="Verdana Pro" panose="020B0604030504040204" pitchFamily="34" charset="0"/>
              </a:rPr>
              <a:t>demonstration</a:t>
            </a:r>
            <a:endParaRPr lang="en-GB" dirty="0">
              <a:latin typeface="Verdana Pro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18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latin typeface="Verdana Pro" panose="020B0604030504040204" pitchFamily="34" charset="0"/>
              </a:rPr>
              <a:t>CLup</a:t>
            </a:r>
            <a:endParaRPr lang="it-IT" sz="2800" dirty="0">
              <a:latin typeface="Verdana Pro" panose="020B0604030504040204" pitchFamily="34" charset="0"/>
            </a:endParaRPr>
          </a:p>
        </p:txBody>
      </p:sp>
      <p:pic>
        <p:nvPicPr>
          <p:cNvPr id="5" name="Content Placeholder 4" descr="Qr code&#10;&#10;Description automatically generated">
            <a:extLst>
              <a:ext uri="{FF2B5EF4-FFF2-40B4-BE49-F238E27FC236}">
                <a16:creationId xmlns:a16="http://schemas.microsoft.com/office/drawing/2014/main" id="{F701B461-FB81-4589-8C99-2D4AF82E6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7402" y="1372368"/>
            <a:ext cx="3841423" cy="19207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9F349A-9D08-4DB9-ABD0-FB96495CA29D}"/>
              </a:ext>
            </a:extLst>
          </p:cNvPr>
          <p:cNvSpPr txBox="1"/>
          <p:nvPr/>
        </p:nvSpPr>
        <p:spPr>
          <a:xfrm>
            <a:off x="461913" y="3527215"/>
            <a:ext cx="6344240" cy="3811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hr-HR" dirty="0" err="1">
                <a:latin typeface="Verdana Pro" panose="020B0604020202020204" pitchFamily="34" charset="0"/>
              </a:rPr>
              <a:t>Customer</a:t>
            </a:r>
            <a:r>
              <a:rPr lang="hr-HR" dirty="0">
                <a:latin typeface="Verdana Pro" panose="020B0604020202020204" pitchFamily="34" charset="0"/>
              </a:rPr>
              <a:t> Line-</a:t>
            </a:r>
            <a:r>
              <a:rPr lang="hr-HR" dirty="0" err="1">
                <a:latin typeface="Verdana Pro" panose="020B0604020202020204" pitchFamily="34" charset="0"/>
              </a:rPr>
              <a:t>up</a:t>
            </a:r>
            <a:r>
              <a:rPr lang="hr-HR" dirty="0">
                <a:latin typeface="Verdana Pro" panose="020B0604020202020204" pitchFamily="34" charset="0"/>
              </a:rPr>
              <a:t> </a:t>
            </a:r>
            <a:r>
              <a:rPr lang="hr-HR" dirty="0" err="1">
                <a:latin typeface="Verdana Pro" panose="020B0604020202020204" pitchFamily="34" charset="0"/>
              </a:rPr>
              <a:t>application</a:t>
            </a:r>
            <a:endParaRPr lang="hr-HR" dirty="0">
              <a:latin typeface="Verdana Pro" panose="020B0604020202020204" pitchFamily="34" charset="0"/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hr-HR" dirty="0">
                <a:latin typeface="Verdana Pro" panose="020B0604020202020204" pitchFamily="34" charset="0"/>
              </a:rPr>
              <a:t>Project </a:t>
            </a:r>
            <a:r>
              <a:rPr lang="hr-HR" dirty="0" err="1">
                <a:latin typeface="Verdana Pro" panose="020B0604020202020204" pitchFamily="34" charset="0"/>
              </a:rPr>
              <a:t>aim</a:t>
            </a:r>
            <a:r>
              <a:rPr lang="hr-HR" dirty="0">
                <a:latin typeface="Verdana Pro" panose="020B0604020202020204" pitchFamily="34" charset="0"/>
              </a:rPr>
              <a:t>: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hr-HR" dirty="0" err="1">
                <a:latin typeface="Verdana Pro" panose="020B0604020202020204" pitchFamily="34" charset="0"/>
              </a:rPr>
              <a:t>Easy</a:t>
            </a:r>
            <a:r>
              <a:rPr lang="hr-HR" dirty="0">
                <a:latin typeface="Verdana Pro" panose="020B0604020202020204" pitchFamily="34" charset="0"/>
              </a:rPr>
              <a:t> to use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hr-HR" dirty="0" err="1">
                <a:latin typeface="Verdana Pro" panose="020B0604020202020204" pitchFamily="34" charset="0"/>
              </a:rPr>
              <a:t>Control</a:t>
            </a:r>
            <a:r>
              <a:rPr lang="hr-HR" dirty="0">
                <a:latin typeface="Verdana Pro" panose="020B0604020202020204" pitchFamily="34" charset="0"/>
              </a:rPr>
              <a:t> </a:t>
            </a:r>
            <a:r>
              <a:rPr lang="hr-HR" dirty="0" err="1">
                <a:latin typeface="Verdana Pro" panose="020B0604020202020204" pitchFamily="34" charset="0"/>
              </a:rPr>
              <a:t>influx</a:t>
            </a:r>
            <a:r>
              <a:rPr lang="hr-HR" dirty="0">
                <a:latin typeface="Verdana Pro" panose="020B0604020202020204" pitchFamily="34" charset="0"/>
              </a:rPr>
              <a:t> </a:t>
            </a:r>
            <a:r>
              <a:rPr lang="hr-HR" dirty="0" err="1">
                <a:latin typeface="Verdana Pro" panose="020B0604020202020204" pitchFamily="34" charset="0"/>
              </a:rPr>
              <a:t>of</a:t>
            </a:r>
            <a:r>
              <a:rPr lang="hr-HR" dirty="0">
                <a:latin typeface="Verdana Pro" panose="020B0604020202020204" pitchFamily="34" charset="0"/>
              </a:rPr>
              <a:t> </a:t>
            </a:r>
            <a:r>
              <a:rPr lang="hr-HR" dirty="0" err="1">
                <a:latin typeface="Verdana Pro" panose="020B0604020202020204" pitchFamily="34" charset="0"/>
              </a:rPr>
              <a:t>people</a:t>
            </a:r>
            <a:r>
              <a:rPr lang="hr-HR" dirty="0">
                <a:latin typeface="Verdana Pro" panose="020B0604020202020204" pitchFamily="34" charset="0"/>
              </a:rPr>
              <a:t> to </a:t>
            </a:r>
            <a:r>
              <a:rPr lang="hr-HR" dirty="0" err="1">
                <a:latin typeface="Verdana Pro" panose="020B0604020202020204" pitchFamily="34" charset="0"/>
              </a:rPr>
              <a:t>the</a:t>
            </a:r>
            <a:r>
              <a:rPr lang="hr-HR" dirty="0">
                <a:latin typeface="Verdana Pro" panose="020B0604020202020204" pitchFamily="34" charset="0"/>
              </a:rPr>
              <a:t> </a:t>
            </a:r>
            <a:r>
              <a:rPr lang="hr-HR" dirty="0" err="1">
                <a:latin typeface="Verdana Pro" panose="020B0604020202020204" pitchFamily="34" charset="0"/>
              </a:rPr>
              <a:t>store</a:t>
            </a:r>
            <a:endParaRPr lang="hr-HR" dirty="0">
              <a:latin typeface="Verdana Pro" panose="020B0604020202020204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hr-HR" dirty="0" err="1">
                <a:latin typeface="Verdana Pro" panose="020B0604020202020204" pitchFamily="34" charset="0"/>
              </a:rPr>
              <a:t>Reduce</a:t>
            </a:r>
            <a:r>
              <a:rPr lang="hr-HR" dirty="0">
                <a:latin typeface="Verdana Pro" panose="020B0604020202020204" pitchFamily="34" charset="0"/>
              </a:rPr>
              <a:t> </a:t>
            </a:r>
            <a:r>
              <a:rPr lang="hr-HR" dirty="0" err="1">
                <a:latin typeface="Verdana Pro" panose="020B0604020202020204" pitchFamily="34" charset="0"/>
              </a:rPr>
              <a:t>number</a:t>
            </a:r>
            <a:r>
              <a:rPr lang="hr-HR" dirty="0">
                <a:latin typeface="Verdana Pro" panose="020B0604020202020204" pitchFamily="34" charset="0"/>
              </a:rPr>
              <a:t> </a:t>
            </a:r>
            <a:r>
              <a:rPr lang="hr-HR" dirty="0" err="1">
                <a:latin typeface="Verdana Pro" panose="020B0604020202020204" pitchFamily="34" charset="0"/>
              </a:rPr>
              <a:t>of</a:t>
            </a:r>
            <a:r>
              <a:rPr lang="hr-HR" dirty="0">
                <a:latin typeface="Verdana Pro" panose="020B0604020202020204" pitchFamily="34" charset="0"/>
              </a:rPr>
              <a:t> </a:t>
            </a:r>
            <a:r>
              <a:rPr lang="hr-HR" dirty="0" err="1">
                <a:latin typeface="Verdana Pro" panose="020B0604020202020204" pitchFamily="34" charset="0"/>
              </a:rPr>
              <a:t>people</a:t>
            </a:r>
            <a:r>
              <a:rPr lang="hr-HR" dirty="0">
                <a:latin typeface="Verdana Pro" panose="020B0604020202020204" pitchFamily="34" charset="0"/>
              </a:rPr>
              <a:t> </a:t>
            </a:r>
            <a:r>
              <a:rPr lang="hr-HR" dirty="0" err="1">
                <a:latin typeface="Verdana Pro" panose="020B0604020202020204" pitchFamily="34" charset="0"/>
              </a:rPr>
              <a:t>in</a:t>
            </a:r>
            <a:r>
              <a:rPr lang="hr-HR" dirty="0">
                <a:latin typeface="Verdana Pro" panose="020B0604020202020204" pitchFamily="34" charset="0"/>
              </a:rPr>
              <a:t> front </a:t>
            </a:r>
            <a:r>
              <a:rPr lang="hr-HR" dirty="0" err="1">
                <a:latin typeface="Verdana Pro" panose="020B0604020202020204" pitchFamily="34" charset="0"/>
              </a:rPr>
              <a:t>of</a:t>
            </a:r>
            <a:r>
              <a:rPr lang="hr-HR" dirty="0">
                <a:latin typeface="Verdana Pro" panose="020B0604020202020204" pitchFamily="34" charset="0"/>
              </a:rPr>
              <a:t> </a:t>
            </a:r>
            <a:r>
              <a:rPr lang="hr-HR" dirty="0" err="1">
                <a:latin typeface="Verdana Pro" panose="020B0604020202020204" pitchFamily="34" charset="0"/>
              </a:rPr>
              <a:t>the</a:t>
            </a:r>
            <a:r>
              <a:rPr lang="hr-HR" dirty="0">
                <a:latin typeface="Verdana Pro" panose="020B0604020202020204" pitchFamily="34" charset="0"/>
              </a:rPr>
              <a:t> </a:t>
            </a:r>
            <a:r>
              <a:rPr lang="hr-HR" dirty="0" err="1">
                <a:latin typeface="Verdana Pro" panose="020B0604020202020204" pitchFamily="34" charset="0"/>
              </a:rPr>
              <a:t>store</a:t>
            </a:r>
            <a:endParaRPr lang="hr-HR" dirty="0">
              <a:latin typeface="Verdana Pro" panose="020B0604020202020204" pitchFamily="34" charset="0"/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hr-HR" dirty="0" err="1">
                <a:latin typeface="Verdana Pro" panose="020B0604020202020204" pitchFamily="34" charset="0"/>
              </a:rPr>
              <a:t>Add</a:t>
            </a:r>
            <a:r>
              <a:rPr lang="hr-HR" dirty="0">
                <a:latin typeface="Verdana Pro" panose="020B0604020202020204" pitchFamily="34" charset="0"/>
              </a:rPr>
              <a:t> </a:t>
            </a:r>
            <a:r>
              <a:rPr lang="hr-HR" dirty="0" err="1">
                <a:latin typeface="Verdana Pro" panose="020B0604020202020204" pitchFamily="34" charset="0"/>
              </a:rPr>
              <a:t>additional</a:t>
            </a:r>
            <a:r>
              <a:rPr lang="hr-HR" dirty="0">
                <a:latin typeface="Verdana Pro" panose="020B0604020202020204" pitchFamily="34" charset="0"/>
              </a:rPr>
              <a:t> </a:t>
            </a:r>
            <a:r>
              <a:rPr lang="hr-HR" dirty="0" err="1">
                <a:latin typeface="Verdana Pro" panose="020B0604020202020204" pitchFamily="34" charset="0"/>
              </a:rPr>
              <a:t>features</a:t>
            </a:r>
            <a:r>
              <a:rPr lang="hr-HR" dirty="0">
                <a:latin typeface="Verdana Pro" panose="020B0604020202020204" pitchFamily="34" charset="0"/>
              </a:rPr>
              <a:t> to make </a:t>
            </a:r>
            <a:r>
              <a:rPr lang="hr-HR" dirty="0" err="1">
                <a:latin typeface="Verdana Pro" panose="020B0604020202020204" pitchFamily="34" charset="0"/>
              </a:rPr>
              <a:t>the</a:t>
            </a:r>
            <a:r>
              <a:rPr lang="hr-HR" dirty="0">
                <a:latin typeface="Verdana Pro" panose="020B0604020202020204" pitchFamily="34" charset="0"/>
              </a:rPr>
              <a:t> </a:t>
            </a:r>
            <a:r>
              <a:rPr lang="hr-HR" dirty="0" err="1">
                <a:latin typeface="Verdana Pro" panose="020B0604020202020204" pitchFamily="34" charset="0"/>
              </a:rPr>
              <a:t>shopping</a:t>
            </a:r>
            <a:r>
              <a:rPr lang="hr-HR" dirty="0">
                <a:latin typeface="Verdana Pro" panose="020B0604020202020204" pitchFamily="34" charset="0"/>
              </a:rPr>
              <a:t> </a:t>
            </a:r>
            <a:r>
              <a:rPr lang="hr-HR" dirty="0" err="1">
                <a:latin typeface="Verdana Pro" panose="020B0604020202020204" pitchFamily="34" charset="0"/>
              </a:rPr>
              <a:t>experience</a:t>
            </a:r>
            <a:r>
              <a:rPr lang="hr-HR" dirty="0">
                <a:latin typeface="Verdana Pro" panose="020B0604020202020204" pitchFamily="34" charset="0"/>
              </a:rPr>
              <a:t> </a:t>
            </a:r>
            <a:r>
              <a:rPr lang="hr-HR" dirty="0" err="1">
                <a:latin typeface="Verdana Pro" panose="020B0604020202020204" pitchFamily="34" charset="0"/>
              </a:rPr>
              <a:t>easier</a:t>
            </a:r>
            <a:r>
              <a:rPr lang="hr-HR" dirty="0">
                <a:latin typeface="Verdana Pro" panose="020B0604020202020204" pitchFamily="34" charset="0"/>
              </a:rPr>
              <a:t> </a:t>
            </a:r>
            <a:r>
              <a:rPr lang="hr-HR" dirty="0" err="1">
                <a:latin typeface="Verdana Pro" panose="020B0604020202020204" pitchFamily="34" charset="0"/>
              </a:rPr>
              <a:t>and</a:t>
            </a:r>
            <a:r>
              <a:rPr lang="hr-HR" dirty="0">
                <a:latin typeface="Verdana Pro" panose="020B0604020202020204" pitchFamily="34" charset="0"/>
              </a:rPr>
              <a:t> </a:t>
            </a:r>
            <a:r>
              <a:rPr lang="hr-HR" dirty="0" err="1">
                <a:latin typeface="Verdana Pro" panose="020B0604020202020204" pitchFamily="34" charset="0"/>
              </a:rPr>
              <a:t>faster</a:t>
            </a:r>
            <a:endParaRPr lang="hr-HR" dirty="0">
              <a:latin typeface="Verdana Pro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r-H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latin typeface="Verdana Pro" panose="020B0604030504040204" pitchFamily="34" charset="0"/>
              </a:rPr>
              <a:t>Goals</a:t>
            </a:r>
            <a:r>
              <a:rPr lang="hr-HR" sz="2800" dirty="0">
                <a:latin typeface="Verdana Pro" panose="020B0604030504040204" pitchFamily="34" charset="0"/>
              </a:rPr>
              <a:t> </a:t>
            </a:r>
            <a:r>
              <a:rPr lang="hr-HR" sz="2800" dirty="0" err="1">
                <a:latin typeface="Verdana Pro" panose="020B0604030504040204" pitchFamily="34" charset="0"/>
              </a:rPr>
              <a:t>of</a:t>
            </a:r>
            <a:r>
              <a:rPr lang="hr-HR" sz="2800" dirty="0">
                <a:latin typeface="Verdana Pro" panose="020B0604030504040204" pitchFamily="34" charset="0"/>
              </a:rPr>
              <a:t> </a:t>
            </a:r>
            <a:r>
              <a:rPr lang="hr-HR" sz="2800" dirty="0" err="1">
                <a:latin typeface="Verdana Pro" panose="020B0604030504040204" pitchFamily="34" charset="0"/>
              </a:rPr>
              <a:t>the</a:t>
            </a:r>
            <a:r>
              <a:rPr lang="hr-HR" sz="2800" dirty="0">
                <a:latin typeface="Verdana Pro" panose="020B0604030504040204" pitchFamily="34" charset="0"/>
              </a:rPr>
              <a:t> </a:t>
            </a:r>
            <a:r>
              <a:rPr lang="hr-HR" sz="2800" dirty="0" err="1">
                <a:latin typeface="Verdana Pro" panose="020B0604030504040204" pitchFamily="34" charset="0"/>
              </a:rPr>
              <a:t>project</a:t>
            </a:r>
            <a:endParaRPr lang="it-IT" sz="2800" dirty="0">
              <a:latin typeface="Verdana Pro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F349A-9D08-4DB9-ABD0-FB96495CA29D}"/>
              </a:ext>
            </a:extLst>
          </p:cNvPr>
          <p:cNvSpPr txBox="1"/>
          <p:nvPr/>
        </p:nvSpPr>
        <p:spPr>
          <a:xfrm>
            <a:off x="213106" y="1460589"/>
            <a:ext cx="7884518" cy="5811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hr-HR" b="1" dirty="0" err="1">
                <a:latin typeface="Verdana Pro" panose="020B0604020202020204" pitchFamily="34" charset="0"/>
              </a:rPr>
              <a:t>Goals</a:t>
            </a:r>
            <a:r>
              <a:rPr lang="hr-HR" b="1" dirty="0">
                <a:latin typeface="Verdana Pro" panose="020B0604020202020204" pitchFamily="34" charset="0"/>
              </a:rPr>
              <a:t>:</a:t>
            </a:r>
          </a:p>
          <a:p>
            <a:pPr marL="742950" lvl="1" indent="-2857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Verdana Pro" panose="020B0604020202020204" pitchFamily="34" charset="0"/>
              </a:rPr>
              <a:t>G1 Allow the user to "line up" /retrieve a number.</a:t>
            </a:r>
            <a:endParaRPr lang="hr-HR" dirty="0">
              <a:latin typeface="Verdana Pro" panose="020B0604020202020204" pitchFamily="34" charset="0"/>
            </a:endParaRPr>
          </a:p>
          <a:p>
            <a:pPr marL="742950" lvl="1" indent="-2857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Verdana Pro" panose="020B0604020202020204" pitchFamily="34" charset="0"/>
              </a:rPr>
              <a:t>G1.1 Allow the user to retrieve a number through the application.</a:t>
            </a:r>
            <a:endParaRPr lang="hr-HR" dirty="0">
              <a:latin typeface="Verdana Pro" panose="020B0604020202020204" pitchFamily="34" charset="0"/>
            </a:endParaRPr>
          </a:p>
          <a:p>
            <a:pPr marL="742950" lvl="1" indent="-2857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Verdana Pro" panose="020B0604020202020204" pitchFamily="34" charset="0"/>
              </a:rPr>
              <a:t>G1.2 Allow the user to retrieve a number physically from the printer.</a:t>
            </a:r>
            <a:endParaRPr lang="hr-HR" dirty="0">
              <a:latin typeface="Verdana Pro" panose="020B0604020202020204" pitchFamily="34" charset="0"/>
            </a:endParaRPr>
          </a:p>
          <a:p>
            <a:pPr marL="742950" lvl="1" indent="-2857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hr-HR" dirty="0">
                <a:latin typeface="Verdana Pro" panose="020B0604020202020204" pitchFamily="34" charset="0"/>
              </a:rPr>
              <a:t>G</a:t>
            </a:r>
            <a:r>
              <a:rPr lang="en-US" dirty="0">
                <a:latin typeface="Verdana Pro" panose="020B0604020202020204" pitchFamily="34" charset="0"/>
              </a:rPr>
              <a:t>2 Allow the store manager to control the entrance of customers via QR code scanning.</a:t>
            </a:r>
            <a:endParaRPr lang="hr-HR" dirty="0">
              <a:latin typeface="Verdana Pro" panose="020B0604020202020204" pitchFamily="34" charset="0"/>
            </a:endParaRPr>
          </a:p>
          <a:p>
            <a:pPr marL="742950" lvl="1" indent="-2857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Verdana Pro" panose="020B0604020202020204" pitchFamily="34" charset="0"/>
              </a:rPr>
              <a:t>G3 Allow the user to receive precise calculations of the waiting time.</a:t>
            </a:r>
            <a:endParaRPr lang="hr-HR" dirty="0">
              <a:latin typeface="Verdana Pro" panose="020B0604020202020204" pitchFamily="34" charset="0"/>
            </a:endParaRPr>
          </a:p>
          <a:p>
            <a:pPr marL="742950" lvl="1" indent="-2857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Verdana Pro" panose="020B0604020202020204" pitchFamily="34" charset="0"/>
              </a:rPr>
              <a:t>G4 Allow the user to be updated on the store waiting time situation.</a:t>
            </a:r>
            <a:endParaRPr lang="hr-HR" dirty="0">
              <a:latin typeface="Verdana Pro" panose="020B0604020202020204" pitchFamily="34" charset="0"/>
            </a:endParaRPr>
          </a:p>
          <a:p>
            <a:pPr marL="742950" lvl="1" indent="-2857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Verdana Pro" panose="020B0604020202020204" pitchFamily="34" charset="0"/>
              </a:rPr>
              <a:t>G5 Allow the user to "book a visit" to the store</a:t>
            </a:r>
            <a:r>
              <a:rPr lang="hr-HR" dirty="0">
                <a:latin typeface="Verdana Pro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r-H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841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2800" dirty="0">
                <a:latin typeface="Verdana Pro" panose="020B0604030504040204" pitchFamily="34" charset="0"/>
              </a:rPr>
              <a:t>Design </a:t>
            </a:r>
            <a:r>
              <a:rPr lang="hr-HR" sz="2800" dirty="0" err="1">
                <a:latin typeface="Verdana Pro" panose="020B0604030504040204" pitchFamily="34" charset="0"/>
              </a:rPr>
              <a:t>choices</a:t>
            </a:r>
            <a:endParaRPr lang="it-IT" sz="2800" dirty="0">
              <a:latin typeface="Verdana Pro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F349A-9D08-4DB9-ABD0-FB96495CA29D}"/>
              </a:ext>
            </a:extLst>
          </p:cNvPr>
          <p:cNvSpPr txBox="1"/>
          <p:nvPr/>
        </p:nvSpPr>
        <p:spPr>
          <a:xfrm>
            <a:off x="461912" y="1658624"/>
            <a:ext cx="8003357" cy="711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 err="1">
                <a:latin typeface="Verdana Pro" panose="020B0604020202020204" pitchFamily="34" charset="0"/>
              </a:rPr>
              <a:t>Only</a:t>
            </a:r>
            <a:r>
              <a:rPr lang="hr-HR" dirty="0">
                <a:latin typeface="Verdana Pro" panose="020B0604020202020204" pitchFamily="34" charset="0"/>
              </a:rPr>
              <a:t> one </a:t>
            </a:r>
            <a:r>
              <a:rPr lang="hr-HR" dirty="0" err="1">
                <a:latin typeface="Verdana Pro" panose="020B0604020202020204" pitchFamily="34" charset="0"/>
              </a:rPr>
              <a:t>application</a:t>
            </a:r>
            <a:r>
              <a:rPr lang="hr-HR" dirty="0">
                <a:latin typeface="Verdana Pro" panose="020B0604020202020204" pitchFamily="34" charset="0"/>
              </a:rPr>
              <a:t> (</a:t>
            </a:r>
            <a:r>
              <a:rPr lang="hr-HR" dirty="0" err="1">
                <a:latin typeface="Verdana Pro" panose="020B0604020202020204" pitchFamily="34" charset="0"/>
              </a:rPr>
              <a:t>mobile</a:t>
            </a:r>
            <a:r>
              <a:rPr lang="hr-HR" dirty="0">
                <a:latin typeface="Verdana Pro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>
                <a:latin typeface="Verdana Pro" panose="020B0604020202020204" pitchFamily="34" charset="0"/>
              </a:rPr>
              <a:t>No </a:t>
            </a:r>
            <a:r>
              <a:rPr lang="hr-HR" dirty="0" err="1">
                <a:latin typeface="Verdana Pro" panose="020B0604020202020204" pitchFamily="34" charset="0"/>
              </a:rPr>
              <a:t>registration</a:t>
            </a:r>
            <a:r>
              <a:rPr lang="hr-HR" dirty="0">
                <a:latin typeface="Verdana Pro" panose="020B0604020202020204" pitchFamily="34" charset="0"/>
              </a:rPr>
              <a:t> </a:t>
            </a:r>
            <a:r>
              <a:rPr lang="hr-HR" dirty="0" err="1">
                <a:latin typeface="Verdana Pro" panose="020B0604020202020204" pitchFamily="34" charset="0"/>
              </a:rPr>
              <a:t>needed</a:t>
            </a:r>
            <a:r>
              <a:rPr lang="hr-HR" dirty="0">
                <a:latin typeface="Verdana Pro" panose="020B0604020202020204" pitchFamily="34" charset="0"/>
              </a:rPr>
              <a:t> for </a:t>
            </a:r>
            <a:r>
              <a:rPr lang="hr-HR" dirty="0" err="1">
                <a:latin typeface="Verdana Pro" panose="020B0604020202020204" pitchFamily="34" charset="0"/>
              </a:rPr>
              <a:t>customers</a:t>
            </a:r>
            <a:endParaRPr lang="hr-HR" dirty="0">
              <a:latin typeface="Verdana Pro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 err="1">
                <a:latin typeface="Verdana Pro" panose="020B0604020202020204" pitchFamily="34" charset="0"/>
              </a:rPr>
              <a:t>Registered</a:t>
            </a:r>
            <a:r>
              <a:rPr lang="hr-HR" dirty="0">
                <a:latin typeface="Verdana Pro" panose="020B0604020202020204" pitchFamily="34" charset="0"/>
              </a:rPr>
              <a:t> </a:t>
            </a:r>
            <a:r>
              <a:rPr lang="hr-HR" dirty="0" err="1">
                <a:latin typeface="Verdana Pro" panose="020B0604020202020204" pitchFamily="34" charset="0"/>
              </a:rPr>
              <a:t>users</a:t>
            </a:r>
            <a:r>
              <a:rPr lang="hr-HR" dirty="0">
                <a:latin typeface="Verdana Pro" panose="020B0604020202020204" pitchFamily="34" charset="0"/>
              </a:rPr>
              <a:t> – </a:t>
            </a:r>
            <a:r>
              <a:rPr lang="hr-HR" dirty="0" err="1">
                <a:latin typeface="Verdana Pro" panose="020B0604020202020204" pitchFamily="34" charset="0"/>
              </a:rPr>
              <a:t>store</a:t>
            </a:r>
            <a:r>
              <a:rPr lang="hr-HR" dirty="0">
                <a:latin typeface="Verdana Pro" panose="020B0604020202020204" pitchFamily="34" charset="0"/>
              </a:rPr>
              <a:t> </a:t>
            </a:r>
            <a:r>
              <a:rPr lang="hr-HR" dirty="0" err="1">
                <a:latin typeface="Verdana Pro" panose="020B0604020202020204" pitchFamily="34" charset="0"/>
              </a:rPr>
              <a:t>managers</a:t>
            </a:r>
            <a:r>
              <a:rPr lang="hr-HR" dirty="0">
                <a:latin typeface="Verdana Pro" panose="020B0604020202020204" pitchFamily="34" charset="0"/>
              </a:rPr>
              <a:t> </a:t>
            </a:r>
            <a:r>
              <a:rPr lang="hr-HR" dirty="0" err="1">
                <a:latin typeface="Verdana Pro" panose="020B0604020202020204" pitchFamily="34" charset="0"/>
              </a:rPr>
              <a:t>connected</a:t>
            </a:r>
            <a:r>
              <a:rPr lang="hr-HR" dirty="0">
                <a:latin typeface="Verdana Pro" panose="020B0604020202020204" pitchFamily="34" charset="0"/>
              </a:rPr>
              <a:t> to a </a:t>
            </a:r>
            <a:r>
              <a:rPr lang="hr-HR" dirty="0" err="1">
                <a:latin typeface="Verdana Pro" panose="020B0604020202020204" pitchFamily="34" charset="0"/>
              </a:rPr>
              <a:t>specific</a:t>
            </a:r>
            <a:r>
              <a:rPr lang="hr-HR" dirty="0">
                <a:latin typeface="Verdana Pro" panose="020B0604020202020204" pitchFamily="34" charset="0"/>
              </a:rPr>
              <a:t> </a:t>
            </a:r>
            <a:r>
              <a:rPr lang="hr-HR" dirty="0" err="1">
                <a:latin typeface="Verdana Pro" panose="020B0604020202020204" pitchFamily="34" charset="0"/>
              </a:rPr>
              <a:t>store</a:t>
            </a:r>
            <a:endParaRPr lang="hr-HR" dirty="0">
              <a:latin typeface="Verdana Pro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 err="1">
                <a:latin typeface="Verdana Pro" panose="020B0604020202020204" pitchFamily="34" charset="0"/>
              </a:rPr>
              <a:t>Adding</a:t>
            </a:r>
            <a:r>
              <a:rPr lang="hr-HR" dirty="0">
                <a:latin typeface="Verdana Pro" panose="020B0604020202020204" pitchFamily="34" charset="0"/>
              </a:rPr>
              <a:t> </a:t>
            </a:r>
            <a:r>
              <a:rPr lang="hr-HR" dirty="0" err="1">
                <a:latin typeface="Verdana Pro" panose="020B0604020202020204" pitchFamily="34" charset="0"/>
              </a:rPr>
              <a:t>new</a:t>
            </a:r>
            <a:r>
              <a:rPr lang="hr-HR" dirty="0">
                <a:latin typeface="Verdana Pro" panose="020B0604020202020204" pitchFamily="34" charset="0"/>
              </a:rPr>
              <a:t> </a:t>
            </a:r>
            <a:r>
              <a:rPr lang="hr-HR" dirty="0" err="1">
                <a:latin typeface="Verdana Pro" panose="020B0604020202020204" pitchFamily="34" charset="0"/>
              </a:rPr>
              <a:t>stores</a:t>
            </a:r>
            <a:r>
              <a:rPr lang="hr-HR" dirty="0">
                <a:latin typeface="Verdana Pro" panose="020B0604020202020204" pitchFamily="34" charset="0"/>
              </a:rPr>
              <a:t> – manual </a:t>
            </a:r>
            <a:r>
              <a:rPr lang="hr-HR" dirty="0" err="1">
                <a:latin typeface="Verdana Pro" panose="020B0604020202020204" pitchFamily="34" charset="0"/>
              </a:rPr>
              <a:t>addition</a:t>
            </a:r>
            <a:r>
              <a:rPr lang="hr-HR" dirty="0">
                <a:latin typeface="Verdana Pro" panose="020B0604020202020204" pitchFamily="34" charset="0"/>
              </a:rPr>
              <a:t> </a:t>
            </a:r>
            <a:r>
              <a:rPr lang="hr-HR" dirty="0" err="1">
                <a:latin typeface="Verdana Pro" panose="020B0604020202020204" pitchFamily="34" charset="0"/>
              </a:rPr>
              <a:t>of</a:t>
            </a:r>
            <a:r>
              <a:rPr lang="hr-HR" dirty="0">
                <a:latin typeface="Verdana Pro" panose="020B0604020202020204" pitchFamily="34" charset="0"/>
              </a:rPr>
              <a:t> </a:t>
            </a:r>
            <a:r>
              <a:rPr lang="hr-HR" dirty="0" err="1">
                <a:latin typeface="Verdana Pro" panose="020B0604020202020204" pitchFamily="34" charset="0"/>
              </a:rPr>
              <a:t>stores</a:t>
            </a:r>
            <a:r>
              <a:rPr lang="hr-HR" dirty="0">
                <a:latin typeface="Verdana Pro" panose="020B0604020202020204" pitchFamily="34" charset="0"/>
              </a:rPr>
              <a:t> </a:t>
            </a:r>
            <a:r>
              <a:rPr lang="hr-HR" dirty="0" err="1">
                <a:latin typeface="Verdana Pro" panose="020B0604020202020204" pitchFamily="34" charset="0"/>
              </a:rPr>
              <a:t>and</a:t>
            </a:r>
            <a:r>
              <a:rPr lang="hr-HR" dirty="0">
                <a:latin typeface="Verdana Pro" panose="020B0604020202020204" pitchFamily="34" charset="0"/>
              </a:rPr>
              <a:t> </a:t>
            </a:r>
            <a:r>
              <a:rPr lang="hr-HR" dirty="0" err="1">
                <a:latin typeface="Verdana Pro" panose="020B0604020202020204" pitchFamily="34" charset="0"/>
              </a:rPr>
              <a:t>store</a:t>
            </a:r>
            <a:r>
              <a:rPr lang="hr-HR" dirty="0">
                <a:latin typeface="Verdana Pro" panose="020B0604020202020204" pitchFamily="34" charset="0"/>
              </a:rPr>
              <a:t> </a:t>
            </a:r>
            <a:r>
              <a:rPr lang="hr-HR" dirty="0" err="1">
                <a:latin typeface="Verdana Pro" panose="020B0604020202020204" pitchFamily="34" charset="0"/>
              </a:rPr>
              <a:t>managers</a:t>
            </a:r>
            <a:endParaRPr lang="hr-HR" dirty="0">
              <a:latin typeface="Verdana Pro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 err="1">
                <a:latin typeface="Verdana Pro" panose="020B0604020202020204" pitchFamily="34" charset="0"/>
              </a:rPr>
              <a:t>Timeslots</a:t>
            </a:r>
            <a:r>
              <a:rPr lang="hr-HR" dirty="0">
                <a:latin typeface="Verdana Pro" panose="020B0604020202020204" pitchFamily="34" charset="0"/>
              </a:rPr>
              <a:t> – 15 </a:t>
            </a:r>
            <a:r>
              <a:rPr lang="hr-HR" dirty="0" err="1">
                <a:latin typeface="Verdana Pro" panose="020B0604020202020204" pitchFamily="34" charset="0"/>
              </a:rPr>
              <a:t>minutes</a:t>
            </a:r>
            <a:endParaRPr lang="hr-HR" dirty="0">
              <a:latin typeface="Verdana Pro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 err="1">
                <a:latin typeface="Verdana Pro" panose="020B0604020202020204" pitchFamily="34" charset="0"/>
              </a:rPr>
              <a:t>Ticket</a:t>
            </a:r>
            <a:r>
              <a:rPr lang="hr-HR" dirty="0">
                <a:latin typeface="Verdana Pro" panose="020B0604020202020204" pitchFamily="34" charset="0"/>
              </a:rPr>
              <a:t> </a:t>
            </a:r>
            <a:r>
              <a:rPr lang="hr-HR" dirty="0" err="1">
                <a:latin typeface="Verdana Pro" panose="020B0604020202020204" pitchFamily="34" charset="0"/>
              </a:rPr>
              <a:t>generation</a:t>
            </a:r>
            <a:r>
              <a:rPr lang="hr-HR" dirty="0">
                <a:latin typeface="Verdana Pro" panose="020B0604020202020204" pitchFamily="34" charset="0"/>
              </a:rPr>
              <a:t> – a </a:t>
            </a:r>
            <a:r>
              <a:rPr lang="hr-HR" dirty="0" err="1">
                <a:latin typeface="Verdana Pro" panose="020B0604020202020204" pitchFamily="34" charset="0"/>
              </a:rPr>
              <a:t>number</a:t>
            </a:r>
            <a:r>
              <a:rPr lang="hr-HR" dirty="0">
                <a:latin typeface="Verdana Pro" panose="020B0604020202020204" pitchFamily="34" charset="0"/>
              </a:rPr>
              <a:t> </a:t>
            </a:r>
            <a:r>
              <a:rPr lang="hr-HR" dirty="0" err="1">
                <a:latin typeface="Verdana Pro" panose="020B0604020202020204" pitchFamily="34" charset="0"/>
              </a:rPr>
              <a:t>and</a:t>
            </a:r>
            <a:r>
              <a:rPr lang="hr-HR" dirty="0">
                <a:latin typeface="Verdana Pro" panose="020B0604020202020204" pitchFamily="34" charset="0"/>
              </a:rPr>
              <a:t> a QR </a:t>
            </a:r>
            <a:r>
              <a:rPr lang="hr-HR" dirty="0" err="1">
                <a:latin typeface="Verdana Pro" panose="020B0604020202020204" pitchFamily="34" charset="0"/>
              </a:rPr>
              <a:t>code</a:t>
            </a:r>
            <a:endParaRPr lang="hr-HR" dirty="0">
              <a:latin typeface="Verdana Pro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 err="1">
                <a:latin typeface="Verdana Pro" panose="020B0604020202020204" pitchFamily="34" charset="0"/>
              </a:rPr>
              <a:t>Ticket</a:t>
            </a:r>
            <a:r>
              <a:rPr lang="hr-HR" dirty="0">
                <a:latin typeface="Verdana Pro" panose="020B0604020202020204" pitchFamily="34" charset="0"/>
              </a:rPr>
              <a:t> </a:t>
            </a:r>
            <a:r>
              <a:rPr lang="hr-HR" dirty="0" err="1">
                <a:latin typeface="Verdana Pro" panose="020B0604020202020204" pitchFamily="34" charset="0"/>
              </a:rPr>
              <a:t>scanning</a:t>
            </a:r>
            <a:r>
              <a:rPr lang="hr-HR" dirty="0">
                <a:latin typeface="Verdana Pro" panose="020B0604020202020204" pitchFamily="34" charset="0"/>
              </a:rPr>
              <a:t> – </a:t>
            </a:r>
            <a:r>
              <a:rPr lang="hr-HR" dirty="0" err="1">
                <a:latin typeface="Verdana Pro" panose="020B0604020202020204" pitchFamily="34" charset="0"/>
              </a:rPr>
              <a:t>through</a:t>
            </a:r>
            <a:r>
              <a:rPr lang="hr-HR" dirty="0">
                <a:latin typeface="Verdana Pro" panose="020B0604020202020204" pitchFamily="34" charset="0"/>
              </a:rPr>
              <a:t> QR </a:t>
            </a:r>
            <a:r>
              <a:rPr lang="hr-HR" dirty="0" err="1">
                <a:latin typeface="Verdana Pro" panose="020B0604020202020204" pitchFamily="34" charset="0"/>
              </a:rPr>
              <a:t>code</a:t>
            </a:r>
            <a:endParaRPr lang="hr-HR" dirty="0">
              <a:latin typeface="Verdana Pro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 err="1">
                <a:latin typeface="Verdana Pro" panose="020B0604020202020204" pitchFamily="34" charset="0"/>
              </a:rPr>
              <a:t>Different</a:t>
            </a:r>
            <a:r>
              <a:rPr lang="hr-HR" dirty="0">
                <a:latin typeface="Verdana Pro" panose="020B0604020202020204" pitchFamily="34" charset="0"/>
              </a:rPr>
              <a:t> </a:t>
            </a:r>
            <a:r>
              <a:rPr lang="hr-HR" dirty="0" err="1">
                <a:latin typeface="Verdana Pro" panose="020B0604020202020204" pitchFamily="34" charset="0"/>
              </a:rPr>
              <a:t>ticket</a:t>
            </a:r>
            <a:r>
              <a:rPr lang="hr-HR" dirty="0">
                <a:latin typeface="Verdana Pro" panose="020B0604020202020204" pitchFamily="34" charset="0"/>
              </a:rPr>
              <a:t> </a:t>
            </a:r>
            <a:r>
              <a:rPr lang="hr-HR" dirty="0" err="1">
                <a:latin typeface="Verdana Pro" panose="020B0604020202020204" pitchFamily="34" charset="0"/>
              </a:rPr>
              <a:t>states</a:t>
            </a:r>
            <a:endParaRPr lang="hr-HR" dirty="0">
              <a:latin typeface="Verdana Pro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r-HR" dirty="0">
              <a:latin typeface="Verdana Pro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r-HR" dirty="0">
              <a:latin typeface="Verdana Pro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r-HR" dirty="0">
              <a:latin typeface="Verdana Pro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r-H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r-H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r-H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r-H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03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375CB681-37B0-4D4C-9B1B-55E2E174B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59" y="203824"/>
            <a:ext cx="7607681" cy="670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75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37510B0-C0DC-436F-9476-84E0922B7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94" y="141402"/>
            <a:ext cx="72808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21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latin typeface="Verdana Pro" panose="020B0604030504040204" pitchFamily="34" charset="0"/>
              </a:rPr>
              <a:t>Performance</a:t>
            </a:r>
            <a:r>
              <a:rPr lang="hr-HR" sz="2800" dirty="0">
                <a:latin typeface="Verdana Pro" panose="020B0604030504040204" pitchFamily="34" charset="0"/>
              </a:rPr>
              <a:t> </a:t>
            </a:r>
            <a:r>
              <a:rPr lang="hr-HR" sz="2800" dirty="0" err="1">
                <a:latin typeface="Verdana Pro" panose="020B0604030504040204" pitchFamily="34" charset="0"/>
              </a:rPr>
              <a:t>requirements</a:t>
            </a:r>
            <a:endParaRPr lang="it-IT" sz="2800" dirty="0">
              <a:latin typeface="Verdana Pro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B1545A-A30E-4F8E-AD6E-7821F47C0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89" y="3305812"/>
            <a:ext cx="8106906" cy="28293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AFC5ED-3368-46EB-A26D-5A90320326C5}"/>
              </a:ext>
            </a:extLst>
          </p:cNvPr>
          <p:cNvSpPr txBox="1"/>
          <p:nvPr/>
        </p:nvSpPr>
        <p:spPr>
          <a:xfrm>
            <a:off x="461912" y="1658624"/>
            <a:ext cx="8003357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>
                <a:latin typeface="Verdana Pro" panose="020B0604020202020204" pitchFamily="34" charset="0"/>
              </a:rPr>
              <a:t>Internet </a:t>
            </a:r>
            <a:r>
              <a:rPr lang="hr-HR" dirty="0" err="1">
                <a:latin typeface="Verdana Pro" panose="020B0604020202020204" pitchFamily="34" charset="0"/>
              </a:rPr>
              <a:t>connection</a:t>
            </a:r>
            <a:r>
              <a:rPr lang="hr-HR" dirty="0">
                <a:latin typeface="Verdana Pro" panose="020B0604020202020204" pitchFamily="34" charset="0"/>
              </a:rPr>
              <a:t> </a:t>
            </a:r>
            <a:r>
              <a:rPr lang="hr-HR" dirty="0" err="1">
                <a:latin typeface="Verdana Pro" panose="020B0604020202020204" pitchFamily="34" charset="0"/>
              </a:rPr>
              <a:t>present</a:t>
            </a:r>
            <a:r>
              <a:rPr lang="hr-HR" dirty="0">
                <a:latin typeface="Verdana Pro" panose="020B0604020202020204" pitchFamily="34" charset="0"/>
              </a:rPr>
              <a:t> at </a:t>
            </a:r>
            <a:r>
              <a:rPr lang="hr-HR" dirty="0" err="1">
                <a:latin typeface="Verdana Pro" panose="020B0604020202020204" pitchFamily="34" charset="0"/>
              </a:rPr>
              <a:t>all</a:t>
            </a:r>
            <a:r>
              <a:rPr lang="hr-HR" dirty="0">
                <a:latin typeface="Verdana Pro" panose="020B0604020202020204" pitchFamily="34" charset="0"/>
              </a:rPr>
              <a:t> </a:t>
            </a:r>
            <a:r>
              <a:rPr lang="hr-HR" dirty="0" err="1">
                <a:latin typeface="Verdana Pro" panose="020B0604020202020204" pitchFamily="34" charset="0"/>
              </a:rPr>
              <a:t>times</a:t>
            </a:r>
            <a:endParaRPr lang="hr-HR" dirty="0">
              <a:latin typeface="Verdana Pro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>
                <a:latin typeface="Verdana Pro" panose="020B0604020202020204" pitchFamily="34" charset="0"/>
              </a:rPr>
              <a:t>Mobile </a:t>
            </a:r>
            <a:r>
              <a:rPr lang="hr-HR" dirty="0" err="1">
                <a:latin typeface="Verdana Pro" panose="020B0604020202020204" pitchFamily="34" charset="0"/>
              </a:rPr>
              <a:t>phone</a:t>
            </a:r>
            <a:r>
              <a:rPr lang="hr-HR" dirty="0">
                <a:latin typeface="Verdana Pro" panose="020B0604020202020204" pitchFamily="34" charset="0"/>
              </a:rPr>
              <a:t> </a:t>
            </a:r>
            <a:r>
              <a:rPr lang="hr-HR" dirty="0" err="1">
                <a:latin typeface="Verdana Pro" panose="020B0604020202020204" pitchFamily="34" charset="0"/>
              </a:rPr>
              <a:t>with</a:t>
            </a:r>
            <a:r>
              <a:rPr lang="hr-HR" dirty="0">
                <a:latin typeface="Verdana Pro" panose="020B0604020202020204" pitchFamily="34" charset="0"/>
              </a:rPr>
              <a:t> a </a:t>
            </a:r>
            <a:r>
              <a:rPr lang="hr-HR" dirty="0" err="1">
                <a:latin typeface="Verdana Pro" panose="020B0604020202020204" pitchFamily="34" charset="0"/>
              </a:rPr>
              <a:t>camera</a:t>
            </a:r>
            <a:endParaRPr lang="hr-HR" dirty="0">
              <a:latin typeface="Verdana Pro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>
                <a:latin typeface="Verdana Pro" panose="020B0604020202020204" pitchFamily="34" charset="0"/>
              </a:rPr>
              <a:t>Smartphone for </a:t>
            </a:r>
            <a:r>
              <a:rPr lang="hr-HR" dirty="0" err="1">
                <a:latin typeface="Verdana Pro" panose="020B0604020202020204" pitchFamily="34" charset="0"/>
              </a:rPr>
              <a:t>tickets</a:t>
            </a:r>
            <a:r>
              <a:rPr lang="hr-HR" dirty="0">
                <a:latin typeface="Verdana Pro" panose="020B0604020202020204" pitchFamily="34" charset="0"/>
              </a:rPr>
              <a:t> (</a:t>
            </a:r>
            <a:r>
              <a:rPr lang="hr-HR" dirty="0" err="1">
                <a:latin typeface="Verdana Pro" panose="020B0604020202020204" pitchFamily="34" charset="0"/>
              </a:rPr>
              <a:t>or</a:t>
            </a:r>
            <a:r>
              <a:rPr lang="hr-HR" dirty="0">
                <a:latin typeface="Verdana Pro" panose="020B0604020202020204" pitchFamily="34" charset="0"/>
              </a:rPr>
              <a:t> a </a:t>
            </a:r>
            <a:r>
              <a:rPr lang="hr-HR" dirty="0" err="1">
                <a:latin typeface="Verdana Pro" panose="020B0604020202020204" pitchFamily="34" charset="0"/>
              </a:rPr>
              <a:t>real</a:t>
            </a:r>
            <a:r>
              <a:rPr lang="hr-HR" dirty="0">
                <a:latin typeface="Verdana Pro" panose="020B0604020202020204" pitchFamily="34" charset="0"/>
              </a:rPr>
              <a:t> </a:t>
            </a:r>
            <a:r>
              <a:rPr lang="hr-HR" dirty="0" err="1">
                <a:latin typeface="Verdana Pro" panose="020B0604020202020204" pitchFamily="34" charset="0"/>
              </a:rPr>
              <a:t>world</a:t>
            </a:r>
            <a:r>
              <a:rPr lang="hr-HR" dirty="0">
                <a:latin typeface="Verdana Pro" panose="020B0604020202020204" pitchFamily="34" charset="0"/>
              </a:rPr>
              <a:t> </a:t>
            </a:r>
            <a:r>
              <a:rPr lang="hr-HR" dirty="0" err="1">
                <a:latin typeface="Verdana Pro" panose="020B0604020202020204" pitchFamily="34" charset="0"/>
              </a:rPr>
              <a:t>ticket</a:t>
            </a:r>
            <a:r>
              <a:rPr lang="hr-HR" dirty="0">
                <a:latin typeface="Verdana Pro" panose="020B0604020202020204" pitchFamily="34" charset="0"/>
              </a:rPr>
              <a:t> </a:t>
            </a:r>
            <a:r>
              <a:rPr lang="hr-HR" dirty="0" err="1">
                <a:latin typeface="Verdana Pro" panose="020B0604020202020204" pitchFamily="34" charset="0"/>
              </a:rPr>
              <a:t>printing</a:t>
            </a:r>
            <a:r>
              <a:rPr lang="hr-HR" dirty="0">
                <a:latin typeface="Verdana Pro" panose="020B0604020202020204" pitchFamily="34" charset="0"/>
              </a:rPr>
              <a:t> </a:t>
            </a:r>
            <a:r>
              <a:rPr lang="hr-HR" dirty="0" err="1">
                <a:latin typeface="Verdana Pro" panose="020B0604020202020204" pitchFamily="34" charset="0"/>
              </a:rPr>
              <a:t>machine</a:t>
            </a:r>
            <a:r>
              <a:rPr lang="hr-HR" dirty="0">
                <a:latin typeface="Verdana Pro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r-HR" dirty="0">
              <a:latin typeface="Verdana Pro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r-HR" dirty="0">
              <a:latin typeface="Verdana Pro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r-HR" dirty="0">
              <a:latin typeface="Verdana Pro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r-H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r-H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r-H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r-H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29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latin typeface="Verdana Pro" panose="020B0604030504040204" pitchFamily="34" charset="0"/>
              </a:rPr>
              <a:t>Code</a:t>
            </a:r>
            <a:r>
              <a:rPr lang="hr-HR" sz="2800" dirty="0">
                <a:latin typeface="Verdana Pro" panose="020B0604030504040204" pitchFamily="34" charset="0"/>
              </a:rPr>
              <a:t> design </a:t>
            </a:r>
            <a:r>
              <a:rPr lang="hr-HR" sz="2800" dirty="0" err="1">
                <a:latin typeface="Verdana Pro" panose="020B0604030504040204" pitchFamily="34" charset="0"/>
              </a:rPr>
              <a:t>ideas</a:t>
            </a:r>
            <a:endParaRPr lang="it-IT" sz="2800" dirty="0">
              <a:latin typeface="Verdana Pro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F349A-9D08-4DB9-ABD0-FB96495CA29D}"/>
              </a:ext>
            </a:extLst>
          </p:cNvPr>
          <p:cNvSpPr txBox="1"/>
          <p:nvPr/>
        </p:nvSpPr>
        <p:spPr>
          <a:xfrm>
            <a:off x="414779" y="1259175"/>
            <a:ext cx="831444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 err="1">
                <a:latin typeface="Verdana Pro" panose="020B0604030504040204" pitchFamily="34" charset="0"/>
              </a:rPr>
              <a:t>Thin</a:t>
            </a:r>
            <a:r>
              <a:rPr lang="hr-HR" dirty="0">
                <a:latin typeface="Verdana Pro" panose="020B0604030504040204" pitchFamily="34" charset="0"/>
              </a:rPr>
              <a:t> vs. </a:t>
            </a:r>
            <a:r>
              <a:rPr lang="hr-HR" dirty="0" err="1">
                <a:latin typeface="Verdana Pro" panose="020B0604030504040204" pitchFamily="34" charset="0"/>
              </a:rPr>
              <a:t>Thick</a:t>
            </a:r>
            <a:r>
              <a:rPr lang="hr-HR" dirty="0">
                <a:latin typeface="Verdana Pro" panose="020B0604030504040204" pitchFamily="34" charset="0"/>
              </a:rPr>
              <a:t> </a:t>
            </a:r>
            <a:r>
              <a:rPr lang="hr-HR" dirty="0" err="1">
                <a:latin typeface="Verdana Pro" panose="020B0604030504040204" pitchFamily="34" charset="0"/>
              </a:rPr>
              <a:t>client</a:t>
            </a:r>
            <a:endParaRPr lang="hr-HR" dirty="0">
              <a:latin typeface="Verdana Pro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>
                <a:latin typeface="Verdana Pro" panose="020B0604030504040204" pitchFamily="34" charset="0"/>
              </a:rPr>
              <a:t>Model-</a:t>
            </a:r>
            <a:r>
              <a:rPr lang="hr-HR" dirty="0" err="1">
                <a:latin typeface="Verdana Pro" panose="020B0604030504040204" pitchFamily="34" charset="0"/>
              </a:rPr>
              <a:t>View</a:t>
            </a:r>
            <a:r>
              <a:rPr lang="hr-HR" dirty="0">
                <a:latin typeface="Verdana Pro" panose="020B0604030504040204" pitchFamily="34" charset="0"/>
              </a:rPr>
              <a:t>-</a:t>
            </a:r>
            <a:r>
              <a:rPr lang="hr-HR" dirty="0" err="1">
                <a:latin typeface="Verdana Pro" panose="020B0604030504040204" pitchFamily="34" charset="0"/>
              </a:rPr>
              <a:t>Controller</a:t>
            </a:r>
            <a:r>
              <a:rPr lang="hr-HR" dirty="0">
                <a:latin typeface="Verdana Pro" panose="020B0604030504040204" pitchFamily="34" charset="0"/>
              </a:rPr>
              <a:t> </a:t>
            </a:r>
            <a:r>
              <a:rPr lang="hr-HR" dirty="0" err="1">
                <a:latin typeface="Verdana Pro" panose="020B0604030504040204" pitchFamily="34" charset="0"/>
              </a:rPr>
              <a:t>three</a:t>
            </a:r>
            <a:r>
              <a:rPr lang="hr-HR" dirty="0">
                <a:latin typeface="Verdana Pro" panose="020B0604030504040204" pitchFamily="34" charset="0"/>
              </a:rPr>
              <a:t> </a:t>
            </a:r>
            <a:r>
              <a:rPr lang="hr-HR" dirty="0" err="1">
                <a:latin typeface="Verdana Pro" panose="020B0604030504040204" pitchFamily="34" charset="0"/>
              </a:rPr>
              <a:t>layer</a:t>
            </a:r>
            <a:r>
              <a:rPr lang="hr-HR" dirty="0">
                <a:latin typeface="Verdana Pro" panose="020B0604030504040204" pitchFamily="34" charset="0"/>
              </a:rPr>
              <a:t> </a:t>
            </a:r>
            <a:r>
              <a:rPr lang="hr-HR" dirty="0" err="1">
                <a:latin typeface="Verdana Pro" panose="020B0604030504040204" pitchFamily="34" charset="0"/>
              </a:rPr>
              <a:t>architecture</a:t>
            </a:r>
            <a:endParaRPr lang="hr-HR" dirty="0">
              <a:latin typeface="Verdana Pro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r-HR" dirty="0">
              <a:latin typeface="Verdana Pro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latin typeface="Verdana Pro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C5309E2A-A95A-416A-9FE1-8594AAFF1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12" y="2146953"/>
            <a:ext cx="6155704" cy="39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12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E15642A1-8251-45D2-A01B-809D0AA64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1831" y="521862"/>
            <a:ext cx="11712143" cy="581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34707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216</TotalTime>
  <Words>747</Words>
  <Application>Microsoft Office PowerPoint</Application>
  <PresentationFormat>On-screen Show (4:3)</PresentationFormat>
  <Paragraphs>106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Verdana Pro</vt:lpstr>
      <vt:lpstr>Wingdings</vt:lpstr>
      <vt:lpstr>POLI</vt:lpstr>
      <vt:lpstr>Software Engineering 2 – CLup project presentation</vt:lpstr>
      <vt:lpstr>CLup</vt:lpstr>
      <vt:lpstr>Goals of the project</vt:lpstr>
      <vt:lpstr>Design choices</vt:lpstr>
      <vt:lpstr>PowerPoint Presentation</vt:lpstr>
      <vt:lpstr>PowerPoint Presentation</vt:lpstr>
      <vt:lpstr>Performance requirements</vt:lpstr>
      <vt:lpstr>Code design ideas</vt:lpstr>
      <vt:lpstr>PowerPoint Presentation</vt:lpstr>
      <vt:lpstr>Implementation</vt:lpstr>
      <vt:lpstr>Fulfilled requirements</vt:lpstr>
      <vt:lpstr>Unfulfilled requirements</vt:lpstr>
      <vt:lpstr>Changes between R&amp;DD and implementation</vt:lpstr>
      <vt:lpstr>Security</vt:lpstr>
      <vt:lpstr>Testing</vt:lpstr>
      <vt:lpstr>Code and database demonstration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Robert Medvedec</cp:lastModifiedBy>
  <cp:revision>32</cp:revision>
  <dcterms:created xsi:type="dcterms:W3CDTF">2015-05-26T12:27:57Z</dcterms:created>
  <dcterms:modified xsi:type="dcterms:W3CDTF">2021-02-15T16:52:54Z</dcterms:modified>
</cp:coreProperties>
</file>