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9"/>
  </p:notesMasterIdLst>
  <p:sldIdLst>
    <p:sldId id="256" r:id="rId2"/>
    <p:sldId id="260" r:id="rId3"/>
    <p:sldId id="278" r:id="rId4"/>
    <p:sldId id="257" r:id="rId5"/>
    <p:sldId id="265" r:id="rId6"/>
    <p:sldId id="267" r:id="rId7"/>
    <p:sldId id="258" r:id="rId8"/>
    <p:sldId id="276" r:id="rId9"/>
    <p:sldId id="277" r:id="rId10"/>
    <p:sldId id="261" r:id="rId11"/>
    <p:sldId id="266" r:id="rId12"/>
    <p:sldId id="268" r:id="rId13"/>
    <p:sldId id="269" r:id="rId14"/>
    <p:sldId id="272" r:id="rId15"/>
    <p:sldId id="273" r:id="rId16"/>
    <p:sldId id="275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34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249F8-553D-4507-818B-6B7291B435B9}" type="datetimeFigureOut">
              <a:rPr lang="es-ES" smtClean="0"/>
              <a:t>26/01/2017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4E99C-66F5-4AC2-B1F3-80DA2F02B33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0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E99C-66F5-4AC2-B1F3-80DA2F02B33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83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E99C-66F5-4AC2-B1F3-80DA2F02B33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57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4E99C-66F5-4AC2-B1F3-80DA2F02B33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2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71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31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5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78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0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64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0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0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3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33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s-es/blog/simpler-azure-management-libraries-for-net/" TargetMode="External"/><Relationship Id="rId2" Type="http://schemas.openxmlformats.org/officeDocument/2006/relationships/hyperlink" Target="https://docs.microsoft.com/en-us/azur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github.com/Azure/azure-sdk-for-net/tree/Fluen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etup.com/es-ES/CATzure/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robyenbarcelona" TargetMode="External"/><Relationship Id="rId11" Type="http://schemas.openxmlformats.org/officeDocument/2006/relationships/hyperlink" Target="https://github.com/robertoenbarcelona" TargetMode="External"/><Relationship Id="rId5" Type="http://schemas.openxmlformats.org/officeDocument/2006/relationships/image" Target="../media/image7.jpeg"/><Relationship Id="rId10" Type="http://schemas.openxmlformats.org/officeDocument/2006/relationships/image" Target="../media/image9.png"/><Relationship Id="rId4" Type="http://schemas.openxmlformats.org/officeDocument/2006/relationships/hyperlink" Target="https://www.sogeti.es/" TargetMode="External"/><Relationship Id="rId9" Type="http://schemas.openxmlformats.org/officeDocument/2006/relationships/hyperlink" Target="http://labs.sogeti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446850" cy="1380393"/>
          </a:xfrm>
        </p:spPr>
        <p:txBody>
          <a:bodyPr>
            <a:normAutofit fontScale="90000"/>
          </a:bodyPr>
          <a:lstStyle/>
          <a:p>
            <a:r>
              <a:rPr lang="es-ES" dirty="0"/>
              <a:t>Que son las </a:t>
            </a:r>
            <a:br>
              <a:rPr lang="es-ES" dirty="0"/>
            </a:br>
            <a:r>
              <a:rPr lang="es-ES" dirty="0" err="1"/>
              <a:t>Azure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</a:t>
            </a:r>
            <a:r>
              <a:rPr lang="es-ES" dirty="0" err="1"/>
              <a:t>libraries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744828"/>
            <a:ext cx="6400800" cy="1947333"/>
          </a:xfrm>
        </p:spPr>
        <p:txBody>
          <a:bodyPr/>
          <a:lstStyle/>
          <a:p>
            <a:r>
              <a:rPr lang="es-ES" dirty="0"/>
              <a:t>Una panorámica sobre las librería de gestión de </a:t>
            </a:r>
            <a:r>
              <a:rPr lang="es-ES" dirty="0" err="1"/>
              <a:t>Azure</a:t>
            </a:r>
            <a:r>
              <a:rPr lang="es-ES" dirty="0"/>
              <a:t>, </a:t>
            </a:r>
            <a:r>
              <a:rPr lang="es-ES" dirty="0" err="1"/>
              <a:t>cÓmo</a:t>
            </a:r>
            <a:r>
              <a:rPr lang="es-ES" dirty="0"/>
              <a:t> integrarla y </a:t>
            </a:r>
            <a:r>
              <a:rPr lang="es-ES" dirty="0" err="1"/>
              <a:t>quÉ</a:t>
            </a:r>
            <a:r>
              <a:rPr lang="es-ES" dirty="0"/>
              <a:t> es posible hacer con ellas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79869" y="5697360"/>
            <a:ext cx="1890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#</a:t>
            </a:r>
            <a:r>
              <a:rPr lang="es-ES" dirty="0" err="1"/>
              <a:t>CATAzureDay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874494" y="5671011"/>
            <a:ext cx="576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us</a:t>
            </a:r>
            <a:r>
              <a:rPr lang="es-ES" dirty="0"/>
              <a:t>: </a:t>
            </a:r>
            <a:r>
              <a:rPr lang="es-ES" u="sng" dirty="0"/>
              <a:t>https://www.meetup.com/es-ES/CATzure/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8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Login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2322"/>
            <a:ext cx="9200748" cy="45560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Para acceder a tu </a:t>
            </a:r>
            <a:r>
              <a:rPr lang="es-ES" sz="2400" dirty="0" err="1">
                <a:solidFill>
                  <a:schemeClr val="bg1"/>
                </a:solidFill>
              </a:rPr>
              <a:t>account</a:t>
            </a:r>
            <a:r>
              <a:rPr lang="es-ES" sz="2400" dirty="0">
                <a:solidFill>
                  <a:schemeClr val="bg1"/>
                </a:solidFill>
              </a:rPr>
              <a:t> es necesario utilizar </a:t>
            </a:r>
            <a:r>
              <a:rPr lang="es-ES" sz="2400" dirty="0" err="1">
                <a:solidFill>
                  <a:schemeClr val="bg1"/>
                </a:solidFill>
              </a:rPr>
              <a:t>ADAl</a:t>
            </a:r>
            <a:r>
              <a:rPr lang="es-ES" sz="2400" dirty="0">
                <a:solidFill>
                  <a:schemeClr val="bg1"/>
                </a:solidFill>
              </a:rPr>
              <a:t> para obtener el </a:t>
            </a:r>
            <a:r>
              <a:rPr lang="es-ES" sz="2400" dirty="0" err="1">
                <a:solidFill>
                  <a:schemeClr val="bg1"/>
                </a:solidFill>
              </a:rPr>
              <a:t>token</a:t>
            </a:r>
            <a:r>
              <a:rPr lang="es-ES" sz="2400" dirty="0">
                <a:solidFill>
                  <a:schemeClr val="bg1"/>
                </a:solidFill>
              </a:rPr>
              <a:t> de acceso que se debe pasar en cada llamada a la API </a:t>
            </a:r>
            <a:r>
              <a:rPr lang="es-ES" sz="2400" dirty="0" err="1">
                <a:solidFill>
                  <a:schemeClr val="bg1"/>
                </a:solidFill>
              </a:rPr>
              <a:t>Rest</a:t>
            </a:r>
            <a:r>
              <a:rPr lang="es-ES" sz="2400" dirty="0">
                <a:solidFill>
                  <a:schemeClr val="bg1"/>
                </a:solidFill>
              </a:rPr>
              <a:t> de gestión.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AuthenticationResult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AuthenticationContext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string.Format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["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login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"],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["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tenantId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"]));</a:t>
            </a:r>
          </a:p>
          <a:p>
            <a:pPr marL="0" indent="0">
              <a:buNone/>
            </a:pP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context.AcquireTokenAsync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["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apiEndpoint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"],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["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appId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"],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new Uri(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["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redirectUri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"]),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new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PlatformParameters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PromptBehavior.Auto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)).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result.AccessToken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Classic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token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2322"/>
            <a:ext cx="9200748" cy="4556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El </a:t>
            </a:r>
            <a:r>
              <a:rPr lang="es-ES" sz="2200" dirty="0" err="1">
                <a:solidFill>
                  <a:schemeClr val="bg1"/>
                </a:solidFill>
              </a:rPr>
              <a:t>token</a:t>
            </a:r>
            <a:r>
              <a:rPr lang="es-ES" sz="2200" dirty="0">
                <a:solidFill>
                  <a:schemeClr val="bg1"/>
                </a:solidFill>
              </a:rPr>
              <a:t> utilizado en las librerías clásicas utiliza tanto la autenticación como la suscripción como credenciales.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subscripcionId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["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subscriptionId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"];           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credential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TokenCloudCredentials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subscripcionId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ES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</a:t>
            </a:r>
            <a:r>
              <a:rPr lang="es-ES" sz="17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0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Limpiando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Una vez acabado es posible eliminar los recursos creados. Utilizando el mismo cliente es posible.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Tener en cuenta: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Una maquina se crea (y el método vuelve) en estado </a:t>
            </a:r>
            <a:r>
              <a:rPr lang="es-ES" sz="2200" dirty="0" err="1">
                <a:solidFill>
                  <a:schemeClr val="bg1"/>
                </a:solidFill>
              </a:rPr>
              <a:t>Created</a:t>
            </a:r>
            <a:r>
              <a:rPr lang="es-ES" sz="2200" dirty="0">
                <a:solidFill>
                  <a:schemeClr val="bg1"/>
                </a:solidFill>
              </a:rPr>
              <a:t>, pero tarda a estar en estado Running y no se puede operar antes con ellas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Los discos también deben ser controlados antes de operar con ellos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Las librarías para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Para acceder a la gestión de los servicios ARM es necesario utilizar otras librarías, algunas todavía en estado </a:t>
            </a:r>
            <a:r>
              <a:rPr lang="es-ES" sz="2200" dirty="0" err="1">
                <a:solidFill>
                  <a:schemeClr val="bg1"/>
                </a:solidFill>
              </a:rPr>
              <a:t>preview</a:t>
            </a:r>
            <a:r>
              <a:rPr lang="es-ES" sz="22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s-E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Microsoft.Azure.Common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="2.1.0"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Microsoft.Azure.Common.Dependencies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="1.0.0"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Microsoft.Azure.Management.Compute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="13.1.0-prerelease"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Microsoft.Azure.Management.Network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="8.0.0-preview"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Microsoft.Azure.Management.ResourceManager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="1.4.0-preview"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Microsoft.Azure.Management.Resources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="2.20.1-preview"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Microsoft.Azure.Management.Storage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="6.0.0-preview"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Microsoft.IdentityModel.Clients.ActiveDirectory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="3.13.8"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Microsoft.Rest.ClientRuntime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="2.3.4"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Microsoft.Rest.ClientRuntime.Azure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="3.3.4"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Microsoft.WindowsAzure.Common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="1.3.0"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Microsoft.WindowsAzure.Common.Dependencies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="1.1.0"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="4.1.1"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/>
              <a:t>="net462" /&gt;</a:t>
            </a:r>
            <a:endParaRPr lang="es-E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8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Token</a:t>
            </a:r>
            <a:r>
              <a:rPr lang="es-ES" dirty="0">
                <a:solidFill>
                  <a:schemeClr val="bg1"/>
                </a:solidFill>
              </a:rPr>
              <a:t> y acceso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El proceso de </a:t>
            </a:r>
            <a:r>
              <a:rPr lang="es-ES" sz="2200" dirty="0" err="1">
                <a:solidFill>
                  <a:schemeClr val="bg1"/>
                </a:solidFill>
              </a:rPr>
              <a:t>login</a:t>
            </a:r>
            <a:r>
              <a:rPr lang="es-ES" sz="2200" dirty="0">
                <a:solidFill>
                  <a:schemeClr val="bg1"/>
                </a:solidFill>
              </a:rPr>
              <a:t> es igual, pero las librerías de gestión de los recursos precisan de dos tipos diferentes de </a:t>
            </a:r>
            <a:r>
              <a:rPr lang="es-ES" sz="2200" dirty="0" err="1">
                <a:solidFill>
                  <a:schemeClr val="bg1"/>
                </a:solidFill>
              </a:rPr>
              <a:t>tokens</a:t>
            </a:r>
            <a:r>
              <a:rPr lang="es-ES" sz="22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token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result.AccessToken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cred1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TokenCloudCredentials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subscripcionId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token);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credential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TokenCredentials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(token);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resourceManagementClient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ResourceManagementClient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(cred1); 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resourceManagementClient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ResourceGroups.CheckExistence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resourceName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b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resourceManagementClient.ResourceGroups.CreateOrUpdateAsync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resourceGroup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storageClient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StorageManagementClient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(credentials) {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SubscriptionId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this.subscriptionId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}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storageClient.StorageAccounts.CheckNameAvailabilityAsync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storageName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Limpiando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El proceso es de lo mas sencillo, ya que es posible simplemente gestionar el entero grupo y eliminarlo desde su raíz.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token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result.AccessToken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cred1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TokenCloudCredentials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subscripcionId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token);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resourceManagementClient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ResourceManagementClient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(cred1); 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resourceManagementClient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DeleteResourceGroupAsync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ConfigurationManager.AppSettings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groupName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"]);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Futuro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Las librerías siguen en desarrollo constante ya que se produce una nueva versión para añadir cada producto que </a:t>
            </a:r>
            <a:r>
              <a:rPr lang="es-ES" sz="2200" dirty="0" err="1">
                <a:solidFill>
                  <a:schemeClr val="bg1"/>
                </a:solidFill>
              </a:rPr>
              <a:t>Azure</a:t>
            </a:r>
            <a:r>
              <a:rPr lang="es-ES" sz="2200" dirty="0">
                <a:solidFill>
                  <a:schemeClr val="bg1"/>
                </a:solidFill>
              </a:rPr>
              <a:t> publica.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Además se está produciendo una versión beta de una API </a:t>
            </a:r>
            <a:r>
              <a:rPr lang="es-ES" sz="2200" dirty="0" err="1">
                <a:solidFill>
                  <a:schemeClr val="bg1"/>
                </a:solidFill>
              </a:rPr>
              <a:t>Fluent</a:t>
            </a:r>
            <a:r>
              <a:rPr lang="es-ES" sz="2200" dirty="0">
                <a:solidFill>
                  <a:schemeClr val="bg1"/>
                </a:solidFill>
              </a:rPr>
              <a:t> para MAML: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windowsVM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azure.VirtualMachines.Define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myWindowsVM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WithRegion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Region.US_EAST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WithNewResourceGroup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rgName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WithNewPrimaryNetwork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("10.0.0.0/28")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WithPrimaryPrivateIpAddressDynamic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WithNewPrimaryPublicIpAddress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mywindowsvmdns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WithPopularWindowsImage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(KnownWindowsVirtualMachineImage.WINDOWS_SERVER_2012_R2_DATACENTER)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WithAdminUserName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tirekicker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WithPassword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(password)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WithSize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(VirtualMachineSizeTypes.StandardD3V2)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.Create();</a:t>
            </a:r>
            <a:b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7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Donde recupero informaciones?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200" dirty="0">
              <a:solidFill>
                <a:schemeClr val="bg1"/>
              </a:solidFill>
              <a:hlinkClick r:id="rId2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REST API: </a:t>
            </a:r>
            <a:r>
              <a:rPr lang="es-ES" sz="2200" dirty="0">
                <a:solidFill>
                  <a:schemeClr val="bg1"/>
                </a:solidFill>
                <a:hlinkClick r:id="rId2"/>
              </a:rPr>
              <a:t>https://docs.microsoft.com/en-us/azure/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MAML: </a:t>
            </a:r>
            <a:r>
              <a:rPr lang="es-ES" sz="2200" dirty="0">
                <a:solidFill>
                  <a:schemeClr val="bg1"/>
                </a:solidFill>
                <a:hlinkClick r:id="rId3"/>
              </a:rPr>
              <a:t>https://azure.microsoft.com/es-es/blog/simpler-azure-management-libraries-for-net/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Fluent: </a:t>
            </a:r>
            <a:r>
              <a:rPr lang="en-US" sz="2200" dirty="0">
                <a:solidFill>
                  <a:schemeClr val="bg1"/>
                </a:solidFill>
                <a:hlinkClick r:id="rId4"/>
              </a:rPr>
              <a:t>https://github.com/Azure/azure-sdk-for-net/tree/Fluent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Roberto Grassi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61" y="1853248"/>
            <a:ext cx="6460492" cy="4452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 smtClean="0">
                <a:solidFill>
                  <a:schemeClr val="bg1"/>
                </a:solidFill>
              </a:rPr>
              <a:t>Senior architect &amp; </a:t>
            </a:r>
            <a:r>
              <a:rPr lang="es-ES" sz="2200" dirty="0" err="1" smtClean="0">
                <a:solidFill>
                  <a:schemeClr val="bg1"/>
                </a:solidFill>
              </a:rPr>
              <a:t>mobility</a:t>
            </a:r>
            <a:r>
              <a:rPr lang="es-ES" sz="2200" dirty="0" smtClean="0">
                <a:solidFill>
                  <a:schemeClr val="bg1"/>
                </a:solidFill>
              </a:rPr>
              <a:t> lead</a:t>
            </a:r>
            <a:br>
              <a:rPr lang="es-ES" sz="2200" dirty="0" smtClean="0">
                <a:solidFill>
                  <a:schemeClr val="bg1"/>
                </a:solidFill>
              </a:rPr>
            </a:br>
            <a:r>
              <a:rPr lang="es-ES" sz="2200" dirty="0" smtClean="0">
                <a:solidFill>
                  <a:schemeClr val="bg1"/>
                </a:solidFill>
              </a:rPr>
              <a:t/>
            </a:r>
            <a:br>
              <a:rPr lang="es-ES" sz="2200" dirty="0" smtClean="0">
                <a:solidFill>
                  <a:schemeClr val="bg1"/>
                </a:solidFill>
              </a:rPr>
            </a:br>
            <a:r>
              <a:rPr lang="es-ES" sz="2200" dirty="0" smtClean="0">
                <a:solidFill>
                  <a:schemeClr val="bg1"/>
                </a:solidFill>
              </a:rPr>
              <a:t>Coordinador</a:t>
            </a:r>
            <a:r>
              <a:rPr lang="es-ES" sz="2200" dirty="0" smtClean="0">
                <a:solidFill>
                  <a:schemeClr val="bg1"/>
                </a:solidFill>
              </a:rPr>
              <a:t/>
            </a:r>
            <a:br>
              <a:rPr lang="es-ES" sz="2200" dirty="0" smtClean="0">
                <a:solidFill>
                  <a:schemeClr val="bg1"/>
                </a:solidFill>
              </a:rPr>
            </a:br>
            <a:endParaRPr lang="es-ES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200" dirty="0" smtClean="0">
                <a:solidFill>
                  <a:schemeClr val="bg1"/>
                </a:solidFill>
              </a:rPr>
              <a:t>@</a:t>
            </a:r>
            <a:r>
              <a:rPr lang="es-ES" sz="2200" dirty="0" err="1" smtClean="0">
                <a:solidFill>
                  <a:schemeClr val="bg1"/>
                </a:solidFill>
              </a:rPr>
              <a:t>robyenbarcelona</a:t>
            </a:r>
            <a:endParaRPr lang="es-ES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2200" dirty="0" smtClean="0">
                <a:solidFill>
                  <a:schemeClr val="bg1"/>
                </a:solidFill>
              </a:rPr>
              <a:t/>
            </a:r>
            <a:br>
              <a:rPr lang="es-ES" sz="2200" dirty="0" smtClean="0">
                <a:solidFill>
                  <a:schemeClr val="bg1"/>
                </a:solidFill>
              </a:rPr>
            </a:br>
            <a:r>
              <a:rPr lang="es-ES" sz="2200" dirty="0" smtClean="0">
                <a:solidFill>
                  <a:schemeClr val="bg1"/>
                </a:solidFill>
              </a:rPr>
              <a:t> </a:t>
            </a:r>
            <a:r>
              <a:rPr lang="es-ES" sz="2200" dirty="0" err="1" smtClean="0">
                <a:solidFill>
                  <a:schemeClr val="bg1"/>
                </a:solidFill>
              </a:rPr>
              <a:t>Author</a:t>
            </a:r>
            <a:r>
              <a:rPr lang="es-ES" sz="2200" dirty="0" smtClean="0">
                <a:solidFill>
                  <a:schemeClr val="bg1"/>
                </a:solidFill>
              </a:rPr>
              <a:t/>
            </a:r>
            <a:br>
              <a:rPr lang="es-ES" sz="2200" dirty="0" smtClean="0">
                <a:solidFill>
                  <a:schemeClr val="bg1"/>
                </a:solidFill>
              </a:rPr>
            </a:br>
            <a:r>
              <a:rPr lang="es-ES" sz="2400" dirty="0" smtClean="0">
                <a:solidFill>
                  <a:schemeClr val="bg1"/>
                </a:solidFill>
              </a:rPr>
              <a:t/>
            </a:r>
            <a:br>
              <a:rPr lang="es-ES" sz="2400" dirty="0" smtClean="0">
                <a:solidFill>
                  <a:schemeClr val="bg1"/>
                </a:solidFill>
              </a:rPr>
            </a:br>
            <a:r>
              <a:rPr lang="es-ES" sz="2400" smtClean="0">
                <a:solidFill>
                  <a:schemeClr val="bg1"/>
                </a:solidFill>
              </a:rPr>
              <a:t>robertoenbarcelona</a:t>
            </a:r>
            <a:r>
              <a:rPr lang="es-ES" sz="2400" dirty="0" smtClean="0">
                <a:solidFill>
                  <a:schemeClr val="bg1"/>
                </a:solidFill>
              </a:rPr>
              <a:t/>
            </a:r>
            <a:br>
              <a:rPr lang="es-ES" sz="2400" dirty="0" smtClean="0">
                <a:solidFill>
                  <a:schemeClr val="bg1"/>
                </a:solidFill>
              </a:rPr>
            </a:b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  <p:pic>
        <p:nvPicPr>
          <p:cNvPr id="7" name="Picture 6" descr="https://upload.wikimedia.org/wikipedia/commons/e/e3/Sogeti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13" y="1689946"/>
            <a:ext cx="2488057" cy="55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marketingland.com/wp-content/ml-loads/2012/06/new-twitter-logo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58" y="3139979"/>
            <a:ext cx="811174" cy="81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hlinkClick r:id="rId8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93" y="2262022"/>
            <a:ext cx="817678" cy="817678"/>
          </a:xfrm>
          <a:prstGeom prst="rect">
            <a:avLst/>
          </a:prstGeom>
        </p:spPr>
      </p:pic>
      <p:pic>
        <p:nvPicPr>
          <p:cNvPr id="1026" name="Picture 32" descr="Sogeti-labs-logga150209.png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69" y="4189670"/>
            <a:ext cx="1472663" cy="31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hlinkClick r:id="rId11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68" y="4612964"/>
            <a:ext cx="799864" cy="7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Gestionar </a:t>
            </a:r>
            <a:r>
              <a:rPr lang="es-ES" dirty="0" err="1">
                <a:solidFill>
                  <a:schemeClr val="bg1"/>
                </a:solidFill>
              </a:rPr>
              <a:t>Azure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Hay varias formas de gestionar </a:t>
            </a:r>
            <a:r>
              <a:rPr lang="es-ES" sz="2200" dirty="0" err="1">
                <a:solidFill>
                  <a:schemeClr val="bg1"/>
                </a:solidFill>
              </a:rPr>
              <a:t>Azure</a:t>
            </a:r>
            <a:r>
              <a:rPr lang="es-ES" sz="2200" dirty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El portal </a:t>
            </a:r>
            <a:r>
              <a:rPr lang="es-ES" sz="2200" dirty="0" err="1">
                <a:solidFill>
                  <a:schemeClr val="bg1"/>
                </a:solidFill>
              </a:rPr>
              <a:t>Azure</a:t>
            </a:r>
            <a:endParaRPr lang="es-E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1"/>
                </a:solidFill>
              </a:rPr>
              <a:t>PowerShell</a:t>
            </a:r>
            <a:endParaRPr lang="es-E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Herramientas </a:t>
            </a:r>
            <a:r>
              <a:rPr lang="es-ES" sz="2200" dirty="0" err="1">
                <a:solidFill>
                  <a:schemeClr val="bg1"/>
                </a:solidFill>
              </a:rPr>
              <a:t>cross-platform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command</a:t>
            </a:r>
            <a:r>
              <a:rPr lang="es-ES" sz="2200" dirty="0">
                <a:solidFill>
                  <a:schemeClr val="bg1"/>
                </a:solidFill>
              </a:rPr>
              <a:t> 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Las herramientas de Visual Studio para </a:t>
            </a:r>
            <a:r>
              <a:rPr lang="es-ES" sz="2200" dirty="0" err="1">
                <a:solidFill>
                  <a:schemeClr val="bg1"/>
                </a:solidFill>
              </a:rPr>
              <a:t>Azure</a:t>
            </a:r>
            <a:endParaRPr lang="es-E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1"/>
                </a:solidFill>
              </a:rPr>
              <a:t>Azure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management</a:t>
            </a:r>
            <a:r>
              <a:rPr lang="es-ES" sz="2200" dirty="0">
                <a:solidFill>
                  <a:schemeClr val="bg1"/>
                </a:solidFill>
              </a:rPr>
              <a:t> y </a:t>
            </a:r>
            <a:r>
              <a:rPr lang="es-ES" sz="2200" dirty="0" err="1">
                <a:solidFill>
                  <a:schemeClr val="bg1"/>
                </a:solidFill>
              </a:rPr>
              <a:t>automation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services</a:t>
            </a:r>
            <a:endParaRPr lang="es-E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REST </a:t>
            </a:r>
            <a:r>
              <a:rPr lang="es-ES" sz="2200" dirty="0" err="1">
                <a:solidFill>
                  <a:schemeClr val="bg1"/>
                </a:solidFill>
              </a:rPr>
              <a:t>APIs</a:t>
            </a:r>
            <a:endParaRPr lang="es-ES" sz="22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Y todo lo que se crea con MAML!</a:t>
            </a: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3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736380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Qué son las </a:t>
            </a:r>
            <a:r>
              <a:rPr lang="es-ES" dirty="0" err="1">
                <a:solidFill>
                  <a:schemeClr val="bg1"/>
                </a:solidFill>
              </a:rPr>
              <a:t>Azure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management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libraries</a:t>
            </a:r>
            <a:r>
              <a:rPr lang="es-ES" dirty="0">
                <a:solidFill>
                  <a:schemeClr val="bg1"/>
                </a:solidFill>
              </a:rPr>
              <a:t> (MAML)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1358" y="2189098"/>
            <a:ext cx="967898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</a:rPr>
              <a:t>Las librerías son un</a:t>
            </a:r>
            <a:r>
              <a:rPr kumimoji="0" lang="es-ES" altLang="es-ES" sz="2200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</a:rPr>
              <a:t> </a:t>
            </a:r>
            <a:r>
              <a:rPr kumimoji="0" lang="es-ES" altLang="es-ES" sz="2200" b="0" i="0" u="none" strike="noStrike" cap="none" normalizeH="0" dirty="0" err="1">
                <a:ln>
                  <a:noFill/>
                </a:ln>
                <a:solidFill>
                  <a:srgbClr val="212121"/>
                </a:solidFill>
                <a:effectLst/>
              </a:rPr>
              <a:t>wrapper</a:t>
            </a:r>
            <a:r>
              <a:rPr kumimoji="0" lang="es-ES" altLang="es-ES" sz="2200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</a:rPr>
              <a:t> sobre la API REST de gestión de </a:t>
            </a:r>
            <a:r>
              <a:rPr kumimoji="0" lang="es-ES" altLang="es-ES" sz="2200" b="0" i="0" u="none" strike="noStrike" cap="none" normalizeH="0" dirty="0" err="1">
                <a:ln>
                  <a:noFill/>
                </a:ln>
                <a:solidFill>
                  <a:srgbClr val="212121"/>
                </a:solidFill>
                <a:effectLst/>
              </a:rPr>
              <a:t>Azure</a:t>
            </a:r>
            <a:r>
              <a:rPr kumimoji="0" lang="es-ES" altLang="es-ES" sz="2200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</a:rPr>
              <a:t>, existen para diferentes lenguajes. </a:t>
            </a: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</a:rPr>
              <a:t>Son tu herramienta si necesitas </a:t>
            </a:r>
            <a:r>
              <a:rPr lang="es-ES" altLang="es-ES" sz="2200" dirty="0">
                <a:solidFill>
                  <a:srgbClr val="212121"/>
                </a:solidFill>
              </a:rPr>
              <a:t>administrar </a:t>
            </a:r>
            <a:r>
              <a:rPr lang="es-ES" altLang="es-ES" sz="2200" dirty="0">
                <a:solidFill>
                  <a:prstClr val="black"/>
                </a:solidFill>
              </a:rPr>
              <a:t>cualquier recurso de una suscripción desde una aplicación.</a:t>
            </a:r>
          </a:p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Están construidas con una visión moderna: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prstClr val="black"/>
                </a:solidFill>
              </a:rPr>
              <a:t>Async</a:t>
            </a:r>
            <a:r>
              <a:rPr lang="es-ES" sz="2200" dirty="0">
                <a:solidFill>
                  <a:prstClr val="black"/>
                </a:solidFill>
              </a:rPr>
              <a:t>/</a:t>
            </a:r>
            <a:r>
              <a:rPr lang="es-ES" sz="2200" dirty="0" err="1">
                <a:solidFill>
                  <a:prstClr val="black"/>
                </a:solidFill>
              </a:rPr>
              <a:t>await</a:t>
            </a:r>
            <a:endParaRPr lang="es-ES" sz="2200" dirty="0">
              <a:solidFill>
                <a:prstClr val="black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prstClr val="black"/>
                </a:solidFill>
              </a:rPr>
              <a:t>Basadas en las BCL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prstClr val="black"/>
                </a:solidFill>
              </a:rPr>
              <a:t>Pocas dependencias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prstClr val="black"/>
                </a:solidFill>
              </a:rPr>
              <a:t>Siguen </a:t>
            </a:r>
            <a:r>
              <a:rPr lang="es-ES" sz="2200" dirty="0" err="1">
                <a:solidFill>
                  <a:prstClr val="black"/>
                </a:solidFill>
              </a:rPr>
              <a:t>SemVer</a:t>
            </a:r>
            <a:r>
              <a:rPr lang="es-ES" sz="2200" dirty="0">
                <a:solidFill>
                  <a:prstClr val="black"/>
                </a:solidFill>
              </a:rPr>
              <a:t>, cada libraría sigue su numeración independiente</a:t>
            </a:r>
          </a:p>
          <a:p>
            <a:pPr fontAlgn="base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endParaRPr lang="es-ES" altLang="es-ES" sz="2200" dirty="0">
              <a:solidFill>
                <a:srgbClr val="21212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Crear un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En Visual Studio 2015 crear un nuevo proyecto tipo Consola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Añadir con </a:t>
            </a:r>
            <a:r>
              <a:rPr lang="es-ES" sz="2200" dirty="0" err="1">
                <a:solidFill>
                  <a:schemeClr val="bg1"/>
                </a:solidFill>
              </a:rPr>
              <a:t>Nuget</a:t>
            </a:r>
            <a:r>
              <a:rPr lang="es-ES" sz="2200" dirty="0">
                <a:solidFill>
                  <a:schemeClr val="bg1"/>
                </a:solidFill>
              </a:rPr>
              <a:t> las librerías necesarias: Microsoft </a:t>
            </a:r>
            <a:r>
              <a:rPr lang="es-ES" sz="2200" dirty="0" err="1">
                <a:solidFill>
                  <a:schemeClr val="bg1"/>
                </a:solidFill>
              </a:rPr>
              <a:t>Azure</a:t>
            </a:r>
            <a:r>
              <a:rPr lang="es-ES" sz="2200" dirty="0">
                <a:solidFill>
                  <a:schemeClr val="bg1"/>
                </a:solidFill>
              </a:rPr>
              <a:t> Management </a:t>
            </a:r>
            <a:r>
              <a:rPr lang="es-ES" sz="2200" dirty="0" err="1">
                <a:solidFill>
                  <a:schemeClr val="bg1"/>
                </a:solidFill>
              </a:rPr>
              <a:t>Libraries</a:t>
            </a:r>
            <a:r>
              <a:rPr lang="es-ES" sz="2200" dirty="0">
                <a:solidFill>
                  <a:schemeClr val="bg1"/>
                </a:solidFill>
              </a:rPr>
              <a:t> (MAML) y Active </a:t>
            </a:r>
            <a:r>
              <a:rPr lang="es-ES" sz="2200" dirty="0" err="1">
                <a:solidFill>
                  <a:schemeClr val="bg1"/>
                </a:solidFill>
              </a:rPr>
              <a:t>Directory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dirty="0" err="1">
                <a:solidFill>
                  <a:schemeClr val="bg1"/>
                </a:solidFill>
              </a:rPr>
              <a:t>Authentication</a:t>
            </a:r>
            <a:r>
              <a:rPr lang="es-ES" sz="2200" dirty="0">
                <a:solidFill>
                  <a:schemeClr val="bg1"/>
                </a:solidFill>
              </a:rPr>
              <a:t> Library (ADAL)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Actualizar las dependencias: cada libraría de gestión se libera por si misma, así que hará varias actualizaciones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6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Las 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Microsoft.Azure.Common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="2.1.0"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Microsoft.Azure.Common.Dependencies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="1.0.0"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Microsoft.IdentityModel.Clients.ActiveDirectory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="3.13.8"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Microsoft.WindowsAzure.Common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="1.4.1"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Microsoft.WindowsAzure.Common.Dependencies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="1.1.1"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="4.1.1"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Microsoft.WindowsAzure.Management.Compute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="13.0.0"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Microsoft.WindowsAzure.Management.Libraries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="2.0.0"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Microsoft.WindowsAzure.Management.MediaServices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="4.1.0"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Microsoft.WindowsAzure.Management.Monitoring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="4.1.0"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Microsoft.WindowsAzure.Management.Network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="8.1.0"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Microsoft.WindowsAzure.Management.Scheduler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="6.2.0"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Microsoft.WindowsAzure.Management.Sql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="5.2.0"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Microsoft.WindowsAzure.Management.Storage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="6.0.1"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="net452" /&gt;</a:t>
            </a: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package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 id="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Microsoft.WindowsAzure.Management.WebSites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version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="4.0.0"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</a:rPr>
              <a:t>targetFramework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="net462" 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2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Autenticar una App para gestionar una suscripción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864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>
                <a:solidFill>
                  <a:schemeClr val="bg1"/>
                </a:solidFill>
              </a:rPr>
              <a:t>Para poder utilizar esta aplicación con éxito es necesario autorizarla, no solamente para los accesos a los recursos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crear una App en </a:t>
            </a:r>
            <a:r>
              <a:rPr lang="es-ES" sz="2200" dirty="0" err="1">
                <a:solidFill>
                  <a:schemeClr val="bg1"/>
                </a:solidFill>
              </a:rPr>
              <a:t>AzureAD</a:t>
            </a:r>
            <a:r>
              <a:rPr lang="es-ES" sz="2200" dirty="0">
                <a:solidFill>
                  <a:schemeClr val="bg1"/>
                </a:solidFill>
              </a:rPr>
              <a:t> y configurar ID y </a:t>
            </a:r>
            <a:r>
              <a:rPr lang="es-ES" sz="2200" dirty="0" err="1">
                <a:solidFill>
                  <a:schemeClr val="bg1"/>
                </a:solidFill>
              </a:rPr>
              <a:t>url</a:t>
            </a:r>
            <a:endParaRPr lang="es-ES" sz="2200" dirty="0">
              <a:solidFill>
                <a:schemeClr val="bg1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añadirle los permisos para la API de gestión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602" y="3917245"/>
            <a:ext cx="848796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Autorizar una App para gestionar una suscripción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61214"/>
          </a:xfrm>
        </p:spPr>
        <p:txBody>
          <a:bodyPr>
            <a:normAutofit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1"/>
                </a:solidFill>
              </a:rPr>
              <a:t>añadirle la autorización para la API de gestión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05" y="3115741"/>
            <a:ext cx="9303000" cy="26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7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bg1"/>
                </a:solidFill>
              </a:rPr>
              <a:t>Tenant</a:t>
            </a:r>
            <a:r>
              <a:rPr lang="es-ES" dirty="0">
                <a:solidFill>
                  <a:schemeClr val="bg1"/>
                </a:solidFill>
              </a:rPr>
              <a:t>-id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1153"/>
            <a:ext cx="8946541" cy="794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Para obtenerlo ir a la aplicación y mirar sus </a:t>
            </a:r>
            <a:r>
              <a:rPr lang="es-ES" sz="2400" dirty="0" err="1">
                <a:solidFill>
                  <a:schemeClr val="bg1"/>
                </a:solidFill>
              </a:rPr>
              <a:t>end-points</a:t>
            </a:r>
            <a:r>
              <a:rPr lang="es-ES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9" y="0"/>
            <a:ext cx="1597269" cy="1597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93" y="2305966"/>
            <a:ext cx="8073074" cy="37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95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521</TotalTime>
  <Words>1068</Words>
  <Application>Microsoft Office PowerPoint</Application>
  <PresentationFormat>Widescreen</PresentationFormat>
  <Paragraphs>125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</vt:lpstr>
      <vt:lpstr>Wingdings 3</vt:lpstr>
      <vt:lpstr>Ion</vt:lpstr>
      <vt:lpstr>Que son las  Azure management libraries</vt:lpstr>
      <vt:lpstr>Roberto Grassi</vt:lpstr>
      <vt:lpstr>Gestionar Azure</vt:lpstr>
      <vt:lpstr>Qué son las Azure management libraries (MAML)</vt:lpstr>
      <vt:lpstr>Crear un proyecto</vt:lpstr>
      <vt:lpstr>Las referencias</vt:lpstr>
      <vt:lpstr>Autenticar una App para gestionar una suscripción</vt:lpstr>
      <vt:lpstr>Autorizar una App para gestionar una suscripción</vt:lpstr>
      <vt:lpstr>Tenant-id</vt:lpstr>
      <vt:lpstr>Login</vt:lpstr>
      <vt:lpstr>Classic token</vt:lpstr>
      <vt:lpstr>Limpiando</vt:lpstr>
      <vt:lpstr>Las librarías para ARM</vt:lpstr>
      <vt:lpstr>Token y acceso</vt:lpstr>
      <vt:lpstr>Limpiando</vt:lpstr>
      <vt:lpstr>Futuro</vt:lpstr>
      <vt:lpstr>Donde recupero informaciones?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son las  Azure managment libraries</dc:title>
  <dc:creator>Roberto Grassi</dc:creator>
  <cp:lastModifiedBy>Roberto Grassi</cp:lastModifiedBy>
  <cp:revision>110</cp:revision>
  <dcterms:created xsi:type="dcterms:W3CDTF">2016-12-27T12:29:44Z</dcterms:created>
  <dcterms:modified xsi:type="dcterms:W3CDTF">2017-01-26T10:20:11Z</dcterms:modified>
</cp:coreProperties>
</file>