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5" r:id="rId13"/>
    <p:sldId id="270" r:id="rId14"/>
    <p:sldId id="269" r:id="rId15"/>
    <p:sldId id="266" r:id="rId16"/>
    <p:sldId id="267" r:id="rId17"/>
    <p:sldId id="268" r:id="rId18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5E1AD-C3B4-1962-DFEC-AA24AD92D1BC}" v="3" dt="2021-12-02T20:49:51.154"/>
    <p1510:client id="{422FB5B0-8C27-A2D9-8A55-7A07515519A3}" v="48" dt="2021-12-02T22:06:57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hyperlink" Target="http://bit.ly/2TtBDfr" TargetMode="Externa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hyperlink" Target="http://bit.ly/2TyoMsr" TargetMode="Externa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hyperlink" Target="http://bit.ly/2Tynxth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4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4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4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0080" y="548640"/>
            <a:ext cx="1447920" cy="144792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4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-475200" y="2831760"/>
            <a:ext cx="2691000" cy="269100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7269840" y="-427680"/>
            <a:ext cx="2176200" cy="217620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4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695480" y="3411000"/>
            <a:ext cx="3747600" cy="8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rgbClr val="FFFFFF"/>
                </a:solidFill>
                <a:latin typeface="Open Sans"/>
                <a:ea typeface="Open Sans"/>
              </a:rPr>
              <a:t>CREDITS: This presentation template was created by </a:t>
            </a:r>
            <a:r>
              <a:rPr lang="en" sz="1200" b="1" u="sng" strike="noStrike" spc="-1">
                <a:solidFill>
                  <a:srgbClr val="0000FF"/>
                </a:solidFill>
                <a:uFillTx/>
                <a:latin typeface="Open Sans"/>
                <a:ea typeface="Open Sans"/>
                <a:hlinkClick r:id="rId14"/>
              </a:rPr>
              <a:t>Slidesgo</a:t>
            </a:r>
            <a:r>
              <a:rPr lang="en" sz="1200" b="0" strike="noStrike" spc="-1">
                <a:solidFill>
                  <a:srgbClr val="FFFFFF"/>
                </a:solidFill>
                <a:latin typeface="Open Sans"/>
                <a:ea typeface="Open Sans"/>
              </a:rPr>
              <a:t>, including icons by </a:t>
            </a:r>
            <a:r>
              <a:rPr lang="en" sz="1200" b="1" u="sng" strike="noStrike" spc="-1">
                <a:solidFill>
                  <a:srgbClr val="0000FF"/>
                </a:solidFill>
                <a:uFillTx/>
                <a:latin typeface="Open Sans"/>
                <a:ea typeface="Open Sans"/>
                <a:hlinkClick r:id="rId15"/>
              </a:rPr>
              <a:t>Flaticon</a:t>
            </a:r>
            <a:r>
              <a:rPr lang="en" sz="1200" b="0" strike="noStrike" spc="-1">
                <a:solidFill>
                  <a:srgbClr val="FFFFFF"/>
                </a:solidFill>
                <a:latin typeface="Open Sans"/>
                <a:ea typeface="Open Sans"/>
              </a:rPr>
              <a:t>, infographics &amp; images by </a:t>
            </a:r>
            <a:r>
              <a:rPr lang="en" sz="1200" b="1" u="sng" strike="noStrike" spc="-1">
                <a:solidFill>
                  <a:srgbClr val="0000FF"/>
                </a:solidFill>
                <a:uFillTx/>
                <a:latin typeface="Open Sans"/>
                <a:ea typeface="Open Sans"/>
                <a:hlinkClick r:id="rId16"/>
              </a:rPr>
              <a:t>Freepik</a:t>
            </a:r>
            <a:r>
              <a:rPr lang="en" sz="1200" b="0" strike="noStrike" spc="-1">
                <a:solidFill>
                  <a:srgbClr val="FFFFFF"/>
                </a:solidFill>
                <a:latin typeface="Open Sans"/>
                <a:ea typeface="Open Sans"/>
              </a:rPr>
              <a:t> 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4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802400" y="1314360"/>
            <a:ext cx="360180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>
                <a:solidFill>
                  <a:srgbClr val="FFFFFF"/>
                </a:solidFill>
                <a:latin typeface="Cabin"/>
                <a:ea typeface="Cabin"/>
              </a:rPr>
              <a:t> </a:t>
            </a:r>
            <a:br/>
            <a:r>
              <a:rPr lang="en" sz="6400" b="1" strike="noStrike" spc="-1">
                <a:solidFill>
                  <a:srgbClr val="FFFFFF"/>
                </a:solidFill>
                <a:latin typeface="Cabin"/>
                <a:ea typeface="Cabin"/>
              </a:rPr>
              <a:t>i</a:t>
            </a:r>
            <a:r>
              <a:rPr lang="en" sz="6400" b="1" strike="noStrike" spc="-1">
                <a:solidFill>
                  <a:srgbClr val="25F5DF"/>
                </a:solidFill>
                <a:latin typeface="Cabin"/>
                <a:ea typeface="Cabin"/>
              </a:rPr>
              <a:t>Clean</a:t>
            </a:r>
            <a:endParaRPr lang="pt-BR" sz="6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802400" y="2866320"/>
            <a:ext cx="3601800" cy="172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Arial"/>
                <a:ea typeface="Arial"/>
              </a:rPr>
              <a:t>Carlos Gomes</a:t>
            </a:r>
            <a:endParaRPr lang="pt-BR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Arial"/>
                <a:ea typeface="Arial"/>
              </a:rPr>
              <a:t>Guilherme Sousa</a:t>
            </a:r>
            <a:endParaRPr lang="pt-BR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Arial"/>
                <a:ea typeface="Arial"/>
              </a:rPr>
              <a:t>Guilherme Soares</a:t>
            </a:r>
            <a:endParaRPr lang="pt-BR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Arial"/>
                <a:ea typeface="Arial"/>
              </a:rPr>
              <a:t>Leonardo Victor</a:t>
            </a:r>
            <a:endParaRPr lang="pt-BR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Arial"/>
                <a:ea typeface="Arial"/>
              </a:rPr>
              <a:t>Lucas Yudi</a:t>
            </a:r>
            <a:endParaRPr lang="pt-BR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Arial"/>
                <a:ea typeface="Arial"/>
              </a:rPr>
              <a:t>Roberto Gomes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7921080" y="-370440"/>
            <a:ext cx="1387800" cy="138780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7" name="Google Shape;272;p66"/>
          <p:cNvPicPr/>
          <p:nvPr/>
        </p:nvPicPr>
        <p:blipFill>
          <a:blip r:embed="rId2"/>
          <a:srcRect l="22569" r="7496"/>
          <a:stretch/>
        </p:blipFill>
        <p:spPr>
          <a:xfrm flipH="1">
            <a:off x="545040" y="545400"/>
            <a:ext cx="3601800" cy="4051800"/>
          </a:xfrm>
          <a:prstGeom prst="rect">
            <a:avLst/>
          </a:prstGeom>
          <a:ln>
            <a:noFill/>
          </a:ln>
        </p:spPr>
      </p:pic>
      <p:sp>
        <p:nvSpPr>
          <p:cNvPr id="198" name="CustomShape 4"/>
          <p:cNvSpPr/>
          <p:nvPr/>
        </p:nvSpPr>
        <p:spPr>
          <a:xfrm>
            <a:off x="3713760" y="3179160"/>
            <a:ext cx="2176200" cy="217620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2407084" y="1663223"/>
            <a:ext cx="4491000" cy="1624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800" b="1" strike="noStrike" spc="-1">
                <a:solidFill>
                  <a:srgbClr val="FFFFFF"/>
                </a:solidFill>
                <a:latin typeface="Cabin"/>
                <a:ea typeface="Cabin"/>
              </a:rPr>
              <a:t>Documento layout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917240" y="3325320"/>
            <a:ext cx="2859480" cy="297396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62303282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2800362" y="1643267"/>
            <a:ext cx="3483000" cy="16336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800" b="1" strike="noStrike" spc="-1">
                <a:solidFill>
                  <a:srgbClr val="FFFFFF"/>
                </a:solidFill>
                <a:latin typeface="Cabin"/>
                <a:ea typeface="Cabin"/>
              </a:rPr>
              <a:t>Abre a aplicação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917240" y="3325320"/>
            <a:ext cx="2859480" cy="297396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16640" y="360000"/>
            <a:ext cx="30510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trike="noStrike" spc="-1">
                <a:solidFill>
                  <a:srgbClr val="FFFFFF"/>
                </a:solidFill>
                <a:latin typeface="Cabin"/>
                <a:ea typeface="Cabin"/>
              </a:rPr>
              <a:t>White Paper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917240" y="3325320"/>
            <a:ext cx="2859480" cy="297396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0" name="Picture 229"/>
          <p:cNvPicPr/>
          <p:nvPr/>
        </p:nvPicPr>
        <p:blipFill>
          <a:blip r:embed="rId2"/>
          <a:stretch/>
        </p:blipFill>
        <p:spPr>
          <a:xfrm>
            <a:off x="2952000" y="1044000"/>
            <a:ext cx="3024000" cy="302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390;p85"/>
          <p:cNvPicPr/>
          <p:nvPr/>
        </p:nvPicPr>
        <p:blipFill>
          <a:blip r:embed="rId2"/>
          <a:srcRect l="17243" r="15653"/>
          <a:stretch/>
        </p:blipFill>
        <p:spPr>
          <a:xfrm>
            <a:off x="570960" y="548640"/>
            <a:ext cx="3599640" cy="4049640"/>
          </a:xfrm>
          <a:prstGeom prst="rect">
            <a:avLst/>
          </a:prstGeom>
          <a:ln>
            <a:noFill/>
          </a:ln>
        </p:spPr>
      </p:pic>
      <p:sp>
        <p:nvSpPr>
          <p:cNvPr id="232" name="CustomShape 1"/>
          <p:cNvSpPr/>
          <p:nvPr/>
        </p:nvSpPr>
        <p:spPr>
          <a:xfrm>
            <a:off x="4401931" y="1883600"/>
            <a:ext cx="4998562" cy="112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5400" b="1" strike="noStrike" spc="-1" dirty="0" err="1">
                <a:solidFill>
                  <a:srgbClr val="FFFFFF"/>
                </a:solidFill>
                <a:latin typeface="Cabin"/>
                <a:ea typeface="Cabin"/>
              </a:rPr>
              <a:t>Obrigado</a:t>
            </a:r>
            <a:r>
              <a:rPr lang="en" sz="6600" b="1" strike="noStrike" spc="-1" dirty="0">
                <a:solidFill>
                  <a:srgbClr val="FFFFFF"/>
                </a:solidFill>
                <a:latin typeface="Cabin"/>
                <a:ea typeface="Cabin"/>
              </a:rPr>
              <a:t>!</a:t>
            </a:r>
            <a:endParaRPr lang="pt-BR" sz="6600" b="0" strike="noStrike" spc="-1" dirty="0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-1164240" y="1116720"/>
            <a:ext cx="2742120" cy="274212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3"/>
          <p:cNvSpPr/>
          <p:nvPr/>
        </p:nvSpPr>
        <p:spPr>
          <a:xfrm>
            <a:off x="3847680" y="-415080"/>
            <a:ext cx="1447920" cy="144792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4"/>
          <p:cNvSpPr/>
          <p:nvPr/>
        </p:nvSpPr>
        <p:spPr>
          <a:xfrm>
            <a:off x="4602240" y="3314160"/>
            <a:ext cx="3929040" cy="914760"/>
          </a:xfrm>
          <a:prstGeom prst="rect">
            <a:avLst/>
          </a:prstGeom>
          <a:solidFill>
            <a:srgbClr val="6747C9"/>
          </a:solidFill>
          <a:ln w="25560">
            <a:solidFill>
              <a:srgbClr val="6747C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53280" y="1753560"/>
            <a:ext cx="5213160" cy="98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000" b="1" strike="noStrike" spc="-1">
                <a:solidFill>
                  <a:srgbClr val="FFFFFF"/>
                </a:solidFill>
                <a:latin typeface="Cabin"/>
                <a:ea typeface="Cabin"/>
              </a:rPr>
              <a:t>Contexto</a:t>
            </a:r>
            <a:endParaRPr lang="pt-BR" sz="60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653280" y="3385440"/>
            <a:ext cx="3378960" cy="66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rgbClr val="FFFFFF"/>
                </a:solidFill>
                <a:latin typeface="Arial"/>
                <a:ea typeface="Arial"/>
              </a:rPr>
              <a:t>Introdução aos números e visão mercado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26360" y="3059280"/>
            <a:ext cx="2558880" cy="255888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4"/>
          <p:cNvSpPr/>
          <p:nvPr/>
        </p:nvSpPr>
        <p:spPr>
          <a:xfrm>
            <a:off x="5853600" y="-21960"/>
            <a:ext cx="1312200" cy="131220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5"/>
          <p:cNvSpPr/>
          <p:nvPr/>
        </p:nvSpPr>
        <p:spPr>
          <a:xfrm>
            <a:off x="3653280" y="2399400"/>
            <a:ext cx="5213160" cy="98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000" b="1" strike="noStrike" spc="-1">
                <a:solidFill>
                  <a:srgbClr val="25F5DF"/>
                </a:solidFill>
                <a:latin typeface="Cabin"/>
                <a:ea typeface="Cabin"/>
              </a:rPr>
              <a:t>do negócio</a:t>
            </a:r>
            <a:endParaRPr lang="pt-BR" sz="6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590440" y="94320"/>
            <a:ext cx="3111840" cy="103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800" b="1" strike="noStrike" spc="-1">
                <a:solidFill>
                  <a:srgbClr val="FFFFFF"/>
                </a:solidFill>
                <a:latin typeface="Cabin"/>
                <a:ea typeface="Cabin"/>
              </a:rPr>
              <a:t>Problema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641200" y="3241440"/>
            <a:ext cx="2714760" cy="271476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6" name="Google Shape;289;p68" descr="A picture containing person, wall, indoor, vacuum&#10;&#10;Description automatically generated"/>
          <p:cNvPicPr/>
          <p:nvPr/>
        </p:nvPicPr>
        <p:blipFill>
          <a:blip r:embed="rId2"/>
          <a:stretch/>
        </p:blipFill>
        <p:spPr>
          <a:xfrm>
            <a:off x="955080" y="1262160"/>
            <a:ext cx="4307400" cy="2727000"/>
          </a:xfrm>
          <a:prstGeom prst="rect">
            <a:avLst/>
          </a:prstGeom>
          <a:ln>
            <a:noFill/>
          </a:ln>
        </p:spPr>
      </p:pic>
      <p:sp>
        <p:nvSpPr>
          <p:cNvPr id="207" name="CustomShape 3"/>
          <p:cNvSpPr/>
          <p:nvPr/>
        </p:nvSpPr>
        <p:spPr>
          <a:xfrm>
            <a:off x="5643000" y="1261440"/>
            <a:ext cx="312336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" sz="1800" b="0" strike="noStrike" spc="-1">
                <a:solidFill>
                  <a:srgbClr val="FFFFFF"/>
                </a:solidFill>
                <a:latin typeface="Arial"/>
                <a:ea typeface="Arial"/>
              </a:rPr>
              <a:t>Poucas oportunidades de emprego</a:t>
            </a: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" sz="1800" b="0" strike="noStrike" spc="-1">
                <a:solidFill>
                  <a:srgbClr val="FFFFFF"/>
                </a:solidFill>
                <a:latin typeface="Arial"/>
                <a:ea typeface="Arial"/>
              </a:rPr>
              <a:t>Rede de relacionamentos pouco ampla</a:t>
            </a: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" sz="1800" b="0" strike="noStrike" spc="-1">
                <a:solidFill>
                  <a:srgbClr val="FFFFFF"/>
                </a:solidFill>
                <a:latin typeface="Arial"/>
                <a:ea typeface="Arial"/>
              </a:rPr>
              <a:t>Problemas com a remuneração da empregada</a:t>
            </a:r>
            <a:endParaRPr lang="pt-BR" sz="1800" b="0" strike="noStrike" spc="-1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95;p69"/>
          <p:cNvPicPr/>
          <p:nvPr/>
        </p:nvPicPr>
        <p:blipFill>
          <a:blip r:embed="rId2"/>
          <a:srcRect l="26246" r="6657"/>
          <a:stretch/>
        </p:blipFill>
        <p:spPr>
          <a:xfrm>
            <a:off x="4972320" y="546480"/>
            <a:ext cx="3599640" cy="4049640"/>
          </a:xfrm>
          <a:prstGeom prst="rect">
            <a:avLst/>
          </a:prstGeom>
          <a:ln>
            <a:noFill/>
          </a:ln>
        </p:spPr>
      </p:pic>
      <p:sp>
        <p:nvSpPr>
          <p:cNvPr id="209" name="CustomShape 1"/>
          <p:cNvSpPr/>
          <p:nvPr/>
        </p:nvSpPr>
        <p:spPr>
          <a:xfrm>
            <a:off x="826920" y="1380960"/>
            <a:ext cx="3649320" cy="103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>
                <a:solidFill>
                  <a:srgbClr val="FFFFFF"/>
                </a:solidFill>
                <a:latin typeface="Cabin"/>
                <a:ea typeface="Cabin"/>
              </a:rPr>
              <a:t>Nossa </a:t>
            </a:r>
            <a:br/>
            <a:r>
              <a:rPr lang="en" sz="4000" b="1" strike="noStrike" spc="-1">
                <a:solidFill>
                  <a:srgbClr val="25F5DF"/>
                </a:solidFill>
                <a:latin typeface="Cabin"/>
                <a:ea typeface="Cabin"/>
              </a:rPr>
              <a:t>solução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26920" y="2412360"/>
            <a:ext cx="3649320" cy="134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400" b="0" i="1" strike="noStrike" spc="-1">
                <a:solidFill>
                  <a:srgbClr val="FFFFFF"/>
                </a:solidFill>
                <a:latin typeface="Open Sans"/>
                <a:ea typeface="Open Sans"/>
              </a:rPr>
              <a:t>Proposta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4002120" y="3241440"/>
            <a:ext cx="2714760" cy="271476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303;p70"/>
          <p:cNvPicPr/>
          <p:nvPr/>
        </p:nvPicPr>
        <p:blipFill>
          <a:blip r:embed="rId2"/>
          <a:srcRect l="290" r="-164"/>
          <a:stretch/>
        </p:blipFill>
        <p:spPr>
          <a:xfrm>
            <a:off x="1305000" y="480240"/>
            <a:ext cx="6532560" cy="4418280"/>
          </a:xfrm>
          <a:prstGeom prst="rect">
            <a:avLst/>
          </a:prstGeom>
          <a:ln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-201240" y="-32760"/>
            <a:ext cx="2241000" cy="6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rgbClr val="FFFFFF"/>
                </a:solidFill>
                <a:latin typeface="Cabin"/>
                <a:ea typeface="Cabin"/>
              </a:rPr>
              <a:t>Storyboard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214" name="Google Shape;305;p70" descr="Graphical user interface, application, map&#10;&#10;Description automatically generated"/>
          <p:cNvPicPr/>
          <p:nvPr/>
        </p:nvPicPr>
        <p:blipFill>
          <a:blip r:embed="rId3"/>
          <a:stretch/>
        </p:blipFill>
        <p:spPr>
          <a:xfrm>
            <a:off x="2396160" y="3411360"/>
            <a:ext cx="1805400" cy="109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-398880" y="-54000"/>
            <a:ext cx="2241000" cy="6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rgbClr val="FFFFFF"/>
                </a:solidFill>
                <a:latin typeface="Cabin"/>
                <a:ea typeface="Cabin"/>
              </a:rPr>
              <a:t>Gantt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216" name="Picture 215"/>
          <p:cNvPicPr/>
          <p:nvPr/>
        </p:nvPicPr>
        <p:blipFill>
          <a:blip r:embed="rId2"/>
          <a:stretch/>
        </p:blipFill>
        <p:spPr>
          <a:xfrm>
            <a:off x="470520" y="648000"/>
            <a:ext cx="8205480" cy="386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641200" y="3241440"/>
            <a:ext cx="2714760" cy="271476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2"/>
          <p:cNvSpPr/>
          <p:nvPr/>
        </p:nvSpPr>
        <p:spPr>
          <a:xfrm>
            <a:off x="216000" y="262080"/>
            <a:ext cx="3959640" cy="3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rgbClr val="FFFFFF"/>
                </a:solidFill>
                <a:latin typeface="Cabin"/>
                <a:ea typeface="Cabin"/>
              </a:rPr>
              <a:t>Diagrama de Arquitetura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219" name="Picture 218"/>
          <p:cNvPicPr/>
          <p:nvPr/>
        </p:nvPicPr>
        <p:blipFill>
          <a:blip r:embed="rId2"/>
          <a:stretch/>
        </p:blipFill>
        <p:spPr>
          <a:xfrm>
            <a:off x="976889" y="936000"/>
            <a:ext cx="7067880" cy="374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2407084" y="1663223"/>
            <a:ext cx="4491000" cy="1624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" sz="4800" b="1" spc="-1" dirty="0" err="1">
                <a:solidFill>
                  <a:srgbClr val="FFFFFF"/>
                </a:solidFill>
                <a:latin typeface="Cabin"/>
              </a:rPr>
              <a:t>Planilha</a:t>
            </a:r>
            <a:r>
              <a:rPr lang="en" sz="4800" b="1" spc="-1" dirty="0">
                <a:solidFill>
                  <a:srgbClr val="FFFFFF"/>
                </a:solidFill>
                <a:latin typeface="Cabin"/>
              </a:rPr>
              <a:t> UAT</a:t>
            </a:r>
            <a:endParaRPr lang="en" sz="4800" b="1" strike="noStrike" spc="-1" dirty="0">
              <a:solidFill>
                <a:srgbClr val="FFFFFF"/>
              </a:solidFill>
              <a:latin typeface="Cabin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917240" y="3325320"/>
            <a:ext cx="2859480" cy="297396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2407084" y="1663223"/>
            <a:ext cx="4491000" cy="1624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" sz="4800" b="1" spc="-1" dirty="0">
                <a:solidFill>
                  <a:srgbClr val="FFFFFF"/>
                </a:solidFill>
                <a:latin typeface="Cabin"/>
              </a:rPr>
              <a:t>Testes </a:t>
            </a:r>
            <a:r>
              <a:rPr lang="en" sz="4800" b="1" spc="-1" dirty="0" err="1">
                <a:solidFill>
                  <a:srgbClr val="FFFFFF"/>
                </a:solidFill>
                <a:latin typeface="Cabin"/>
              </a:rPr>
              <a:t>unitários</a:t>
            </a:r>
            <a:endParaRPr lang="en" sz="4800" b="1" strike="noStrike" spc="-1" dirty="0" err="1">
              <a:solidFill>
                <a:srgbClr val="FFFFFF"/>
              </a:solidFill>
              <a:latin typeface="Cabin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917240" y="3325320"/>
            <a:ext cx="2859480" cy="297396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25922455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Microsoft Office PowerPoint</Application>
  <PresentationFormat>On-screen Show (16:9)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29</cp:revision>
  <dcterms:modified xsi:type="dcterms:W3CDTF">2021-12-02T22:23:20Z</dcterms:modified>
  <dc:language>pt-BR</dc:language>
</cp:coreProperties>
</file>