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22"/>
  </p:notesMasterIdLst>
  <p:handoutMasterIdLst>
    <p:handoutMasterId r:id="rId23"/>
  </p:handoutMasterIdLst>
  <p:sldIdLst>
    <p:sldId id="607" r:id="rId4"/>
    <p:sldId id="616" r:id="rId5"/>
    <p:sldId id="634" r:id="rId6"/>
    <p:sldId id="624" r:id="rId7"/>
    <p:sldId id="631" r:id="rId8"/>
    <p:sldId id="630" r:id="rId9"/>
    <p:sldId id="650" r:id="rId10"/>
    <p:sldId id="651" r:id="rId11"/>
    <p:sldId id="633" r:id="rId12"/>
    <p:sldId id="623" r:id="rId13"/>
    <p:sldId id="601" r:id="rId14"/>
    <p:sldId id="574" r:id="rId15"/>
    <p:sldId id="625" r:id="rId16"/>
    <p:sldId id="653" r:id="rId17"/>
    <p:sldId id="654" r:id="rId18"/>
    <p:sldId id="600" r:id="rId19"/>
    <p:sldId id="635" r:id="rId20"/>
    <p:sldId id="627" r:id="rId21"/>
  </p:sldIdLst>
  <p:sldSz cx="13442950" cy="7560945"/>
  <p:notesSz cx="6858000" cy="9144000"/>
  <p:defaultTextStyle>
    <a:defPPr>
      <a:defRPr lang="pt-BR"/>
    </a:defPPr>
    <a:lvl1pPr marL="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A4"/>
    <a:srgbClr val="D2EEF1"/>
    <a:srgbClr val="EB3C2D"/>
    <a:srgbClr val="E6005A"/>
    <a:srgbClr val="32B9C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318"/>
      </p:cViewPr>
      <p:guideLst>
        <p:guide orient="horz" pos="1811"/>
        <p:guide pos="46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 hasCustomPrompt="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255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/>
          </a:p>
        </p:txBody>
      </p:sp>
      <p:sp>
        <p:nvSpPr>
          <p:cNvPr id="9" name="Freeform 6"/>
          <p:cNvSpPr/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0">
                <a:latin typeface="Exo 2" pitchFamily="50" charset="0"/>
              </a:defRPr>
            </a:lvl2pPr>
            <a:lvl3pPr>
              <a:buNone/>
              <a:defRPr sz="3770">
                <a:latin typeface="Exo 2" pitchFamily="50" charset="0"/>
              </a:defRPr>
            </a:lvl3pPr>
            <a:lvl4pPr>
              <a:buNone/>
              <a:defRPr sz="3770">
                <a:latin typeface="Exo 2" pitchFamily="50" charset="0"/>
              </a:defRPr>
            </a:lvl4pPr>
            <a:lvl5pPr>
              <a:buNone/>
              <a:defRPr sz="377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5" b="1">
                <a:latin typeface="Exo 2" pitchFamily="50" charset="0"/>
              </a:defRPr>
            </a:lvl1pPr>
            <a:lvl2pPr marL="655955" indent="0">
              <a:buNone/>
              <a:defRPr sz="2890" b="1"/>
            </a:lvl2pPr>
            <a:lvl3pPr marL="1311275" indent="0">
              <a:buNone/>
              <a:defRPr sz="2640" b="1"/>
            </a:lvl3pPr>
            <a:lvl4pPr marL="1967230" indent="0">
              <a:buNone/>
              <a:defRPr sz="2265" b="1"/>
            </a:lvl4pPr>
            <a:lvl5pPr marL="2622550" indent="0">
              <a:buNone/>
              <a:defRPr sz="2265" b="1"/>
            </a:lvl5pPr>
            <a:lvl6pPr marL="3278505" indent="0">
              <a:buNone/>
              <a:defRPr sz="2265" b="1"/>
            </a:lvl6pPr>
            <a:lvl7pPr marL="3933825" indent="0">
              <a:buNone/>
              <a:defRPr sz="2265" b="1"/>
            </a:lvl7pPr>
            <a:lvl8pPr marL="4589780" indent="0">
              <a:buNone/>
              <a:defRPr sz="2265" b="1"/>
            </a:lvl8pPr>
            <a:lvl9pPr marL="5245100" indent="0">
              <a:buNone/>
              <a:defRPr sz="2265" b="1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5">
                <a:latin typeface="Exo 2" pitchFamily="50" charset="0"/>
              </a:defRPr>
            </a:lvl1pPr>
            <a:lvl2pPr>
              <a:defRPr sz="2890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5">
                <a:latin typeface="Exo 2" pitchFamily="50" charset="0"/>
              </a:defRPr>
            </a:lvl4pPr>
            <a:lvl5pPr>
              <a:defRPr sz="2265">
                <a:latin typeface="Exo 2" pitchFamily="50" charset="0"/>
              </a:defRPr>
            </a:lvl5pPr>
            <a:lvl6pPr>
              <a:defRPr sz="2265"/>
            </a:lvl6pPr>
            <a:lvl7pPr>
              <a:defRPr sz="2265"/>
            </a:lvl7pPr>
            <a:lvl8pPr>
              <a:defRPr sz="2265"/>
            </a:lvl8pPr>
            <a:lvl9pPr>
              <a:defRPr sz="2265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5" b="1">
                <a:latin typeface="Exo 2" pitchFamily="50" charset="0"/>
              </a:defRPr>
            </a:lvl1pPr>
            <a:lvl2pPr marL="655955" indent="0">
              <a:buNone/>
              <a:defRPr sz="2890" b="1"/>
            </a:lvl2pPr>
            <a:lvl3pPr marL="1311275" indent="0">
              <a:buNone/>
              <a:defRPr sz="2640" b="1"/>
            </a:lvl3pPr>
            <a:lvl4pPr marL="1967230" indent="0">
              <a:buNone/>
              <a:defRPr sz="2265" b="1"/>
            </a:lvl4pPr>
            <a:lvl5pPr marL="2622550" indent="0">
              <a:buNone/>
              <a:defRPr sz="2265" b="1"/>
            </a:lvl5pPr>
            <a:lvl6pPr marL="3278505" indent="0">
              <a:buNone/>
              <a:defRPr sz="2265" b="1"/>
            </a:lvl6pPr>
            <a:lvl7pPr marL="3933825" indent="0">
              <a:buNone/>
              <a:defRPr sz="2265" b="1"/>
            </a:lvl7pPr>
            <a:lvl8pPr marL="4589780" indent="0">
              <a:buNone/>
              <a:defRPr sz="2265" b="1"/>
            </a:lvl8pPr>
            <a:lvl9pPr marL="5245100" indent="0">
              <a:buNone/>
              <a:defRPr sz="2265" b="1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5">
                <a:latin typeface="Exo 2" pitchFamily="50" charset="0"/>
              </a:defRPr>
            </a:lvl1pPr>
            <a:lvl2pPr>
              <a:defRPr sz="2890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5">
                <a:latin typeface="Exo 2" pitchFamily="50" charset="0"/>
              </a:defRPr>
            </a:lvl4pPr>
            <a:lvl5pPr>
              <a:defRPr sz="2265">
                <a:latin typeface="Exo 2" pitchFamily="50" charset="0"/>
              </a:defRPr>
            </a:lvl5pPr>
            <a:lvl6pPr>
              <a:defRPr sz="2265"/>
            </a:lvl6pPr>
            <a:lvl7pPr>
              <a:defRPr sz="2265"/>
            </a:lvl7pPr>
            <a:lvl8pPr>
              <a:defRPr sz="2265"/>
            </a:lvl8pPr>
            <a:lvl9pPr>
              <a:defRPr sz="2265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0">
                <a:latin typeface="Exo 2" pitchFamily="50" charset="0"/>
              </a:defRPr>
            </a:lvl2pPr>
            <a:lvl3pPr>
              <a:buNone/>
              <a:defRPr sz="3770">
                <a:latin typeface="Exo 2" pitchFamily="50" charset="0"/>
              </a:defRPr>
            </a:lvl3pPr>
            <a:lvl4pPr>
              <a:buNone/>
              <a:defRPr sz="3770">
                <a:latin typeface="Exo 2" pitchFamily="50" charset="0"/>
              </a:defRPr>
            </a:lvl4pPr>
            <a:lvl5pPr>
              <a:buNone/>
              <a:defRPr sz="377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  <a:endParaRPr lang="pt-BR"/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1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0">
                <a:latin typeface="Exo 2" pitchFamily="50" charset="0"/>
              </a:defRPr>
            </a:lvl2pPr>
            <a:lvl3pPr>
              <a:buNone/>
              <a:defRPr sz="3770">
                <a:latin typeface="Exo 2" pitchFamily="50" charset="0"/>
              </a:defRPr>
            </a:lvl3pPr>
            <a:lvl4pPr>
              <a:buNone/>
              <a:defRPr sz="3770">
                <a:latin typeface="Exo 2" pitchFamily="50" charset="0"/>
              </a:defRPr>
            </a:lvl4pPr>
            <a:lvl5pPr>
              <a:buNone/>
              <a:defRPr sz="377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  <a:endParaRPr lang="pt-BR"/>
          </a:p>
        </p:txBody>
      </p:sp>
      <p:sp>
        <p:nvSpPr>
          <p:cNvPr id="1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255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/>
          </a:p>
        </p:txBody>
      </p:sp>
      <p:sp>
        <p:nvSpPr>
          <p:cNvPr id="16" name="Freeform 6"/>
          <p:cNvSpPr/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  <a:endParaRPr lang="pt-BR" dirty="0"/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5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  <a:endParaRPr lang="pt-BR" dirty="0"/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3078" name="Freeform 6"/>
          <p:cNvSpPr/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51814" y="146012"/>
            <a:ext cx="7539322" cy="599924"/>
          </a:xfrm>
        </p:spPr>
        <p:txBody>
          <a:bodyPr lIns="0" tIns="0" rIns="0" bIns="0"/>
          <a:lstStyle>
            <a:lvl1pPr>
              <a:defRPr sz="3750" b="1" i="0">
                <a:solidFill>
                  <a:srgbClr val="31B8CD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26101" y="1592051"/>
            <a:ext cx="6151513" cy="5255841"/>
          </a:xfrm>
        </p:spPr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70603" y="7031678"/>
            <a:ext cx="4301744" cy="378047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2148" y="7031678"/>
            <a:ext cx="3091879" cy="378047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980011" y="7251518"/>
            <a:ext cx="287519" cy="204418"/>
          </a:xfrm>
        </p:spPr>
        <p:txBody>
          <a:bodyPr lIns="0" tIns="0" rIns="0" bIns="0"/>
          <a:lstStyle>
            <a:lvl1pPr>
              <a:defRPr sz="125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490"/>
              </a:lnSpc>
            </a:pPr>
            <a:fld id="{81D60167-4931-47E6-BA6A-407CBD079E47}" type="slidenum">
              <a:rPr spc="5" dirty="0"/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80369" y="1237405"/>
            <a:ext cx="10082213" cy="2632329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80369" y="3971247"/>
            <a:ext cx="10082213" cy="182547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4190" indent="0" algn="ctr">
              <a:buNone/>
              <a:defRPr sz="2205"/>
            </a:lvl2pPr>
            <a:lvl3pPr marL="1008380" indent="0" algn="ctr">
              <a:buNone/>
              <a:defRPr sz="1985"/>
            </a:lvl3pPr>
            <a:lvl4pPr marL="1511935" indent="0" algn="ctr">
              <a:buNone/>
              <a:defRPr sz="1765"/>
            </a:lvl4pPr>
            <a:lvl5pPr marL="2016125" indent="0" algn="ctr">
              <a:buNone/>
              <a:defRPr sz="1765"/>
            </a:lvl5pPr>
            <a:lvl6pPr marL="2520315" indent="0" algn="ctr">
              <a:buNone/>
              <a:defRPr sz="1765"/>
            </a:lvl6pPr>
            <a:lvl7pPr marL="3024505" indent="0" algn="ctr">
              <a:buNone/>
              <a:defRPr sz="1765"/>
            </a:lvl7pPr>
            <a:lvl8pPr marL="3528695" indent="0" algn="ctr">
              <a:buNone/>
              <a:defRPr sz="1765"/>
            </a:lvl8pPr>
            <a:lvl9pPr marL="4032250" indent="0" algn="ctr">
              <a:buNone/>
              <a:defRPr sz="1765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924203" y="7007876"/>
            <a:ext cx="3024664" cy="402550"/>
          </a:xfrm>
        </p:spPr>
        <p:txBody>
          <a:bodyPr/>
          <a:lstStyle/>
          <a:p>
            <a:fld id="{B282375E-F596-4182-AC88-1216424FE4D9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452977" y="7007876"/>
            <a:ext cx="4536996" cy="40255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494083" y="7007876"/>
            <a:ext cx="3024664" cy="402550"/>
          </a:xfrm>
        </p:spPr>
        <p:txBody>
          <a:bodyPr/>
          <a:lstStyle/>
          <a:p>
            <a:fld id="{A6BAAB5A-18B7-4B55-88F5-BB0973AF34D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5" name="Freeform 5"/>
          <p:cNvSpPr/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6" name="Freeform 6"/>
          <p:cNvSpPr/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7" name="Freeform 7"/>
          <p:cNvSpPr/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9" name="Freeform 9"/>
          <p:cNvSpPr/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30" name="Freeform 10"/>
          <p:cNvSpPr/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  <a:endParaRPr lang="pt-BR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5" baseline="0">
                <a:solidFill>
                  <a:srgbClr val="32B9CD"/>
                </a:solidFill>
              </a:defRPr>
            </a:lvl1pPr>
            <a:lvl2pPr>
              <a:buNone/>
              <a:defRPr sz="2010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10">
                <a:solidFill>
                  <a:srgbClr val="32B9CD"/>
                </a:solidFill>
              </a:defRPr>
            </a:lvl4pPr>
            <a:lvl5pPr>
              <a:buNone/>
              <a:defRPr sz="151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5" name="Freeform 5"/>
          <p:cNvSpPr/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6" name="Freeform 6"/>
          <p:cNvSpPr/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7" name="Freeform 7"/>
          <p:cNvSpPr/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9" name="Freeform 9"/>
          <p:cNvSpPr/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30" name="Freeform 10"/>
          <p:cNvSpPr/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  <a:endParaRPr lang="pt-BR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5" baseline="0">
                <a:solidFill>
                  <a:srgbClr val="32B9CD"/>
                </a:solidFill>
              </a:defRPr>
            </a:lvl1pPr>
            <a:lvl2pPr>
              <a:buNone/>
              <a:defRPr sz="2010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10">
                <a:solidFill>
                  <a:srgbClr val="32B9CD"/>
                </a:solidFill>
              </a:defRPr>
            </a:lvl4pPr>
            <a:lvl5pPr>
              <a:buNone/>
              <a:defRPr sz="151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1149350" rtl="0" eaLnBrk="1" latinLnBrk="0" hangingPunct="1">
        <a:spcBef>
          <a:spcPct val="0"/>
        </a:spcBef>
        <a:buNone/>
        <a:defRPr sz="55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165" indent="-43116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25" kern="1200">
          <a:solidFill>
            <a:schemeClr val="tx1"/>
          </a:solidFill>
          <a:latin typeface="+mn-lt"/>
          <a:ea typeface="+mn-ea"/>
          <a:cs typeface="+mn-cs"/>
        </a:defRPr>
      </a:lvl1pPr>
      <a:lvl2pPr marL="934085" indent="-359410" algn="l" defTabSz="1149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700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15" kern="1200">
          <a:solidFill>
            <a:schemeClr val="tx1"/>
          </a:solidFill>
          <a:latin typeface="+mn-lt"/>
          <a:ea typeface="+mn-ea"/>
          <a:cs typeface="+mn-cs"/>
        </a:defRPr>
      </a:lvl3pPr>
      <a:lvl4pPr marL="201168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515" kern="1200">
          <a:solidFill>
            <a:schemeClr val="tx1"/>
          </a:solidFill>
          <a:latin typeface="+mn-lt"/>
          <a:ea typeface="+mn-ea"/>
          <a:cs typeface="+mn-cs"/>
        </a:defRPr>
      </a:lvl4pPr>
      <a:lvl5pPr marL="258635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»"/>
        <a:defRPr sz="2515" kern="1200">
          <a:solidFill>
            <a:schemeClr val="tx1"/>
          </a:solidFill>
          <a:latin typeface="+mn-lt"/>
          <a:ea typeface="+mn-ea"/>
          <a:cs typeface="+mn-cs"/>
        </a:defRPr>
      </a:lvl5pPr>
      <a:lvl6pPr marL="316103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6pPr>
      <a:lvl7pPr marL="373634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7pPr>
      <a:lvl8pPr marL="431101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8pPr>
      <a:lvl9pPr marL="488569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2pPr>
      <a:lvl3pPr marL="114935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3pPr>
      <a:lvl4pPr marL="172402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4pPr>
      <a:lvl5pPr marL="229933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5pPr>
      <a:lvl6pPr marL="287401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6pPr>
      <a:lvl7pPr marL="344868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7pPr>
      <a:lvl8pPr marL="402336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8pPr>
      <a:lvl9pPr marL="459803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ctr" defTabSz="1149350" rtl="0" eaLnBrk="1" latinLnBrk="0" hangingPunct="1">
        <a:spcBef>
          <a:spcPct val="0"/>
        </a:spcBef>
        <a:buNone/>
        <a:defRPr sz="55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165" indent="-43116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25" kern="1200">
          <a:solidFill>
            <a:schemeClr val="tx1"/>
          </a:solidFill>
          <a:latin typeface="+mn-lt"/>
          <a:ea typeface="+mn-ea"/>
          <a:cs typeface="+mn-cs"/>
        </a:defRPr>
      </a:lvl1pPr>
      <a:lvl2pPr marL="934085" indent="-359410" algn="l" defTabSz="1149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700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15" kern="1200">
          <a:solidFill>
            <a:schemeClr val="tx1"/>
          </a:solidFill>
          <a:latin typeface="+mn-lt"/>
          <a:ea typeface="+mn-ea"/>
          <a:cs typeface="+mn-cs"/>
        </a:defRPr>
      </a:lvl3pPr>
      <a:lvl4pPr marL="201168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515" kern="1200">
          <a:solidFill>
            <a:schemeClr val="tx1"/>
          </a:solidFill>
          <a:latin typeface="+mn-lt"/>
          <a:ea typeface="+mn-ea"/>
          <a:cs typeface="+mn-cs"/>
        </a:defRPr>
      </a:lvl4pPr>
      <a:lvl5pPr marL="258635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»"/>
        <a:defRPr sz="2515" kern="1200">
          <a:solidFill>
            <a:schemeClr val="tx1"/>
          </a:solidFill>
          <a:latin typeface="+mn-lt"/>
          <a:ea typeface="+mn-ea"/>
          <a:cs typeface="+mn-cs"/>
        </a:defRPr>
      </a:lvl5pPr>
      <a:lvl6pPr marL="316103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6pPr>
      <a:lvl7pPr marL="373634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7pPr>
      <a:lvl8pPr marL="431101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8pPr>
      <a:lvl9pPr marL="488569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2pPr>
      <a:lvl3pPr marL="114935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3pPr>
      <a:lvl4pPr marL="172402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4pPr>
      <a:lvl5pPr marL="229933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5pPr>
      <a:lvl6pPr marL="287401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6pPr>
      <a:lvl7pPr marL="344868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7pPr>
      <a:lvl8pPr marL="402336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8pPr>
      <a:lvl9pPr marL="459803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4.svg"/><Relationship Id="rId7" Type="http://schemas.openxmlformats.org/officeDocument/2006/relationships/image" Target="../media/image11.png"/><Relationship Id="rId6" Type="http://schemas.openxmlformats.org/officeDocument/2006/relationships/image" Target="../media/image3.svg"/><Relationship Id="rId5" Type="http://schemas.openxmlformats.org/officeDocument/2006/relationships/image" Target="../media/image10.png"/><Relationship Id="rId4" Type="http://schemas.openxmlformats.org/officeDocument/2006/relationships/image" Target="../media/image2.svg"/><Relationship Id="rId3" Type="http://schemas.openxmlformats.org/officeDocument/2006/relationships/image" Target="../media/image9.png"/><Relationship Id="rId2" Type="http://schemas.openxmlformats.org/officeDocument/2006/relationships/image" Target="../media/image1.sv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8.svg"/><Relationship Id="rId15" Type="http://schemas.openxmlformats.org/officeDocument/2006/relationships/image" Target="../media/image15.png"/><Relationship Id="rId14" Type="http://schemas.openxmlformats.org/officeDocument/2006/relationships/image" Target="../media/image7.svg"/><Relationship Id="rId13" Type="http://schemas.openxmlformats.org/officeDocument/2006/relationships/image" Target="../media/image14.png"/><Relationship Id="rId12" Type="http://schemas.openxmlformats.org/officeDocument/2006/relationships/image" Target="../media/image6.svg"/><Relationship Id="rId11" Type="http://schemas.openxmlformats.org/officeDocument/2006/relationships/image" Target="../media/image13.png"/><Relationship Id="rId10" Type="http://schemas.openxmlformats.org/officeDocument/2006/relationships/image" Target="../media/image5.sv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5.svg"/><Relationship Id="rId7" Type="http://schemas.openxmlformats.org/officeDocument/2006/relationships/image" Target="../media/image12.png"/><Relationship Id="rId6" Type="http://schemas.openxmlformats.org/officeDocument/2006/relationships/image" Target="../media/image4.svg"/><Relationship Id="rId5" Type="http://schemas.openxmlformats.org/officeDocument/2006/relationships/image" Target="../media/image11.png"/><Relationship Id="rId4" Type="http://schemas.openxmlformats.org/officeDocument/2006/relationships/image" Target="../media/image2.svg"/><Relationship Id="rId3" Type="http://schemas.openxmlformats.org/officeDocument/2006/relationships/image" Target="../media/image9.png"/><Relationship Id="rId2" Type="http://schemas.openxmlformats.org/officeDocument/2006/relationships/image" Target="../media/image1.sv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8.svg"/><Relationship Id="rId13" Type="http://schemas.openxmlformats.org/officeDocument/2006/relationships/image" Target="../media/image15.png"/><Relationship Id="rId12" Type="http://schemas.openxmlformats.org/officeDocument/2006/relationships/image" Target="../media/image7.svg"/><Relationship Id="rId11" Type="http://schemas.openxmlformats.org/officeDocument/2006/relationships/image" Target="../media/image14.png"/><Relationship Id="rId10" Type="http://schemas.openxmlformats.org/officeDocument/2006/relationships/image" Target="../media/image6.sv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Entregável do Projeto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000" dirty="0"/>
              <a:t>Professor Esp. Gerson Santos</a:t>
            </a:r>
            <a:endParaRPr lang="pt-BR" sz="2000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– Justificativa</a:t>
            </a:r>
            <a:endParaRPr lang="pt-BR" dirty="0"/>
          </a:p>
        </p:txBody>
      </p:sp>
      <p:sp>
        <p:nvSpPr>
          <p:cNvPr id="20" name="Espaço Reservado para Número de Slide 2"/>
          <p:cNvSpPr txBox="1"/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defPPr>
              <a:defRPr lang="pt-BR"/>
            </a:defPPr>
            <a:lvl1pPr marL="0" algn="r" defTabSz="1043305" rtl="0" eaLnBrk="1" latinLnBrk="0" hangingPunct="1">
              <a:spcBef>
                <a:spcPct val="0"/>
              </a:spcBef>
              <a:spcAft>
                <a:spcPct val="0"/>
              </a:spcAft>
              <a:defRPr sz="1255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sp>
        <p:nvSpPr>
          <p:cNvPr id="24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109608"/>
            <a:ext cx="12448085" cy="3312368"/>
          </a:xfrm>
        </p:spPr>
        <p:txBody>
          <a:bodyPr/>
          <a:lstStyle/>
          <a:p>
            <a:r>
              <a:rPr lang="pt-BR" sz="4000" dirty="0"/>
              <a:t>Explique quais foram as análises realizadas para a definição da persona (</a:t>
            </a:r>
            <a:r>
              <a:rPr lang="pt-BR" sz="4000" dirty="0" err="1"/>
              <a:t>Máx</a:t>
            </a:r>
            <a:r>
              <a:rPr lang="pt-BR" sz="4000" dirty="0"/>
              <a:t> de 10 linhas).</a:t>
            </a:r>
            <a:endParaRPr lang="pt-BR" sz="4000" dirty="0"/>
          </a:p>
          <a:p>
            <a:pPr lvl="1"/>
            <a:endParaRPr lang="pt-BR" sz="3200" dirty="0"/>
          </a:p>
          <a:p>
            <a:pPr lvl="1"/>
            <a:r>
              <a:rPr lang="pt-PT" altLang="pt-BR" sz="3200" dirty="0"/>
              <a:t>Fizemos uma pesquisa de campo entre as domésticas, entrevistando-as,  fizemos testes de serviço em sites concorrentes, analisando e idealizando o que poderiamos melhorar e inovar.</a:t>
            </a:r>
            <a:endParaRPr lang="pt-PT" alt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109608"/>
            <a:ext cx="12448085" cy="3312368"/>
          </a:xfrm>
        </p:spPr>
        <p:txBody>
          <a:bodyPr/>
          <a:lstStyle/>
          <a:p>
            <a:r>
              <a:rPr lang="pt-BR" sz="4000" dirty="0"/>
              <a:t>Entrevistar as personas potenciais (Preferencialmente não ser aluno da BandTec)</a:t>
            </a:r>
            <a:endParaRPr lang="pt-BR" sz="4000" dirty="0"/>
          </a:p>
          <a:p>
            <a:pPr lvl="1"/>
            <a:r>
              <a:rPr lang="pt-BR" sz="3200" dirty="0"/>
              <a:t>Identificar quem deve ser entrevistado</a:t>
            </a:r>
            <a:endParaRPr lang="pt-BR" sz="3200" dirty="0"/>
          </a:p>
          <a:p>
            <a:pPr lvl="1"/>
            <a:r>
              <a:rPr lang="pt-BR" sz="3200" dirty="0"/>
              <a:t>Decidir como será a entrevista </a:t>
            </a:r>
            <a:r>
              <a:rPr lang="pt-BR" sz="2400" dirty="0"/>
              <a:t>(áudio, questionário...)</a:t>
            </a:r>
            <a:endParaRPr lang="pt-BR" sz="2400" dirty="0"/>
          </a:p>
          <a:p>
            <a:pPr lvl="1"/>
            <a:r>
              <a:rPr lang="pt-BR" sz="3200" dirty="0"/>
              <a:t>A entrevista deve ser não estruturada. Uma conversa pedindo que a pessoa explique o desejado, mas com perguntas para aprofundar. </a:t>
            </a:r>
            <a:r>
              <a:rPr lang="pt-BR" sz="3200" dirty="0">
                <a:solidFill>
                  <a:srgbClr val="E6005A"/>
                </a:solidFill>
              </a:rPr>
              <a:t>Qualitativa</a:t>
            </a:r>
            <a:r>
              <a:rPr lang="pt-BR" sz="3200" dirty="0"/>
              <a:t>.</a:t>
            </a:r>
            <a:endParaRPr lang="pt-BR" sz="3200" dirty="0"/>
          </a:p>
          <a:p>
            <a:pPr lvl="1"/>
            <a:r>
              <a:rPr lang="pt-BR" sz="3200" dirty="0"/>
              <a:t>Você deverá criar um slide com as percepções levantadas (Mostrar um exemplo de como pode ser o slide).</a:t>
            </a:r>
            <a:endParaRPr lang="pt-BR" sz="3200" dirty="0"/>
          </a:p>
          <a:p>
            <a:pPr lvl="1"/>
            <a:endParaRPr lang="pt-BR" sz="3200" dirty="0"/>
          </a:p>
          <a:p>
            <a:pPr lvl="1"/>
            <a:endParaRPr lang="pt-BR" sz="32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Entrevistar as possíveis Personas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13" name="Espaço Reservado para Conteúdo 2"/>
          <p:cNvSpPr txBox="1"/>
          <p:nvPr/>
        </p:nvSpPr>
        <p:spPr>
          <a:xfrm>
            <a:off x="384771" y="997132"/>
            <a:ext cx="12745416" cy="6239883"/>
          </a:xfrm>
          <a:prstGeom prst="rect">
            <a:avLst/>
          </a:prstGeom>
        </p:spPr>
        <p:txBody>
          <a:bodyPr>
            <a:noAutofit/>
          </a:bodyPr>
          <a:lstStyle>
            <a:lvl1pPr marL="431165" indent="-43116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85" indent="-359410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700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68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35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03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34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101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69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800" dirty="0">
                <a:solidFill>
                  <a:srgbClr val="E6005A"/>
                </a:solidFill>
                <a:latin typeface="Exo 2" pitchFamily="50" charset="0"/>
              </a:rPr>
              <a:t>SCRIPT:</a:t>
            </a:r>
            <a:endParaRPr lang="pt-BR" sz="2800" dirty="0">
              <a:solidFill>
                <a:srgbClr val="253746"/>
              </a:solidFill>
              <a:latin typeface="Exo 2" pitchFamily="50" charset="0"/>
            </a:endParaRP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itchFamily="50" charset="0"/>
              </a:rPr>
              <a:t>Boas vindas</a:t>
            </a:r>
            <a:r>
              <a:rPr lang="pt-BR" sz="2400" dirty="0">
                <a:solidFill>
                  <a:srgbClr val="253746"/>
                </a:solidFill>
                <a:latin typeface="Exo 2" pitchFamily="50" charset="0"/>
              </a:rPr>
              <a:t> a pessoa (4 min)</a:t>
            </a:r>
            <a:endParaRPr lang="pt-BR" sz="2400" dirty="0">
              <a:solidFill>
                <a:srgbClr val="253746"/>
              </a:solidFill>
              <a:latin typeface="Exo 2" pitchFamily="50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253746"/>
                </a:solidFill>
                <a:latin typeface="Exo 2" pitchFamily="50" charset="0"/>
              </a:rPr>
              <a:t>Perguntas pessoais para </a:t>
            </a:r>
            <a:r>
              <a:rPr lang="pt-BR" sz="2400" b="1" dirty="0">
                <a:solidFill>
                  <a:srgbClr val="253746"/>
                </a:solidFill>
                <a:latin typeface="Exo 2" pitchFamily="50" charset="0"/>
              </a:rPr>
              <a:t>relaxar</a:t>
            </a:r>
            <a:r>
              <a:rPr lang="pt-BR" sz="2400" dirty="0">
                <a:solidFill>
                  <a:srgbClr val="253746"/>
                </a:solidFill>
                <a:latin typeface="Exo 2" pitchFamily="50" charset="0"/>
              </a:rPr>
              <a:t> o participante (evite temas polêmicos). (2 min)</a:t>
            </a:r>
            <a:endParaRPr lang="pt-BR" sz="2400" dirty="0">
              <a:solidFill>
                <a:srgbClr val="253746"/>
              </a:solidFill>
              <a:latin typeface="Exo 2" pitchFamily="50" charset="0"/>
            </a:endParaRP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itchFamily="50" charset="0"/>
              </a:rPr>
              <a:t>Perguntas </a:t>
            </a:r>
            <a:r>
              <a:rPr lang="pt-BR" sz="2400" dirty="0">
                <a:solidFill>
                  <a:srgbClr val="253746"/>
                </a:solidFill>
                <a:latin typeface="Exo 2" pitchFamily="50" charset="0"/>
              </a:rPr>
              <a:t>fáceis para o aquecimento</a:t>
            </a:r>
            <a:endParaRPr lang="pt-BR" sz="2400" dirty="0">
              <a:solidFill>
                <a:srgbClr val="253746"/>
              </a:solidFill>
              <a:latin typeface="Exo 2" pitchFamily="50" charset="0"/>
            </a:endParaRP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itchFamily="50" charset="0"/>
              </a:rPr>
              <a:t>Questionário</a:t>
            </a:r>
            <a:r>
              <a:rPr lang="pt-BR" sz="2400" dirty="0">
                <a:solidFill>
                  <a:srgbClr val="253746"/>
                </a:solidFill>
                <a:latin typeface="Exo 2" pitchFamily="50" charset="0"/>
              </a:rPr>
              <a:t> ou deixar a pessoa </a:t>
            </a:r>
            <a:r>
              <a:rPr lang="pt-BR" sz="2400" b="1" dirty="0">
                <a:solidFill>
                  <a:srgbClr val="253746"/>
                </a:solidFill>
                <a:latin typeface="Exo 2" pitchFamily="50" charset="0"/>
              </a:rPr>
              <a:t>Falar/Explicar</a:t>
            </a:r>
            <a:r>
              <a:rPr lang="pt-BR" sz="2400" dirty="0">
                <a:solidFill>
                  <a:srgbClr val="253746"/>
                </a:solidFill>
                <a:latin typeface="Exo 2" pitchFamily="50" charset="0"/>
              </a:rPr>
              <a:t>.</a:t>
            </a:r>
            <a:endParaRPr lang="pt-BR" sz="2400" dirty="0">
              <a:solidFill>
                <a:srgbClr val="253746"/>
              </a:solidFill>
              <a:latin typeface="Exo 2" pitchFamily="50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253746"/>
                </a:solidFill>
                <a:latin typeface="Exo 2" pitchFamily="50" charset="0"/>
              </a:rPr>
              <a:t>Depois de realizar o questionários, você deve </a:t>
            </a:r>
            <a:r>
              <a:rPr lang="pt-BR" sz="2400" b="1" dirty="0">
                <a:solidFill>
                  <a:srgbClr val="253746"/>
                </a:solidFill>
                <a:latin typeface="Exo 2" pitchFamily="50" charset="0"/>
              </a:rPr>
              <a:t>sondar</a:t>
            </a:r>
            <a:r>
              <a:rPr lang="pt-BR" sz="2400" dirty="0">
                <a:solidFill>
                  <a:srgbClr val="253746"/>
                </a:solidFill>
                <a:latin typeface="Exo 2" pitchFamily="50" charset="0"/>
              </a:rPr>
              <a:t> o participante sobre o que ele achou e se tem algo mais que gostaria de falar. (5 min)</a:t>
            </a:r>
            <a:endParaRPr lang="pt-BR" sz="2400" dirty="0">
              <a:solidFill>
                <a:srgbClr val="253746"/>
              </a:solidFill>
              <a:latin typeface="Exo 2" pitchFamily="50" charset="0"/>
            </a:endParaRP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itchFamily="50" charset="0"/>
              </a:rPr>
              <a:t>Fim de papo </a:t>
            </a:r>
            <a:r>
              <a:rPr lang="pt-BR" sz="2400" dirty="0">
                <a:solidFill>
                  <a:srgbClr val="253746"/>
                </a:solidFill>
                <a:latin typeface="Exo 2" pitchFamily="50" charset="0"/>
              </a:rPr>
              <a:t>(5 min). Você agradece pela participação, paga um café </a:t>
            </a:r>
            <a:r>
              <a:rPr lang="pt-BR" sz="2400" dirty="0">
                <a:solidFill>
                  <a:srgbClr val="253746"/>
                </a:solidFill>
                <a:latin typeface="Exo 2" pitchFamily="50" charset="0"/>
                <a:sym typeface="Wingdings" panose="05000000000000000000" pitchFamily="2" charset="2"/>
              </a:rPr>
              <a:t> e se despede</a:t>
            </a:r>
            <a:r>
              <a:rPr lang="pt-BR" sz="2400" dirty="0">
                <a:solidFill>
                  <a:srgbClr val="253746"/>
                </a:solidFill>
                <a:latin typeface="Exo 2" pitchFamily="50" charset="0"/>
              </a:rPr>
              <a:t>. (5 min)</a:t>
            </a:r>
            <a:endParaRPr lang="pt-BR" sz="2400" dirty="0">
              <a:solidFill>
                <a:srgbClr val="253746"/>
              </a:solidFill>
              <a:latin typeface="Exo 2" pitchFamily="50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solidFill>
                  <a:srgbClr val="253746"/>
                </a:solidFill>
                <a:latin typeface="Exo 2" pitchFamily="50" charset="0"/>
              </a:rPr>
              <a:t>* Se for gravar, peça permissão (muita gente não gosta) e envie uma cópia do áudio para a pessoa.</a:t>
            </a:r>
            <a:endParaRPr lang="pt-BR" sz="2000" dirty="0">
              <a:solidFill>
                <a:srgbClr val="253746"/>
              </a:solidFill>
              <a:latin typeface="Exo 2" pitchFamily="50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Exo 2" pitchFamily="50" charset="0"/>
            </a:endParaRP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896939" y="36215"/>
            <a:ext cx="11377264" cy="765639"/>
          </a:xfrm>
        </p:spPr>
        <p:txBody>
          <a:bodyPr/>
          <a:lstStyle/>
          <a:p>
            <a:r>
              <a:rPr lang="pt-BR" dirty="0"/>
              <a:t>Script de Entrevista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Exemplo de como mostrar uma entrevista...</a:t>
            </a:r>
            <a:endParaRPr lang="pt-BR" dirty="0"/>
          </a:p>
        </p:txBody>
      </p:sp>
      <p:sp>
        <p:nvSpPr>
          <p:cNvPr id="5" name="Balão de Fala: Oval 4"/>
          <p:cNvSpPr/>
          <p:nvPr/>
        </p:nvSpPr>
        <p:spPr>
          <a:xfrm>
            <a:off x="365759" y="4169251"/>
            <a:ext cx="3283131" cy="116731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 COISA ISSO! DE COLOCAR A FOTO</a:t>
            </a:r>
            <a:endParaRPr lang="pt-BR" dirty="0"/>
          </a:p>
        </p:txBody>
      </p:sp>
      <p:sp>
        <p:nvSpPr>
          <p:cNvPr id="8" name="Balão de Pensamento: Nuvem 7"/>
          <p:cNvSpPr/>
          <p:nvPr/>
        </p:nvSpPr>
        <p:spPr>
          <a:xfrm>
            <a:off x="6721475" y="1526853"/>
            <a:ext cx="2316480" cy="13258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QUE ISSO?</a:t>
            </a:r>
            <a:endParaRPr lang="pt-BR" dirty="0"/>
          </a:p>
        </p:txBody>
      </p:sp>
      <p:sp>
        <p:nvSpPr>
          <p:cNvPr id="10" name="Balão de Fala: Oval 9"/>
          <p:cNvSpPr/>
          <p:nvPr/>
        </p:nvSpPr>
        <p:spPr>
          <a:xfrm>
            <a:off x="783771" y="1363869"/>
            <a:ext cx="5547360" cy="21395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QUE FORMULÁRIO CHATO </a:t>
            </a:r>
            <a:r>
              <a:rPr lang="pt-BR" sz="2000" dirty="0"/>
              <a:t>10x</a:t>
            </a:r>
            <a:endParaRPr lang="pt-BR" sz="4800" dirty="0"/>
          </a:p>
        </p:txBody>
      </p:sp>
      <p:sp>
        <p:nvSpPr>
          <p:cNvPr id="7" name="Balão de Pensamento: Nuvem 6"/>
          <p:cNvSpPr/>
          <p:nvPr/>
        </p:nvSpPr>
        <p:spPr>
          <a:xfrm>
            <a:off x="5172891" y="3506311"/>
            <a:ext cx="2316480" cy="13258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sei o que é RE..</a:t>
            </a:r>
            <a:endParaRPr lang="pt-BR" dirty="0"/>
          </a:p>
        </p:txBody>
      </p:sp>
      <p:sp>
        <p:nvSpPr>
          <p:cNvPr id="9" name="Balão de Fala: Oval 8"/>
          <p:cNvSpPr/>
          <p:nvPr/>
        </p:nvSpPr>
        <p:spPr>
          <a:xfrm>
            <a:off x="7020382" y="4554170"/>
            <a:ext cx="5547360" cy="21395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CONSEGUI FAZER 8</a:t>
            </a:r>
            <a:r>
              <a:rPr lang="pt-BR" sz="2000" dirty="0"/>
              <a:t>x</a:t>
            </a:r>
            <a:endParaRPr lang="pt-BR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 que é Mapa de Empatia e o passo a passo para criar u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038" y="-2196"/>
            <a:ext cx="10708874" cy="756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: Cantos Arredondados 3"/>
          <p:cNvSpPr/>
          <p:nvPr/>
        </p:nvSpPr>
        <p:spPr>
          <a:xfrm>
            <a:off x="3039624" y="686694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Sempre existirá trabalha</a:t>
            </a:r>
            <a:endParaRPr lang="pt-BR" sz="1325" dirty="0"/>
          </a:p>
        </p:txBody>
      </p:sp>
      <p:sp>
        <p:nvSpPr>
          <p:cNvPr id="8" name="Retângulo: Cantos Arredondados 7"/>
          <p:cNvSpPr/>
          <p:nvPr/>
        </p:nvSpPr>
        <p:spPr>
          <a:xfrm>
            <a:off x="3039624" y="3343337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Trabalho seguro</a:t>
            </a:r>
            <a:endParaRPr lang="pt-BR" sz="1325" dirty="0"/>
          </a:p>
        </p:txBody>
      </p:sp>
      <p:sp>
        <p:nvSpPr>
          <p:cNvPr id="9" name="Retângulo: Cantos Arredondados 8"/>
          <p:cNvSpPr/>
          <p:nvPr/>
        </p:nvSpPr>
        <p:spPr>
          <a:xfrm>
            <a:off x="3061539" y="2443106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Estressante procura de oportunidades</a:t>
            </a:r>
            <a:endParaRPr lang="pt-BR" sz="1325" dirty="0"/>
          </a:p>
        </p:txBody>
      </p:sp>
      <p:sp>
        <p:nvSpPr>
          <p:cNvPr id="11" name="Retângulo: Cantos Arredondados 10"/>
          <p:cNvSpPr/>
          <p:nvPr/>
        </p:nvSpPr>
        <p:spPr>
          <a:xfrm>
            <a:off x="2118683" y="6420316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Reconhecimento</a:t>
            </a:r>
            <a:endParaRPr lang="pt-BR" sz="1325" dirty="0"/>
          </a:p>
        </p:txBody>
      </p:sp>
      <p:sp>
        <p:nvSpPr>
          <p:cNvPr id="12" name="Retângulo: Cantos Arredondados 11"/>
          <p:cNvSpPr/>
          <p:nvPr/>
        </p:nvSpPr>
        <p:spPr>
          <a:xfrm>
            <a:off x="1688150" y="4243569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Trabalho corrido</a:t>
            </a:r>
            <a:endParaRPr lang="pt-BR" sz="1325" dirty="0"/>
          </a:p>
        </p:txBody>
      </p:sp>
      <p:sp>
        <p:nvSpPr>
          <p:cNvPr id="13" name="Retângulo: Cantos Arredondados 12"/>
          <p:cNvSpPr/>
          <p:nvPr/>
        </p:nvSpPr>
        <p:spPr>
          <a:xfrm>
            <a:off x="8459810" y="3397779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Poucas oportunidades</a:t>
            </a:r>
            <a:endParaRPr lang="pt-BR" sz="1325" dirty="0"/>
          </a:p>
        </p:txBody>
      </p:sp>
      <p:sp>
        <p:nvSpPr>
          <p:cNvPr id="14" name="Retângulo: Cantos Arredondados 13"/>
          <p:cNvSpPr/>
          <p:nvPr/>
        </p:nvSpPr>
        <p:spPr>
          <a:xfrm>
            <a:off x="9986607" y="4194584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Clientes fieis</a:t>
            </a:r>
            <a:endParaRPr lang="pt-BR" sz="1325" dirty="0"/>
          </a:p>
        </p:txBody>
      </p:sp>
      <p:sp>
        <p:nvSpPr>
          <p:cNvPr id="15" name="Retângulo: Cantos Arredondados 14"/>
          <p:cNvSpPr/>
          <p:nvPr/>
        </p:nvSpPr>
        <p:spPr>
          <a:xfrm>
            <a:off x="8459810" y="2352866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Baixa remuneração</a:t>
            </a:r>
            <a:endParaRPr lang="pt-BR" sz="1325" dirty="0"/>
          </a:p>
        </p:txBody>
      </p:sp>
      <p:sp>
        <p:nvSpPr>
          <p:cNvPr id="16" name="Retângulo: Cantos Arredondados 15"/>
          <p:cNvSpPr/>
          <p:nvPr/>
        </p:nvSpPr>
        <p:spPr>
          <a:xfrm>
            <a:off x="9986607" y="1556062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Difícil arrumar novos clientes</a:t>
            </a:r>
            <a:endParaRPr lang="pt-BR" sz="1325" dirty="0"/>
          </a:p>
        </p:txBody>
      </p:sp>
      <p:sp>
        <p:nvSpPr>
          <p:cNvPr id="17" name="Retângulo: Cantos Arredondados 16"/>
          <p:cNvSpPr/>
          <p:nvPr/>
        </p:nvSpPr>
        <p:spPr>
          <a:xfrm>
            <a:off x="6830735" y="1212715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Me sinto em casa</a:t>
            </a:r>
            <a:endParaRPr lang="pt-BR" sz="1325" dirty="0"/>
          </a:p>
        </p:txBody>
      </p:sp>
      <p:sp>
        <p:nvSpPr>
          <p:cNvPr id="18" name="Retângulo: Cantos Arredondados 17"/>
          <p:cNvSpPr/>
          <p:nvPr/>
        </p:nvSpPr>
        <p:spPr>
          <a:xfrm>
            <a:off x="8671661" y="686694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Cansativo</a:t>
            </a:r>
            <a:endParaRPr lang="pt-BR" sz="1325" dirty="0"/>
          </a:p>
        </p:txBody>
      </p:sp>
      <p:sp>
        <p:nvSpPr>
          <p:cNvPr id="19" name="Retângulo: Cantos Arredondados 18"/>
          <p:cNvSpPr/>
          <p:nvPr/>
        </p:nvSpPr>
        <p:spPr>
          <a:xfrm>
            <a:off x="4902465" y="1212715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Medo de não ter emprego</a:t>
            </a:r>
            <a:endParaRPr lang="pt-BR" sz="1325" dirty="0"/>
          </a:p>
        </p:txBody>
      </p:sp>
      <p:sp>
        <p:nvSpPr>
          <p:cNvPr id="20" name="Retângulo: Cantos Arredondados 19"/>
          <p:cNvSpPr/>
          <p:nvPr/>
        </p:nvSpPr>
        <p:spPr>
          <a:xfrm>
            <a:off x="4573569" y="6613339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Tempo excessivo de trabalho</a:t>
            </a:r>
            <a:endParaRPr lang="pt-BR" sz="1325" dirty="0"/>
          </a:p>
        </p:txBody>
      </p:sp>
      <p:sp>
        <p:nvSpPr>
          <p:cNvPr id="21" name="Retângulo: Cantos Arredondados 20"/>
          <p:cNvSpPr/>
          <p:nvPr/>
        </p:nvSpPr>
        <p:spPr>
          <a:xfrm>
            <a:off x="4573569" y="5879999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Incerteza de clientes fixos</a:t>
            </a:r>
            <a:endParaRPr lang="pt-BR" sz="1325" dirty="0"/>
          </a:p>
        </p:txBody>
      </p:sp>
      <p:sp>
        <p:nvSpPr>
          <p:cNvPr id="22" name="Retângulo: Cantos Arredondados 21"/>
          <p:cNvSpPr/>
          <p:nvPr/>
        </p:nvSpPr>
        <p:spPr>
          <a:xfrm>
            <a:off x="9782379" y="5891523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Muitos clientes</a:t>
            </a:r>
            <a:endParaRPr lang="pt-BR" sz="1325" dirty="0"/>
          </a:p>
        </p:txBody>
      </p:sp>
      <p:sp>
        <p:nvSpPr>
          <p:cNvPr id="23" name="Retângulo: Cantos Arredondados 22"/>
          <p:cNvSpPr/>
          <p:nvPr/>
        </p:nvSpPr>
        <p:spPr>
          <a:xfrm>
            <a:off x="9782379" y="6613339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Registro de carteira</a:t>
            </a:r>
            <a:endParaRPr lang="pt-BR" sz="1325" dirty="0"/>
          </a:p>
        </p:txBody>
      </p:sp>
      <p:sp>
        <p:nvSpPr>
          <p:cNvPr id="24" name="Retângulo: Cantos Arredondados 23"/>
          <p:cNvSpPr/>
          <p:nvPr/>
        </p:nvSpPr>
        <p:spPr>
          <a:xfrm>
            <a:off x="7327493" y="6420316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Consistência</a:t>
            </a:r>
            <a:endParaRPr lang="pt-BR" sz="1325" dirty="0"/>
          </a:p>
        </p:txBody>
      </p:sp>
      <p:sp>
        <p:nvSpPr>
          <p:cNvPr id="25" name="Retângulo: Cantos Arredondados 24"/>
          <p:cNvSpPr/>
          <p:nvPr/>
        </p:nvSpPr>
        <p:spPr>
          <a:xfrm>
            <a:off x="6830735" y="4656885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Melhorar remuneração</a:t>
            </a:r>
            <a:endParaRPr lang="pt-BR" sz="1325" dirty="0"/>
          </a:p>
        </p:txBody>
      </p:sp>
      <p:sp>
        <p:nvSpPr>
          <p:cNvPr id="26" name="Retângulo: Cantos Arredondados 25"/>
          <p:cNvSpPr/>
          <p:nvPr/>
        </p:nvSpPr>
        <p:spPr>
          <a:xfrm>
            <a:off x="8671661" y="5109820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Escuto musica</a:t>
            </a:r>
            <a:endParaRPr lang="pt-BR" sz="1325" dirty="0"/>
          </a:p>
        </p:txBody>
      </p:sp>
      <p:sp>
        <p:nvSpPr>
          <p:cNvPr id="27" name="Retângulo: Cantos Arredondados 26"/>
          <p:cNvSpPr/>
          <p:nvPr/>
        </p:nvSpPr>
        <p:spPr>
          <a:xfrm>
            <a:off x="4946137" y="4668548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Procuro trabalhos</a:t>
            </a:r>
            <a:endParaRPr lang="pt-BR" sz="1325" dirty="0"/>
          </a:p>
        </p:txBody>
      </p:sp>
      <p:sp>
        <p:nvSpPr>
          <p:cNvPr id="28" name="Retângulo: Cantos Arredondados 27"/>
          <p:cNvSpPr/>
          <p:nvPr/>
        </p:nvSpPr>
        <p:spPr>
          <a:xfrm>
            <a:off x="3061539" y="5091707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Muito difícil</a:t>
            </a:r>
            <a:endParaRPr lang="pt-BR" sz="1325" dirty="0"/>
          </a:p>
        </p:txBody>
      </p:sp>
      <p:sp>
        <p:nvSpPr>
          <p:cNvPr id="2" name="Retângulo: Cantos Arredondados 1"/>
          <p:cNvSpPr/>
          <p:nvPr/>
        </p:nvSpPr>
        <p:spPr>
          <a:xfrm>
            <a:off x="1680844" y="1720199"/>
            <a:ext cx="1793440" cy="684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Trabalho cansativo</a:t>
            </a:r>
            <a:endParaRPr lang="pt-BR" sz="1325" dirty="0"/>
          </a:p>
        </p:txBody>
      </p:sp>
      <p:sp>
        <p:nvSpPr>
          <p:cNvPr id="3" name="Text Box 2"/>
          <p:cNvSpPr txBox="1"/>
          <p:nvPr/>
        </p:nvSpPr>
        <p:spPr>
          <a:xfrm>
            <a:off x="2374900" y="106045"/>
            <a:ext cx="158877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Maria</a:t>
            </a:r>
            <a:endParaRPr lang="pt-PT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4902200" y="106045"/>
            <a:ext cx="28301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entre 30 e 60 anos</a:t>
            </a:r>
            <a:endParaRPr lang="pt-PT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 que é Mapa de Empatia e o passo a passo para criar u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038" y="-2196"/>
            <a:ext cx="10708874" cy="756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: Cantos Arredondados 4"/>
          <p:cNvSpPr/>
          <p:nvPr/>
        </p:nvSpPr>
        <p:spPr>
          <a:xfrm>
            <a:off x="3039624" y="686694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Sentimento de alivio</a:t>
            </a:r>
            <a:endParaRPr lang="pt-BR" sz="1325" dirty="0"/>
          </a:p>
        </p:txBody>
      </p:sp>
      <p:sp>
        <p:nvSpPr>
          <p:cNvPr id="6" name="Retângulo: Cantos Arredondados 5"/>
          <p:cNvSpPr/>
          <p:nvPr/>
        </p:nvSpPr>
        <p:spPr>
          <a:xfrm>
            <a:off x="3039624" y="3343337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Oportunidade</a:t>
            </a:r>
            <a:endParaRPr lang="pt-BR" sz="1325" dirty="0"/>
          </a:p>
        </p:txBody>
      </p:sp>
      <p:sp>
        <p:nvSpPr>
          <p:cNvPr id="7" name="Retângulo: Cantos Arredondados 6"/>
          <p:cNvSpPr/>
          <p:nvPr/>
        </p:nvSpPr>
        <p:spPr>
          <a:xfrm>
            <a:off x="3061539" y="2443106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Discriminação</a:t>
            </a:r>
            <a:endParaRPr lang="pt-BR" sz="1325" dirty="0"/>
          </a:p>
        </p:txBody>
      </p:sp>
      <p:sp>
        <p:nvSpPr>
          <p:cNvPr id="8" name="Retângulo: Cantos Arredondados 7"/>
          <p:cNvSpPr/>
          <p:nvPr/>
        </p:nvSpPr>
        <p:spPr>
          <a:xfrm>
            <a:off x="2118683" y="6420316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Falta de capricho</a:t>
            </a:r>
            <a:endParaRPr lang="pt-BR" sz="1325" dirty="0"/>
          </a:p>
        </p:txBody>
      </p:sp>
      <p:sp>
        <p:nvSpPr>
          <p:cNvPr id="9" name="Retângulo: Cantos Arredondados 8"/>
          <p:cNvSpPr/>
          <p:nvPr/>
        </p:nvSpPr>
        <p:spPr>
          <a:xfrm>
            <a:off x="1688150" y="4243569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Insubstituível</a:t>
            </a:r>
            <a:endParaRPr lang="pt-BR" sz="1325" dirty="0"/>
          </a:p>
        </p:txBody>
      </p:sp>
      <p:sp>
        <p:nvSpPr>
          <p:cNvPr id="10" name="Retângulo: Cantos Arredondados 9"/>
          <p:cNvSpPr/>
          <p:nvPr/>
        </p:nvSpPr>
        <p:spPr>
          <a:xfrm>
            <a:off x="8459810" y="3397779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Necessidade de trabalhar (domesticas)</a:t>
            </a:r>
            <a:endParaRPr lang="pt-BR" sz="1325" dirty="0"/>
          </a:p>
        </p:txBody>
      </p:sp>
      <p:sp>
        <p:nvSpPr>
          <p:cNvPr id="11" name="Retângulo: Cantos Arredondados 10"/>
          <p:cNvSpPr/>
          <p:nvPr/>
        </p:nvSpPr>
        <p:spPr>
          <a:xfrm>
            <a:off x="9986607" y="4194584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Sem formação básica</a:t>
            </a:r>
            <a:endParaRPr lang="pt-BR" sz="1325" dirty="0"/>
          </a:p>
        </p:txBody>
      </p:sp>
      <p:sp>
        <p:nvSpPr>
          <p:cNvPr id="12" name="Retângulo: Cantos Arredondados 11"/>
          <p:cNvSpPr/>
          <p:nvPr/>
        </p:nvSpPr>
        <p:spPr>
          <a:xfrm>
            <a:off x="8459810" y="2352866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Desvalorização</a:t>
            </a:r>
            <a:endParaRPr lang="pt-BR" sz="1325" dirty="0"/>
          </a:p>
        </p:txBody>
      </p:sp>
      <p:sp>
        <p:nvSpPr>
          <p:cNvPr id="13" name="Retângulo: Cantos Arredondados 12"/>
          <p:cNvSpPr/>
          <p:nvPr/>
        </p:nvSpPr>
        <p:spPr>
          <a:xfrm>
            <a:off x="9986607" y="1556062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Necessidade de ter (contratantes)</a:t>
            </a:r>
            <a:endParaRPr lang="pt-BR" sz="1325" dirty="0"/>
          </a:p>
        </p:txBody>
      </p:sp>
      <p:sp>
        <p:nvSpPr>
          <p:cNvPr id="14" name="Retângulo: Cantos Arredondados 13"/>
          <p:cNvSpPr/>
          <p:nvPr/>
        </p:nvSpPr>
        <p:spPr>
          <a:xfrm>
            <a:off x="6830735" y="1212715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Eficácia</a:t>
            </a:r>
            <a:endParaRPr lang="pt-BR" sz="1325" dirty="0"/>
          </a:p>
        </p:txBody>
      </p:sp>
      <p:sp>
        <p:nvSpPr>
          <p:cNvPr id="15" name="Retângulo: Cantos Arredondados 14"/>
          <p:cNvSpPr/>
          <p:nvPr/>
        </p:nvSpPr>
        <p:spPr>
          <a:xfrm>
            <a:off x="8671661" y="686694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Auxilio</a:t>
            </a:r>
            <a:endParaRPr lang="pt-BR" sz="1325" dirty="0"/>
          </a:p>
        </p:txBody>
      </p:sp>
      <p:sp>
        <p:nvSpPr>
          <p:cNvPr id="16" name="Retângulo: Cantos Arredondados 15"/>
          <p:cNvSpPr/>
          <p:nvPr/>
        </p:nvSpPr>
        <p:spPr>
          <a:xfrm>
            <a:off x="4902465" y="1212715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Incapaz</a:t>
            </a:r>
            <a:endParaRPr lang="pt-BR" sz="1325" dirty="0"/>
          </a:p>
        </p:txBody>
      </p:sp>
      <p:sp>
        <p:nvSpPr>
          <p:cNvPr id="17" name="Retângulo: Cantos Arredondados 16"/>
          <p:cNvSpPr/>
          <p:nvPr/>
        </p:nvSpPr>
        <p:spPr>
          <a:xfrm>
            <a:off x="4576824" y="6416182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Desconhecer a doméstica</a:t>
            </a:r>
            <a:endParaRPr lang="pt-BR" sz="1325" dirty="0"/>
          </a:p>
        </p:txBody>
      </p:sp>
      <p:sp>
        <p:nvSpPr>
          <p:cNvPr id="18" name="Retângulo: Cantos Arredondados 17"/>
          <p:cNvSpPr/>
          <p:nvPr/>
        </p:nvSpPr>
        <p:spPr>
          <a:xfrm>
            <a:off x="9785633" y="6423446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Ter com quem contar</a:t>
            </a:r>
            <a:endParaRPr lang="pt-BR" sz="1325" dirty="0"/>
          </a:p>
        </p:txBody>
      </p:sp>
      <p:sp>
        <p:nvSpPr>
          <p:cNvPr id="19" name="Retângulo: Cantos Arredondados 18"/>
          <p:cNvSpPr/>
          <p:nvPr/>
        </p:nvSpPr>
        <p:spPr>
          <a:xfrm>
            <a:off x="7327493" y="6420316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Organização</a:t>
            </a:r>
            <a:endParaRPr lang="pt-BR" sz="1325" dirty="0"/>
          </a:p>
        </p:txBody>
      </p:sp>
      <p:sp>
        <p:nvSpPr>
          <p:cNvPr id="20" name="Retângulo: Cantos Arredondados 19"/>
          <p:cNvSpPr/>
          <p:nvPr/>
        </p:nvSpPr>
        <p:spPr>
          <a:xfrm>
            <a:off x="6830735" y="4656885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Desconfio de domésticas desconhecidas</a:t>
            </a:r>
            <a:endParaRPr lang="pt-BR" sz="1325" dirty="0"/>
          </a:p>
        </p:txBody>
      </p:sp>
      <p:sp>
        <p:nvSpPr>
          <p:cNvPr id="21" name="Retângulo: Cantos Arredondados 20"/>
          <p:cNvSpPr/>
          <p:nvPr/>
        </p:nvSpPr>
        <p:spPr>
          <a:xfrm>
            <a:off x="8671661" y="5109820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Indico a amizades</a:t>
            </a:r>
            <a:endParaRPr lang="pt-BR" sz="1325" dirty="0"/>
          </a:p>
        </p:txBody>
      </p:sp>
      <p:sp>
        <p:nvSpPr>
          <p:cNvPr id="22" name="Retângulo: Cantos Arredondados 21"/>
          <p:cNvSpPr/>
          <p:nvPr/>
        </p:nvSpPr>
        <p:spPr>
          <a:xfrm>
            <a:off x="4946137" y="4668548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Verifico indicações</a:t>
            </a:r>
            <a:endParaRPr lang="pt-BR" sz="1325" dirty="0"/>
          </a:p>
        </p:txBody>
      </p:sp>
      <p:sp>
        <p:nvSpPr>
          <p:cNvPr id="23" name="Retângulo: Cantos Arredondados 22"/>
          <p:cNvSpPr/>
          <p:nvPr/>
        </p:nvSpPr>
        <p:spPr>
          <a:xfrm>
            <a:off x="3061539" y="5091707"/>
            <a:ext cx="1840926" cy="68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Pouco reconhecimento no Brasil</a:t>
            </a:r>
            <a:endParaRPr lang="pt-BR" sz="1325" dirty="0"/>
          </a:p>
        </p:txBody>
      </p:sp>
      <p:sp>
        <p:nvSpPr>
          <p:cNvPr id="24" name="Retângulo: Cantos Arredondados 23"/>
          <p:cNvSpPr/>
          <p:nvPr/>
        </p:nvSpPr>
        <p:spPr>
          <a:xfrm>
            <a:off x="1680844" y="1720199"/>
            <a:ext cx="1793440" cy="684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25" dirty="0"/>
              <a:t>Emprego mal remunerado</a:t>
            </a:r>
            <a:endParaRPr lang="pt-BR" sz="1325" dirty="0"/>
          </a:p>
        </p:txBody>
      </p:sp>
      <p:sp>
        <p:nvSpPr>
          <p:cNvPr id="2" name="Text Box 1"/>
          <p:cNvSpPr txBox="1"/>
          <p:nvPr/>
        </p:nvSpPr>
        <p:spPr>
          <a:xfrm>
            <a:off x="2344528" y="165921"/>
            <a:ext cx="1711014" cy="447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2315"/>
              <a:t>Dulce</a:t>
            </a:r>
            <a:endParaRPr lang="pt-PT" altLang="en-US" sz="2315"/>
          </a:p>
        </p:txBody>
      </p:sp>
      <p:sp>
        <p:nvSpPr>
          <p:cNvPr id="3" name="Text Box 2"/>
          <p:cNvSpPr txBox="1"/>
          <p:nvPr/>
        </p:nvSpPr>
        <p:spPr>
          <a:xfrm>
            <a:off x="4911049" y="150519"/>
            <a:ext cx="2905363" cy="447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2315"/>
              <a:t>entre 30 e 50 anos</a:t>
            </a:r>
            <a:endParaRPr lang="pt-PT" altLang="en-US" sz="231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5. Jornada - Diarista</a:t>
            </a:r>
            <a:endParaRPr lang="pt-BR" dirty="0"/>
          </a:p>
        </p:txBody>
      </p:sp>
      <p:sp>
        <p:nvSpPr>
          <p:cNvPr id="7" name="Seta: Pentágono 6"/>
          <p:cNvSpPr/>
          <p:nvPr/>
        </p:nvSpPr>
        <p:spPr>
          <a:xfrm>
            <a:off x="263090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</a:t>
            </a:r>
            <a:endParaRPr lang="pt-BR" dirty="0"/>
          </a:p>
        </p:txBody>
      </p:sp>
      <p:sp>
        <p:nvSpPr>
          <p:cNvPr id="8" name="Seta: Pentágono 7"/>
          <p:cNvSpPr/>
          <p:nvPr/>
        </p:nvSpPr>
        <p:spPr>
          <a:xfrm>
            <a:off x="5149512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COMPRA DE MOEDAS</a:t>
            </a:r>
            <a:endParaRPr lang="pt-BR" dirty="0"/>
          </a:p>
        </p:txBody>
      </p:sp>
      <p:sp>
        <p:nvSpPr>
          <p:cNvPr id="9" name="Seta: Pentágono 8"/>
          <p:cNvSpPr/>
          <p:nvPr/>
        </p:nvSpPr>
        <p:spPr>
          <a:xfrm>
            <a:off x="7712628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LIBERAR CONTATO</a:t>
            </a:r>
            <a:endParaRPr lang="pt-BR" dirty="0"/>
          </a:p>
        </p:txBody>
      </p:sp>
      <p:sp>
        <p:nvSpPr>
          <p:cNvPr id="10" name="Seta: Pentágono 9"/>
          <p:cNvSpPr/>
          <p:nvPr/>
        </p:nvSpPr>
        <p:spPr>
          <a:xfrm>
            <a:off x="1031947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REALIZAR SERVIÇO</a:t>
            </a:r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248653" y="2106706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2667635" y="2229485"/>
            <a:ext cx="214820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Preenchimento </a:t>
            </a:r>
            <a:r>
              <a:rPr lang="pt-BR" sz="1200" dirty="0">
                <a:latin typeface="Exo 2" pitchFamily="50" charset="0"/>
              </a:rPr>
              <a:t>de formulários</a:t>
            </a:r>
            <a:endParaRPr lang="pt-BR" sz="12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itchFamily="50" charset="0"/>
              </a:rPr>
              <a:t>Autenticações</a:t>
            </a:r>
            <a:endParaRPr lang="pt-BR" sz="1200" dirty="0">
              <a:latin typeface="Exo 2" pitchFamily="50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248653" y="3205592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248653" y="12833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itchFamily="50" charset="0"/>
              </a:rPr>
              <a:t>(utilizador)</a:t>
            </a:r>
            <a:endParaRPr lang="pt-BR" sz="1600" b="1" dirty="0">
              <a:solidFill>
                <a:srgbClr val="E6005A"/>
              </a:solidFill>
              <a:latin typeface="Exo 2" pitchFamily="50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47078" y="2215369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itchFamily="50" charset="0"/>
              </a:rPr>
              <a:t>Faz</a:t>
            </a:r>
            <a:endParaRPr lang="pt-BR" sz="2800" b="1" dirty="0">
              <a:solidFill>
                <a:srgbClr val="E6005A"/>
              </a:solidFill>
              <a:latin typeface="Exo 2" pitchFamily="50" charset="0"/>
            </a:endParaRPr>
          </a:p>
          <a:p>
            <a:r>
              <a:rPr lang="pt-BR" sz="1800" b="1" dirty="0">
                <a:solidFill>
                  <a:srgbClr val="E6005A"/>
                </a:solidFill>
                <a:latin typeface="Exo 2" pitchFamily="50" charset="0"/>
              </a:rPr>
              <a:t>(ações do usuário) </a:t>
            </a:r>
            <a:endParaRPr lang="pt-BR" sz="1800" b="1" dirty="0">
              <a:solidFill>
                <a:srgbClr val="E6005A"/>
              </a:solidFill>
              <a:latin typeface="Exo 2" pitchFamily="50" charset="0"/>
            </a:endParaRPr>
          </a:p>
        </p:txBody>
      </p:sp>
      <p:pic>
        <p:nvPicPr>
          <p:cNvPr id="20" name="Gráfico 19" descr="Rosto sorridente sem preenchimento 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666128" y="3799000"/>
            <a:ext cx="914400" cy="914400"/>
          </a:xfrm>
          <a:prstGeom prst="rect">
            <a:avLst/>
          </a:prstGeom>
        </p:spPr>
      </p:pic>
      <p:pic>
        <p:nvPicPr>
          <p:cNvPr id="22" name="Gráfico 21" descr="Rosto neutro sem preenchimento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4928" y="3295693"/>
            <a:ext cx="914400" cy="914400"/>
          </a:xfrm>
          <a:prstGeom prst="rect">
            <a:avLst/>
          </a:prstGeom>
        </p:spPr>
      </p:pic>
      <p:pic>
        <p:nvPicPr>
          <p:cNvPr id="24" name="Gráfico 23" descr="Rosto triste sem preenchimento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0720" y="3305651"/>
            <a:ext cx="914400" cy="914400"/>
          </a:xfrm>
          <a:prstGeom prst="rect">
            <a:avLst/>
          </a:prstGeom>
        </p:spPr>
      </p:pic>
      <p:pic>
        <p:nvPicPr>
          <p:cNvPr id="26" name="Gráfico 25" descr="Rosto sorrindo sem preenchimento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666128" y="1138405"/>
            <a:ext cx="914400" cy="914400"/>
          </a:xfrm>
          <a:prstGeom prst="rect">
            <a:avLst/>
          </a:prstGeom>
        </p:spPr>
      </p:pic>
      <p:pic>
        <p:nvPicPr>
          <p:cNvPr id="29" name="Gráfico 28" descr="Rosto sorridente sem preenchimento 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666128" y="5118858"/>
            <a:ext cx="914400" cy="914400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48653" y="32957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itchFamily="50" charset="0"/>
              </a:rPr>
              <a:t>Sente</a:t>
            </a:r>
            <a:endParaRPr lang="pt-BR" sz="2800" b="1" dirty="0">
              <a:solidFill>
                <a:srgbClr val="E6005A"/>
              </a:solidFill>
              <a:latin typeface="Exo 2" pitchFamily="50" charset="0"/>
            </a:endParaRPr>
          </a:p>
          <a:p>
            <a:r>
              <a:rPr lang="pt-BR" sz="2000" b="1" dirty="0">
                <a:solidFill>
                  <a:srgbClr val="E6005A"/>
                </a:solidFill>
                <a:latin typeface="Exo 2" pitchFamily="50" charset="0"/>
              </a:rPr>
              <a:t>(dores do usuário) </a:t>
            </a:r>
            <a:endParaRPr lang="pt-BR" sz="2000" b="1" dirty="0">
              <a:solidFill>
                <a:srgbClr val="E6005A"/>
              </a:solidFill>
              <a:latin typeface="Exo 2" pitchFamily="50" charset="0"/>
            </a:endParaRPr>
          </a:p>
        </p:txBody>
      </p:sp>
      <p:cxnSp>
        <p:nvCxnSpPr>
          <p:cNvPr id="31" name="Conector reto 30"/>
          <p:cNvCxnSpPr/>
          <p:nvPr/>
        </p:nvCxnSpPr>
        <p:spPr>
          <a:xfrm>
            <a:off x="248653" y="4320521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2667635" y="4396740"/>
            <a:ext cx="218503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Muitas informações para preencher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Desistir de preencher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Buscar outra plataforma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ector reto 32"/>
          <p:cNvCxnSpPr/>
          <p:nvPr/>
        </p:nvCxnSpPr>
        <p:spPr>
          <a:xfrm>
            <a:off x="248653" y="5796400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248653" y="46103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itchFamily="50" charset="0"/>
              </a:rPr>
              <a:t>Pensa</a:t>
            </a:r>
            <a:endParaRPr lang="pt-BR" sz="2800" b="1" dirty="0">
              <a:solidFill>
                <a:srgbClr val="E6005A"/>
              </a:solidFill>
              <a:latin typeface="Exo 2" pitchFamily="50" charset="0"/>
            </a:endParaRPr>
          </a:p>
          <a:p>
            <a:r>
              <a:rPr lang="pt-BR" sz="2000" b="1" dirty="0">
                <a:solidFill>
                  <a:srgbClr val="E6005A"/>
                </a:solidFill>
                <a:latin typeface="Exo 2" pitchFamily="50" charset="0"/>
              </a:rPr>
              <a:t>(usuário) </a:t>
            </a:r>
            <a:endParaRPr lang="pt-BR" sz="2000" b="1" dirty="0">
              <a:solidFill>
                <a:srgbClr val="E6005A"/>
              </a:solidFill>
              <a:latin typeface="Exo 2" pitchFamily="50" charset="0"/>
            </a:endParaRPr>
          </a:p>
        </p:txBody>
      </p:sp>
      <p:pic>
        <p:nvPicPr>
          <p:cNvPr id="39" name="Gráfico 38" descr="Envelope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690025" y="125114"/>
            <a:ext cx="914400" cy="914400"/>
          </a:xfrm>
          <a:prstGeom prst="rect">
            <a:avLst/>
          </a:prstGeom>
        </p:spPr>
      </p:pic>
      <p:pic>
        <p:nvPicPr>
          <p:cNvPr id="45" name="Gráfico 44" descr="Baixar da nuvem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739701" y="3034016"/>
            <a:ext cx="914400" cy="914400"/>
          </a:xfrm>
          <a:prstGeom prst="rect">
            <a:avLst/>
          </a:prstGeom>
        </p:spPr>
      </p:pic>
      <p:pic>
        <p:nvPicPr>
          <p:cNvPr id="47" name="Gráfico 46" descr="Call center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739701" y="1029172"/>
            <a:ext cx="914400" cy="914400"/>
          </a:xfrm>
          <a:prstGeom prst="rect">
            <a:avLst/>
          </a:prstGeom>
        </p:spPr>
      </p:pic>
      <p:pic>
        <p:nvPicPr>
          <p:cNvPr id="49" name="Gráfico 48" descr="Fala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739701" y="2119616"/>
            <a:ext cx="914400" cy="914400"/>
          </a:xfrm>
          <a:prstGeom prst="rect">
            <a:avLst/>
          </a:prstGeom>
        </p:spPr>
      </p:pic>
      <p:sp>
        <p:nvSpPr>
          <p:cNvPr id="50" name="Retângulo 49"/>
          <p:cNvSpPr/>
          <p:nvPr/>
        </p:nvSpPr>
        <p:spPr>
          <a:xfrm>
            <a:off x="256675" y="59876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itchFamily="50" charset="0"/>
              </a:rPr>
              <a:t>Proposta</a:t>
            </a:r>
            <a:endParaRPr lang="pt-BR" sz="2800" b="1" dirty="0">
              <a:solidFill>
                <a:srgbClr val="E6005A"/>
              </a:solidFill>
              <a:latin typeface="Exo 2" pitchFamily="50" charset="0"/>
            </a:endParaRPr>
          </a:p>
          <a:p>
            <a:r>
              <a:rPr lang="pt-BR" sz="1800" b="1" dirty="0">
                <a:solidFill>
                  <a:srgbClr val="E6005A"/>
                </a:solidFill>
                <a:latin typeface="Exo 2" pitchFamily="50" charset="0"/>
              </a:rPr>
              <a:t>(mudanças) </a:t>
            </a:r>
            <a:endParaRPr lang="pt-BR" sz="1800" b="1" dirty="0">
              <a:solidFill>
                <a:srgbClr val="E6005A"/>
              </a:solidFill>
              <a:latin typeface="Exo 2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2667635" y="6033135"/>
            <a:ext cx="218440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Apenas informações relevantes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Formulários simples e que atrai o usuário</a:t>
            </a:r>
            <a:endParaRPr lang="pt-PT" alt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5149215" y="2137410"/>
            <a:ext cx="217868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os pacotes existentes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Preenche os dados bancários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 pagamento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5149215" y="4382770"/>
            <a:ext cx="217805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Muito caro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Pagar pra liberar os serviços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Pouca opção de pacotes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Investimento arriscado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7953664" y="2229216"/>
            <a:ext cx="2037351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Paga moedas para liberar o contato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Entrar em contato com contratante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Gráfico 40" descr="Rosto neutro sem preenchimento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6874" y="3305857"/>
            <a:ext cx="914400" cy="914400"/>
          </a:xfrm>
          <a:prstGeom prst="rect">
            <a:avLst/>
          </a:prstGeom>
        </p:spPr>
      </p:pic>
      <p:sp>
        <p:nvSpPr>
          <p:cNvPr id="42" name="Retângulo 41"/>
          <p:cNvSpPr/>
          <p:nvPr/>
        </p:nvSpPr>
        <p:spPr>
          <a:xfrm>
            <a:off x="7865186" y="4396458"/>
            <a:ext cx="2037351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Será que vou conseguir o trabalho?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Vale a pena liberar esse contato?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7865186" y="5987603"/>
            <a:ext cx="2037351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Melhor distribuição de contatos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Preço para liberação condizente com o valor recebido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10612610" y="2184764"/>
            <a:ext cx="2037351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Conseguir o serviço por conta própria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Conquistar o contratante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Gráfico 45" descr="Rosto neutro sem preenchimento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5485" y="3323431"/>
            <a:ext cx="914400" cy="914400"/>
          </a:xfrm>
          <a:prstGeom prst="rect">
            <a:avLst/>
          </a:prstGeom>
        </p:spPr>
      </p:pic>
      <p:sp>
        <p:nvSpPr>
          <p:cNvPr id="48" name="Retângulo 47"/>
          <p:cNvSpPr/>
          <p:nvPr/>
        </p:nvSpPr>
        <p:spPr>
          <a:xfrm>
            <a:off x="10612695" y="4320319"/>
            <a:ext cx="2354396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 não conquistar o contratante, o dinheiro foi desperdiçado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Perdi meu tempo?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Conseguir serviços constantes com o contratante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10613004" y="5987532"/>
            <a:ext cx="235439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Não precisar conquistar o cliente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Certeza de serviço</a:t>
            </a: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50"/>
          <p:cNvSpPr/>
          <p:nvPr/>
        </p:nvSpPr>
        <p:spPr>
          <a:xfrm>
            <a:off x="5148976" y="5987419"/>
            <a:ext cx="2037351" cy="27559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50"/>
          <p:cNvSpPr/>
          <p:nvPr/>
        </p:nvSpPr>
        <p:spPr>
          <a:xfrm>
            <a:off x="5149215" y="6033135"/>
            <a:ext cx="2184400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alt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Vamos lucrar com base numa fração do lucro da contratada</a:t>
            </a:r>
            <a:endParaRPr lang="pt-PT" alt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5. Jornada – Contratante</a:t>
            </a:r>
            <a:endParaRPr lang="pt-BR" dirty="0"/>
          </a:p>
        </p:txBody>
      </p:sp>
      <p:sp>
        <p:nvSpPr>
          <p:cNvPr id="7" name="Seta: Pentágono 6"/>
          <p:cNvSpPr/>
          <p:nvPr/>
        </p:nvSpPr>
        <p:spPr>
          <a:xfrm>
            <a:off x="263090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</a:t>
            </a:r>
            <a:endParaRPr lang="pt-BR" dirty="0"/>
          </a:p>
        </p:txBody>
      </p:sp>
      <p:sp>
        <p:nvSpPr>
          <p:cNvPr id="8" name="Seta: Pentágono 7"/>
          <p:cNvSpPr/>
          <p:nvPr/>
        </p:nvSpPr>
        <p:spPr>
          <a:xfrm>
            <a:off x="5149512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CRIAR SERVIÇO</a:t>
            </a:r>
            <a:endParaRPr lang="pt-BR" dirty="0"/>
          </a:p>
        </p:txBody>
      </p:sp>
      <p:sp>
        <p:nvSpPr>
          <p:cNvPr id="9" name="Seta: Pentágono 8"/>
          <p:cNvSpPr/>
          <p:nvPr/>
        </p:nvSpPr>
        <p:spPr>
          <a:xfrm>
            <a:off x="7712628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ESPERAR CONTATO</a:t>
            </a:r>
            <a:endParaRPr lang="pt-BR" dirty="0"/>
          </a:p>
        </p:txBody>
      </p:sp>
      <p:sp>
        <p:nvSpPr>
          <p:cNvPr id="10" name="Seta: Pentágono 9"/>
          <p:cNvSpPr/>
          <p:nvPr/>
        </p:nvSpPr>
        <p:spPr>
          <a:xfrm>
            <a:off x="1031947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FEEDBACK</a:t>
            </a:r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248653" y="2106706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2630901" y="2163934"/>
            <a:ext cx="203735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Preenchimento de formulários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Autenticações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248653" y="3205592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248653" y="12833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itchFamily="50" charset="0"/>
              </a:rPr>
              <a:t>(utilizador)</a:t>
            </a:r>
            <a:endParaRPr lang="pt-BR" sz="1600" b="1" dirty="0">
              <a:solidFill>
                <a:srgbClr val="E6005A"/>
              </a:solidFill>
              <a:latin typeface="Exo 2" pitchFamily="50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248653" y="21639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itchFamily="50" charset="0"/>
              </a:rPr>
              <a:t>Faz</a:t>
            </a:r>
            <a:endParaRPr lang="pt-BR" sz="2800" b="1" dirty="0">
              <a:solidFill>
                <a:srgbClr val="E6005A"/>
              </a:solidFill>
              <a:latin typeface="Exo 2" pitchFamily="50" charset="0"/>
            </a:endParaRPr>
          </a:p>
          <a:p>
            <a:r>
              <a:rPr lang="pt-BR" sz="1800" b="1" dirty="0">
                <a:solidFill>
                  <a:srgbClr val="E6005A"/>
                </a:solidFill>
                <a:latin typeface="Exo 2" pitchFamily="50" charset="0"/>
              </a:rPr>
              <a:t>(ações do usuário) </a:t>
            </a:r>
            <a:endParaRPr lang="pt-BR" sz="1800" b="1" dirty="0">
              <a:solidFill>
                <a:srgbClr val="E6005A"/>
              </a:solidFill>
              <a:latin typeface="Exo 2" pitchFamily="50" charset="0"/>
            </a:endParaRPr>
          </a:p>
        </p:txBody>
      </p:sp>
      <p:pic>
        <p:nvPicPr>
          <p:cNvPr id="20" name="Gráfico 19" descr="Rosto sorridente sem preenchimento 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286961" y="3281088"/>
            <a:ext cx="914400" cy="914400"/>
          </a:xfrm>
          <a:prstGeom prst="rect">
            <a:avLst/>
          </a:prstGeom>
        </p:spPr>
      </p:pic>
      <p:pic>
        <p:nvPicPr>
          <p:cNvPr id="22" name="Gráfico 21" descr="Rosto neutro sem preenchimento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9358" y="3281088"/>
            <a:ext cx="914400" cy="914400"/>
          </a:xfrm>
          <a:prstGeom prst="rect">
            <a:avLst/>
          </a:prstGeom>
        </p:spPr>
      </p:pic>
      <p:pic>
        <p:nvPicPr>
          <p:cNvPr id="26" name="Gráfico 25" descr="Rosto sorrindo sem preenchimento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666128" y="1138405"/>
            <a:ext cx="914400" cy="914400"/>
          </a:xfrm>
          <a:prstGeom prst="rect">
            <a:avLst/>
          </a:prstGeom>
        </p:spPr>
      </p:pic>
      <p:pic>
        <p:nvPicPr>
          <p:cNvPr id="29" name="Gráfico 28" descr="Rosto sorridente sem preenchimento 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506961" y="3303474"/>
            <a:ext cx="914400" cy="914400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48653" y="32957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itchFamily="50" charset="0"/>
              </a:rPr>
              <a:t>Sente</a:t>
            </a:r>
            <a:endParaRPr lang="pt-BR" sz="2800" b="1" dirty="0">
              <a:solidFill>
                <a:srgbClr val="E6005A"/>
              </a:solidFill>
              <a:latin typeface="Exo 2" pitchFamily="50" charset="0"/>
            </a:endParaRPr>
          </a:p>
          <a:p>
            <a:r>
              <a:rPr lang="pt-BR" sz="2000" b="1" dirty="0">
                <a:solidFill>
                  <a:srgbClr val="E6005A"/>
                </a:solidFill>
                <a:latin typeface="Exo 2" pitchFamily="50" charset="0"/>
              </a:rPr>
              <a:t>(dores do usuário) </a:t>
            </a:r>
            <a:endParaRPr lang="pt-BR" sz="2000" b="1" dirty="0">
              <a:solidFill>
                <a:srgbClr val="E6005A"/>
              </a:solidFill>
              <a:latin typeface="Exo 2" pitchFamily="50" charset="0"/>
            </a:endParaRPr>
          </a:p>
        </p:txBody>
      </p:sp>
      <p:cxnSp>
        <p:nvCxnSpPr>
          <p:cNvPr id="31" name="Conector reto 30"/>
          <p:cNvCxnSpPr/>
          <p:nvPr/>
        </p:nvCxnSpPr>
        <p:spPr>
          <a:xfrm>
            <a:off x="248653" y="4320521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2630566" y="4412915"/>
            <a:ext cx="218497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alt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Desistir de preencher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Buscar outra plataforma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ector reto 32"/>
          <p:cNvCxnSpPr/>
          <p:nvPr/>
        </p:nvCxnSpPr>
        <p:spPr>
          <a:xfrm>
            <a:off x="248653" y="5796400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248653" y="46103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itchFamily="50" charset="0"/>
              </a:rPr>
              <a:t>Pensa</a:t>
            </a:r>
            <a:endParaRPr lang="pt-BR" sz="2800" b="1" dirty="0">
              <a:solidFill>
                <a:srgbClr val="E6005A"/>
              </a:solidFill>
              <a:latin typeface="Exo 2" pitchFamily="50" charset="0"/>
            </a:endParaRPr>
          </a:p>
          <a:p>
            <a:r>
              <a:rPr lang="pt-BR" sz="2000" b="1" dirty="0">
                <a:solidFill>
                  <a:srgbClr val="E6005A"/>
                </a:solidFill>
                <a:latin typeface="Exo 2" pitchFamily="50" charset="0"/>
              </a:rPr>
              <a:t>(usuário) </a:t>
            </a:r>
            <a:endParaRPr lang="pt-BR" sz="2000" b="1" dirty="0">
              <a:solidFill>
                <a:srgbClr val="E6005A"/>
              </a:solidFill>
              <a:latin typeface="Exo 2" pitchFamily="50" charset="0"/>
            </a:endParaRPr>
          </a:p>
        </p:txBody>
      </p:sp>
      <p:pic>
        <p:nvPicPr>
          <p:cNvPr id="39" name="Gráfico 38" descr="Envelope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690025" y="125114"/>
            <a:ext cx="914400" cy="914400"/>
          </a:xfrm>
          <a:prstGeom prst="rect">
            <a:avLst/>
          </a:prstGeom>
        </p:spPr>
      </p:pic>
      <p:pic>
        <p:nvPicPr>
          <p:cNvPr id="45" name="Gráfico 44" descr="Baixar da nuvem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739701" y="3034016"/>
            <a:ext cx="914400" cy="914400"/>
          </a:xfrm>
          <a:prstGeom prst="rect">
            <a:avLst/>
          </a:prstGeom>
        </p:spPr>
      </p:pic>
      <p:pic>
        <p:nvPicPr>
          <p:cNvPr id="47" name="Gráfico 46" descr="Call center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739701" y="1029172"/>
            <a:ext cx="914400" cy="914400"/>
          </a:xfrm>
          <a:prstGeom prst="rect">
            <a:avLst/>
          </a:prstGeom>
        </p:spPr>
      </p:pic>
      <p:pic>
        <p:nvPicPr>
          <p:cNvPr id="49" name="Gráfico 48" descr="Fala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739701" y="2119616"/>
            <a:ext cx="914400" cy="914400"/>
          </a:xfrm>
          <a:prstGeom prst="rect">
            <a:avLst/>
          </a:prstGeom>
        </p:spPr>
      </p:pic>
      <p:sp>
        <p:nvSpPr>
          <p:cNvPr id="50" name="Retângulo 49"/>
          <p:cNvSpPr/>
          <p:nvPr/>
        </p:nvSpPr>
        <p:spPr>
          <a:xfrm>
            <a:off x="256675" y="59876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itchFamily="50" charset="0"/>
              </a:rPr>
              <a:t>Proposta</a:t>
            </a:r>
            <a:endParaRPr lang="pt-BR" sz="2800" b="1" dirty="0">
              <a:solidFill>
                <a:srgbClr val="E6005A"/>
              </a:solidFill>
              <a:latin typeface="Exo 2" pitchFamily="50" charset="0"/>
            </a:endParaRPr>
          </a:p>
          <a:p>
            <a:r>
              <a:rPr lang="pt-BR" sz="1800" b="1" dirty="0">
                <a:solidFill>
                  <a:srgbClr val="E6005A"/>
                </a:solidFill>
                <a:latin typeface="Exo 2" pitchFamily="50" charset="0"/>
              </a:rPr>
              <a:t>(mudanças) </a:t>
            </a:r>
            <a:endParaRPr lang="pt-BR" sz="1800" b="1" dirty="0">
              <a:solidFill>
                <a:srgbClr val="E6005A"/>
              </a:solidFill>
              <a:latin typeface="Exo 2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2631201" y="5970274"/>
            <a:ext cx="2037351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Interface do usuário mais simples e colorida</a:t>
            </a:r>
            <a:endParaRPr lang="pt-PT" alt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Formulários mais práticos</a:t>
            </a:r>
            <a:endParaRPr lang="pt-PT" alt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5237142" y="2166023"/>
            <a:ext cx="2037351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Detalhar serviço prestado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Detalhar ambiente de trabalho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5237142" y="4501788"/>
            <a:ext cx="203735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Muitas informações para preencher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7865399" y="2203816"/>
            <a:ext cx="2037351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Após criar o serviço, esperar contato das contratadas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Escolher a doméstica que mais te agrada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7725486" y="4472023"/>
            <a:ext cx="2037351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 doméstica é confiável?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Qual doméstica devo escolher?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Será que vão enviar propostas?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7725486" y="5987603"/>
            <a:ext cx="2037351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Tornar o processo mais ágil e seguro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Incentivos </a:t>
            </a:r>
            <a:r>
              <a:rPr lang="pt-PT" alt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por promoções e integrações</a:t>
            </a:r>
            <a:endParaRPr lang="pt-PT" alt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áfico 52" descr="Rosto neutro sem preenchimento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8116" y="3303474"/>
            <a:ext cx="914400" cy="914400"/>
          </a:xfrm>
          <a:prstGeom prst="rect">
            <a:avLst/>
          </a:prstGeom>
        </p:spPr>
      </p:pic>
      <p:sp>
        <p:nvSpPr>
          <p:cNvPr id="54" name="Retângulo 53"/>
          <p:cNvSpPr/>
          <p:nvPr/>
        </p:nvSpPr>
        <p:spPr>
          <a:xfrm>
            <a:off x="5236763" y="5909922"/>
            <a:ext cx="203735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Apenas informações relevantes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Formulários práticos </a:t>
            </a:r>
            <a:endParaRPr lang="pt-PT" alt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10384010" y="2216103"/>
            <a:ext cx="203735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feedback no aplicativo após o serviço ser realizado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Gráfico 55" descr="Rosto neutro sem preenchimento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87676" y="3326301"/>
            <a:ext cx="914400" cy="914400"/>
          </a:xfrm>
          <a:prstGeom prst="rect">
            <a:avLst/>
          </a:prstGeom>
        </p:spPr>
      </p:pic>
      <p:sp>
        <p:nvSpPr>
          <p:cNvPr id="57" name="Retângulo 56"/>
          <p:cNvSpPr/>
          <p:nvPr/>
        </p:nvSpPr>
        <p:spPr>
          <a:xfrm>
            <a:off x="10384010" y="4412338"/>
            <a:ext cx="2037351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Será que devo chamar a mesma pessoa num próximo serviço?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Devo continuar utilizando a plataforma?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10384009" y="5970090"/>
            <a:ext cx="2037351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Cativar o contratante a continuar usando a plataforma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Resumo do que precisa ser entregue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535076" y="1542734"/>
            <a:ext cx="12526406" cy="5761037"/>
          </a:xfrm>
        </p:spPr>
        <p:txBody>
          <a:bodyPr/>
          <a:lstStyle/>
          <a:p>
            <a:pPr marL="0" indent="0">
              <a:buNone/>
            </a:pPr>
            <a:r>
              <a:rPr lang="pt-BR" sz="3600" dirty="0"/>
              <a:t>ENTREGA DE PI EM GRUPO</a:t>
            </a:r>
            <a:endParaRPr lang="pt-BR" sz="3600" dirty="0"/>
          </a:p>
          <a:p>
            <a:pPr marL="0" indent="0">
              <a:buNone/>
            </a:pPr>
            <a:endParaRPr lang="pt-BR" sz="3600" dirty="0"/>
          </a:p>
          <a:p>
            <a:r>
              <a:rPr lang="pt-BR" sz="3600" dirty="0"/>
              <a:t>Passo 1 – Definição do Negócio</a:t>
            </a:r>
            <a:endParaRPr lang="pt-BR" sz="3600" dirty="0"/>
          </a:p>
          <a:p>
            <a:r>
              <a:rPr lang="pt-BR" sz="3600" dirty="0"/>
              <a:t>Passo 2 – </a:t>
            </a:r>
            <a:r>
              <a:rPr lang="pt-BR" sz="3600" dirty="0" err="1"/>
              <a:t>Proto</a:t>
            </a:r>
            <a:r>
              <a:rPr lang="pt-BR" sz="3600" dirty="0"/>
              <a:t> Persona</a:t>
            </a:r>
            <a:endParaRPr lang="pt-BR" sz="3600" dirty="0"/>
          </a:p>
          <a:p>
            <a:r>
              <a:rPr lang="pt-BR" sz="3600" dirty="0"/>
              <a:t>Passo 3 – Entrevistas (5 para o grupo)</a:t>
            </a:r>
            <a:endParaRPr lang="pt-BR" sz="3600" dirty="0"/>
          </a:p>
          <a:p>
            <a:r>
              <a:rPr lang="pt-BR" sz="3600" dirty="0"/>
              <a:t>Passo 4 – Mapa de Empatia </a:t>
            </a:r>
            <a:endParaRPr lang="pt-BR" sz="3600" dirty="0"/>
          </a:p>
          <a:p>
            <a:r>
              <a:rPr lang="pt-BR" sz="3600" dirty="0"/>
              <a:t>Passo 5 – Jornada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1"/>
            <a:ext cx="12448085" cy="3312368"/>
          </a:xfrm>
        </p:spPr>
        <p:txBody>
          <a:bodyPr/>
          <a:lstStyle/>
          <a:p>
            <a:r>
              <a:rPr lang="pt-BR" dirty="0"/>
              <a:t>Qual o nome do Grupo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R: </a:t>
            </a:r>
            <a:r>
              <a:rPr lang="pt-PT" altLang="pt-BR" dirty="0"/>
              <a:t>IClean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RA e Integrantes do Grupo</a:t>
            </a:r>
            <a:endParaRPr lang="pt-BR" dirty="0"/>
          </a:p>
          <a:p>
            <a:r>
              <a:rPr lang="pt-PT" altLang="pt-BR" sz="2400" dirty="0"/>
              <a:t>01201032-Leonardo Victor</a:t>
            </a:r>
            <a:endParaRPr lang="pt-PT" altLang="pt-BR" sz="2400" dirty="0"/>
          </a:p>
          <a:p>
            <a:r>
              <a:rPr lang="pt-PT" altLang="pt-BR" sz="2400" dirty="0"/>
              <a:t>01201062-Guilherme Soares</a:t>
            </a:r>
            <a:endParaRPr lang="pt-PT" altLang="pt-BR" sz="2400" dirty="0"/>
          </a:p>
          <a:p>
            <a:r>
              <a:rPr lang="pt-PT" altLang="pt-BR" sz="2400" dirty="0"/>
              <a:t>01202117-Guilherme Sousa</a:t>
            </a:r>
            <a:endParaRPr lang="pt-PT" altLang="pt-BR" sz="2400" dirty="0"/>
          </a:p>
          <a:p>
            <a:r>
              <a:rPr lang="pt-PT" altLang="pt-BR" sz="2400" dirty="0"/>
              <a:t>01202063-Carlos Gomes</a:t>
            </a:r>
            <a:endParaRPr lang="pt-PT" alt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sym typeface="+mn-ea"/>
              </a:rPr>
              <a:t>01202030 - Lucas </a:t>
            </a:r>
            <a:r>
              <a:rPr lang="pt-BR" sz="2400" dirty="0" err="1">
                <a:sym typeface="+mn-ea"/>
              </a:rPr>
              <a:t>Yudi</a:t>
            </a:r>
            <a:endParaRPr lang="pt-BR" sz="2400" dirty="0"/>
          </a:p>
          <a:p>
            <a:r>
              <a:rPr lang="pt-PT" altLang="pt-BR" sz="2400" dirty="0">
                <a:sym typeface="+mn-ea"/>
              </a:rPr>
              <a:t>0</a:t>
            </a:r>
            <a:r>
              <a:rPr lang="pt-BR" sz="2400" dirty="0">
                <a:sym typeface="+mn-ea"/>
              </a:rPr>
              <a:t>1201125 - Roberto Gomes</a:t>
            </a:r>
            <a:endParaRPr lang="pt-BR" sz="2400" dirty="0">
              <a:sym typeface="+mn-ea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0. Dados do Grupo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1"/>
            <a:ext cx="12448085" cy="3312368"/>
          </a:xfrm>
        </p:spPr>
        <p:txBody>
          <a:bodyPr/>
          <a:lstStyle/>
          <a:p>
            <a:r>
              <a:rPr lang="pt-BR" dirty="0"/>
              <a:t>Qual o negócio (área) do projeto?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R: </a:t>
            </a:r>
            <a:r>
              <a:rPr lang="pt-PT" altLang="pt-BR" dirty="0"/>
              <a:t>Trabalho doméstico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Visite uma empresa (mesmo que virtualmente) para conhecer e </a:t>
            </a:r>
            <a:r>
              <a:rPr lang="pt-BR" dirty="0" err="1"/>
              <a:t>e</a:t>
            </a:r>
            <a:r>
              <a:rPr lang="pt-BR" dirty="0"/>
              <a:t> ou faça uma OBSERVAÇÃO EM CAMPO (virtual).  </a:t>
            </a:r>
            <a:endParaRPr lang="pt-BR" dirty="0"/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/>
              <a:t>Olhe como funcionam as coisas (passo a passo do hoje)</a:t>
            </a:r>
            <a:endParaRPr lang="pt-BR" sz="3600" dirty="0"/>
          </a:p>
          <a:p>
            <a:pPr marL="0" indent="0">
              <a:buNone/>
            </a:pPr>
            <a:r>
              <a:rPr lang="pt-BR" sz="3600" dirty="0"/>
              <a:t>Veja se já não existem pesquisas na WEB</a:t>
            </a:r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Negócio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497064" y="1263331"/>
            <a:ext cx="12448085" cy="3312368"/>
          </a:xfrm>
        </p:spPr>
        <p:txBody>
          <a:bodyPr/>
          <a:lstStyle/>
          <a:p>
            <a:r>
              <a:rPr lang="pt-BR" dirty="0"/>
              <a:t>Coloque detalhes do que foi pesquisado, como links que apontam para vídeos e documentos.</a:t>
            </a:r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r>
              <a:rPr lang="pt-BR" sz="3200" dirty="0">
                <a:solidFill>
                  <a:srgbClr val="253746"/>
                </a:solidFill>
              </a:rPr>
              <a:t>https://blumpa.com/</a:t>
            </a:r>
            <a:endParaRPr lang="pt-BR" sz="3200" dirty="0">
              <a:solidFill>
                <a:srgbClr val="253746"/>
              </a:solidFill>
            </a:endParaRPr>
          </a:p>
          <a:p>
            <a:r>
              <a:rPr lang="pt-BR" sz="3200" dirty="0">
                <a:solidFill>
                  <a:srgbClr val="253746"/>
                </a:solidFill>
              </a:rPr>
              <a:t>https://www.getninjas.com.br/familia/diarista/</a:t>
            </a:r>
            <a:endParaRPr lang="pt-BR" sz="3200" dirty="0">
              <a:solidFill>
                <a:srgbClr val="253746"/>
              </a:solidFill>
            </a:endParaRPr>
          </a:p>
          <a:p>
            <a:r>
              <a:rPr lang="pt-BR" sz="3200" dirty="0">
                <a:solidFill>
                  <a:srgbClr val="253746"/>
                </a:solidFill>
              </a:rPr>
              <a:t>https://www.smartcleaning.com.br</a:t>
            </a:r>
            <a:r>
              <a:rPr lang="pt-PT" altLang="pt-BR" sz="3200" dirty="0">
                <a:solidFill>
                  <a:srgbClr val="253746"/>
                </a:solidFill>
              </a:rPr>
              <a:t>/</a:t>
            </a:r>
            <a:endParaRPr lang="pt-PT" altLang="pt-BR" sz="3200" dirty="0">
              <a:solidFill>
                <a:srgbClr val="253746"/>
              </a:solidFill>
            </a:endParaRPr>
          </a:p>
          <a:p>
            <a:r>
              <a:rPr lang="pt-BR" sz="3200" dirty="0">
                <a:solidFill>
                  <a:srgbClr val="253746"/>
                </a:solidFill>
              </a:rPr>
              <a:t>https://www.maryhelp.com.br/unidade/sao-paulo-vila-matilde</a:t>
            </a:r>
            <a:endParaRPr lang="pt-BR" sz="3200" dirty="0">
              <a:solidFill>
                <a:srgbClr val="253746"/>
              </a:solidFill>
            </a:endParaRPr>
          </a:p>
          <a:p>
            <a:endParaRPr lang="pt-BR" sz="32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Negócio - Detalhes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1"/>
            <a:ext cx="12448085" cy="3312368"/>
          </a:xfrm>
        </p:spPr>
        <p:txBody>
          <a:bodyPr/>
          <a:lstStyle/>
          <a:p>
            <a:pPr marL="0" indent="0">
              <a:buNone/>
            </a:pPr>
            <a:r>
              <a:rPr lang="pt-BR" i="1" dirty="0"/>
              <a:t>“Personas nos fornecem uma forma precisa de pensar e comunicar sobre como os usuários se comportam, como eles pensam, o que desejam realizar, por quê. Eles são arquétipos feitos à base de dados comportamentais obtidos a partir dos muitos usuários reais encontrados em entrevistas etnográficas.”</a:t>
            </a:r>
            <a:endParaRPr lang="pt-BR" i="1" dirty="0"/>
          </a:p>
          <a:p>
            <a:endParaRPr lang="pt-BR" dirty="0"/>
          </a:p>
          <a:p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PROTO-PERSONAS -  O que são?!</a:t>
            </a:r>
            <a:endParaRPr lang="pt-BR" dirty="0"/>
          </a:p>
        </p:txBody>
      </p:sp>
      <p:sp>
        <p:nvSpPr>
          <p:cNvPr id="5" name="Espaço Reservado para Texto 1"/>
          <p:cNvSpPr txBox="1"/>
          <p:nvPr/>
        </p:nvSpPr>
        <p:spPr>
          <a:xfrm>
            <a:off x="10093743" y="5584649"/>
            <a:ext cx="2873828" cy="940639"/>
          </a:xfrm>
          <a:prstGeom prst="rect">
            <a:avLst/>
          </a:prstGeom>
        </p:spPr>
        <p:txBody>
          <a:bodyPr/>
          <a:lstStyle>
            <a:lvl1pPr marL="431165" indent="-431165" algn="l" defTabSz="114935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anose="020B0604020202020204" pitchFamily="34" charset="0"/>
              <a:buChar char="•"/>
              <a:defRPr sz="4025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934085" indent="-359410" algn="l" defTabSz="114935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anose="020B0604020202020204" pitchFamily="34" charset="0"/>
              <a:buChar char="–"/>
              <a:defRPr sz="35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7005" indent="-287655" algn="l" defTabSz="114935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anose="020B0604020202020204" pitchFamily="34" charset="0"/>
              <a:buChar char="•"/>
              <a:defRPr sz="3015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680" indent="-287655" algn="l" defTabSz="114935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anose="020B0604020202020204" pitchFamily="34" charset="0"/>
              <a:buChar char="–"/>
              <a:defRPr sz="2515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355" indent="-287655" algn="l" defTabSz="114935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anose="020B0604020202020204" pitchFamily="34" charset="0"/>
              <a:buChar char="»"/>
              <a:defRPr sz="2515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03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34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101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69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600" dirty="0"/>
              <a:t>Alan Cooper</a:t>
            </a:r>
            <a:endParaRPr lang="pt-BR" sz="3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/>
              <a:t>O pai do Visual Basic</a:t>
            </a:r>
            <a:endParaRPr lang="pt-BR" sz="2000" dirty="0"/>
          </a:p>
          <a:p>
            <a:endParaRPr lang="pt-BR" dirty="0"/>
          </a:p>
          <a:p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786039" y="1371877"/>
            <a:ext cx="12448085" cy="3312368"/>
          </a:xfrm>
        </p:spPr>
        <p:txBody>
          <a:bodyPr/>
          <a:lstStyle/>
          <a:p>
            <a:r>
              <a:rPr lang="pt-BR" dirty="0"/>
              <a:t>NÃO SÃO INVENTADAS!</a:t>
            </a:r>
            <a:endParaRPr lang="pt-BR" dirty="0"/>
          </a:p>
          <a:p>
            <a:r>
              <a:rPr lang="pt-BR" dirty="0"/>
              <a:t>Tem um nome, mas representa um grupo de pessoas, e não um usuário específico.</a:t>
            </a:r>
            <a:endParaRPr lang="pt-BR" dirty="0"/>
          </a:p>
          <a:p>
            <a:r>
              <a:rPr lang="pt-BR" dirty="0"/>
              <a:t>Traz características gerais do público pesquisado.</a:t>
            </a:r>
            <a:endParaRPr lang="pt-BR" dirty="0"/>
          </a:p>
          <a:p>
            <a:r>
              <a:rPr lang="pt-BR" dirty="0"/>
              <a:t>Pode-se usar a </a:t>
            </a:r>
            <a:r>
              <a:rPr lang="pt-BR" dirty="0" err="1"/>
              <a:t>Netnografia</a:t>
            </a:r>
            <a:r>
              <a:rPr lang="pt-BR" dirty="0"/>
              <a:t> (pesquisa em redes sociais).</a:t>
            </a:r>
            <a:endParaRPr lang="pt-BR" dirty="0"/>
          </a:p>
          <a:p>
            <a:r>
              <a:rPr lang="pt-BR" dirty="0"/>
              <a:t>Identifique os usuários utilizadores, e defina uma persona para cada um (</a:t>
            </a:r>
            <a:r>
              <a:rPr lang="pt-BR" dirty="0" err="1"/>
              <a:t>ex</a:t>
            </a:r>
            <a:r>
              <a:rPr lang="pt-BR" dirty="0"/>
              <a:t>: Uber).</a:t>
            </a:r>
            <a:endParaRPr lang="pt-BR" dirty="0"/>
          </a:p>
          <a:p>
            <a:endParaRPr lang="pt-BR" dirty="0"/>
          </a:p>
          <a:p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PROTO-PERSONAS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91316" y="154938"/>
            <a:ext cx="536195" cy="57427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2496" y="146813"/>
            <a:ext cx="9221559" cy="590550"/>
          </a:xfrm>
          <a:prstGeom prst="rect">
            <a:avLst/>
          </a:prstGeom>
        </p:spPr>
        <p:txBody>
          <a:bodyPr vert="horz" wrap="square" lIns="0" tIns="145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4100195" algn="l"/>
              </a:tabLst>
            </a:pPr>
            <a:r>
              <a:rPr spc="15" dirty="0"/>
              <a:t>Proto-Persona</a:t>
            </a:r>
            <a:r>
              <a:rPr spc="-265" dirty="0"/>
              <a:t> </a:t>
            </a:r>
            <a:r>
              <a:rPr spc="10" dirty="0"/>
              <a:t>1	</a:t>
            </a:r>
            <a:r>
              <a:rPr spc="-25" dirty="0"/>
              <a:t>Usuário/</a:t>
            </a:r>
            <a:r>
              <a:rPr spc="-555" dirty="0"/>
              <a:t> </a:t>
            </a:r>
            <a:r>
              <a:rPr spc="-15" dirty="0"/>
              <a:t>Necessidades</a:t>
            </a:r>
            <a:endParaRPr spc="-15" dirty="0"/>
          </a:p>
        </p:txBody>
      </p:sp>
      <p:sp>
        <p:nvSpPr>
          <p:cNvPr id="4" name="object 4"/>
          <p:cNvSpPr/>
          <p:nvPr/>
        </p:nvSpPr>
        <p:spPr>
          <a:xfrm>
            <a:off x="6759557" y="1406059"/>
            <a:ext cx="5756731" cy="2877731"/>
          </a:xfrm>
          <a:custGeom>
            <a:avLst/>
            <a:gdLst/>
            <a:ahLst/>
            <a:cxnLst/>
            <a:rect l="l" t="t" r="r" b="b"/>
            <a:pathLst>
              <a:path w="5759450" h="2879090">
                <a:moveTo>
                  <a:pt x="0" y="2878836"/>
                </a:moveTo>
                <a:lnTo>
                  <a:pt x="5759196" y="2878836"/>
                </a:lnTo>
                <a:lnTo>
                  <a:pt x="5759196" y="0"/>
                </a:lnTo>
                <a:lnTo>
                  <a:pt x="0" y="0"/>
                </a:lnTo>
                <a:lnTo>
                  <a:pt x="0" y="2878836"/>
                </a:lnTo>
                <a:close/>
              </a:path>
            </a:pathLst>
          </a:custGeom>
          <a:ln w="25400">
            <a:solidFill>
              <a:srgbClr val="2437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76875" y="788495"/>
            <a:ext cx="9508444" cy="504190"/>
          </a:xfrm>
          <a:prstGeom prst="rect">
            <a:avLst/>
          </a:prstGeom>
        </p:spPr>
        <p:txBody>
          <a:bodyPr vert="horz" wrap="square" lIns="0" tIns="12694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15" dirty="0">
                <a:latin typeface="Arial" panose="020B0604020202020204"/>
                <a:cs typeface="Arial" panose="020B0604020202020204"/>
              </a:rPr>
              <a:t>Usuário</a:t>
            </a:r>
            <a:r>
              <a:rPr sz="32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45" dirty="0">
                <a:latin typeface="Arial" panose="020B0604020202020204"/>
                <a:cs typeface="Arial" panose="020B0604020202020204"/>
              </a:rPr>
              <a:t>frequente</a:t>
            </a:r>
            <a:r>
              <a:rPr sz="32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10" dirty="0">
                <a:latin typeface="Arial" panose="020B0604020202020204"/>
                <a:cs typeface="Arial" panose="020B0604020202020204"/>
              </a:rPr>
              <a:t>de</a:t>
            </a:r>
            <a:r>
              <a:rPr sz="32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20" dirty="0">
                <a:latin typeface="Arial" panose="020B0604020202020204"/>
                <a:cs typeface="Arial" panose="020B0604020202020204"/>
              </a:rPr>
              <a:t>serviço</a:t>
            </a:r>
            <a:r>
              <a:rPr sz="32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10" dirty="0">
                <a:latin typeface="Arial" panose="020B0604020202020204"/>
                <a:cs typeface="Arial" panose="020B0604020202020204"/>
              </a:rPr>
              <a:t>de</a:t>
            </a:r>
            <a:r>
              <a:rPr sz="32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50">
                <a:latin typeface="Arial" panose="020B0604020202020204"/>
                <a:cs typeface="Arial" panose="020B0604020202020204"/>
              </a:rPr>
              <a:t>diarista</a:t>
            </a:r>
            <a:r>
              <a:rPr lang="pt-BR" sz="3200" spc="-204" dirty="0">
                <a:latin typeface="Arial" panose="020B0604020202020204"/>
                <a:cs typeface="Arial" panose="020B0604020202020204"/>
              </a:rPr>
              <a:t> </a:t>
            </a:r>
            <a:endParaRPr lang="pt-BR" sz="3200" spc="-15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0445" y="2037205"/>
            <a:ext cx="4248048" cy="2227580"/>
          </a:xfrm>
          <a:prstGeom prst="rect">
            <a:avLst/>
          </a:prstGeom>
        </p:spPr>
        <p:txBody>
          <a:bodyPr vert="horz" wrap="square" lIns="0" tIns="12694" rIns="0" bIns="0" rtlCol="0" anchor="t">
            <a:spAutoFit/>
          </a:bodyPr>
          <a:lstStyle/>
          <a:p>
            <a:pPr marL="341630" indent="-342265">
              <a:spcBef>
                <a:spcPts val="100"/>
              </a:spcBef>
              <a:buChar char="•"/>
              <a:tabLst>
                <a:tab pos="341630" algn="l"/>
                <a:tab pos="342265" algn="l"/>
              </a:tabLst>
            </a:pPr>
            <a:r>
              <a:rPr lang="pt-BR" spc="30" dirty="0">
                <a:latin typeface="Arial" panose="020B0604020202020204"/>
                <a:cs typeface="Arial" panose="020B0604020202020204"/>
              </a:rPr>
              <a:t>Heavy-</a:t>
            </a:r>
            <a:r>
              <a:rPr lang="pt-BR" spc="30" noProof="1">
                <a:latin typeface="Arial" panose="020B0604020202020204"/>
                <a:cs typeface="Arial" panose="020B0604020202020204"/>
              </a:rPr>
              <a:t>user </a:t>
            </a:r>
            <a:r>
              <a:rPr lang="pt-BR" spc="30" dirty="0">
                <a:latin typeface="Arial" panose="020B0604020202020204"/>
                <a:cs typeface="Arial" panose="020B0604020202020204"/>
              </a:rPr>
              <a:t>de internet</a:t>
            </a:r>
            <a:endParaRPr lang="pt-BR" sz="1800" spc="30" dirty="0">
              <a:latin typeface="Arial" panose="020B0604020202020204"/>
              <a:cs typeface="Arial" panose="020B0604020202020204"/>
            </a:endParaRPr>
          </a:p>
          <a:p>
            <a:pPr marL="342265" indent="-342900">
              <a:buChar char="•"/>
              <a:tabLst>
                <a:tab pos="342265" algn="l"/>
                <a:tab pos="342900" algn="l"/>
              </a:tabLst>
            </a:pPr>
            <a:r>
              <a:rPr lang="pt-BR" spc="10" dirty="0">
                <a:latin typeface="Arial" panose="020B0604020202020204"/>
                <a:cs typeface="Arial" panose="020B0604020202020204"/>
              </a:rPr>
              <a:t>Vive correndo </a:t>
            </a:r>
            <a:endParaRPr lang="pt-BR" sz="1800" spc="10" dirty="0">
              <a:latin typeface="Arial" panose="020B0604020202020204"/>
              <a:cs typeface="Arial" panose="020B0604020202020204"/>
            </a:endParaRPr>
          </a:p>
          <a:p>
            <a:pPr marL="341630" indent="-342265">
              <a:buFont typeface="Arial" panose="020B0604020202020204"/>
              <a:buChar char="•"/>
              <a:tabLst>
                <a:tab pos="341630" algn="l"/>
                <a:tab pos="342265" algn="l"/>
              </a:tabLst>
            </a:pPr>
            <a:r>
              <a:rPr lang="pt-BR" spc="10" dirty="0">
                <a:latin typeface="Arial" panose="020B0604020202020204"/>
                <a:cs typeface="Arial" panose="020B0604020202020204"/>
              </a:rPr>
              <a:t>Bem remunerada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341630" indent="-342265">
              <a:buFont typeface="Arial" panose="020B0604020202020204"/>
              <a:buChar char="•"/>
              <a:tabLst>
                <a:tab pos="341630" algn="l"/>
                <a:tab pos="342265" algn="l"/>
              </a:tabLst>
            </a:pPr>
            <a:r>
              <a:rPr lang="pt-BR" spc="-10" dirty="0">
                <a:latin typeface="Arial" panose="020B0604020202020204"/>
                <a:cs typeface="Arial" panose="020B0604020202020204"/>
              </a:rPr>
              <a:t>Viaja bastante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342900" indent="-343535">
              <a:buFont typeface="Arial" panose="020B0604020202020204"/>
              <a:buChar char="•"/>
              <a:tabLst>
                <a:tab pos="342900" algn="l"/>
                <a:tab pos="343535" algn="l"/>
              </a:tabLst>
            </a:pPr>
            <a:r>
              <a:rPr lang="pt-BR" spc="25" dirty="0">
                <a:latin typeface="Arial" panose="020B0604020202020204"/>
                <a:cs typeface="Arial" panose="020B0604020202020204"/>
              </a:rPr>
              <a:t>Tem filhos</a:t>
            </a:r>
            <a:endParaRPr lang="pt-BR" sz="1800" spc="25" dirty="0">
              <a:latin typeface="Arial" panose="020B0604020202020204"/>
              <a:cs typeface="Arial" panose="020B0604020202020204"/>
            </a:endParaRPr>
          </a:p>
          <a:p>
            <a:pPr marL="341630" indent="-342265">
              <a:lnSpc>
                <a:spcPct val="100000"/>
              </a:lnSpc>
              <a:buChar char="•"/>
              <a:tabLst>
                <a:tab pos="341630" algn="l"/>
                <a:tab pos="342265" algn="l"/>
              </a:tabLst>
            </a:pPr>
            <a:r>
              <a:rPr lang="pt-BR" spc="10" dirty="0">
                <a:latin typeface="Arial" panose="020B0604020202020204"/>
                <a:cs typeface="Arial" panose="020B0604020202020204"/>
              </a:rPr>
              <a:t>Impaciente</a:t>
            </a:r>
            <a:endParaRPr lang="pt-BR" spc="10" dirty="0">
              <a:latin typeface="Arial" panose="020B0604020202020204"/>
              <a:cs typeface="Arial" panose="020B0604020202020204"/>
            </a:endParaRPr>
          </a:p>
          <a:p>
            <a:pPr marL="341630" indent="-342265">
              <a:lnSpc>
                <a:spcPct val="100000"/>
              </a:lnSpc>
              <a:buChar char="•"/>
              <a:tabLst>
                <a:tab pos="341630" algn="l"/>
                <a:tab pos="342265" algn="l"/>
              </a:tabLst>
            </a:pPr>
            <a:r>
              <a:rPr lang="pt-PT" sz="1800" dirty="0">
                <a:latin typeface="Arial" panose="020B0604020202020204"/>
                <a:cs typeface="Arial" panose="020B0604020202020204"/>
              </a:rPr>
              <a:t>Tem entre 30 e 50 anos </a:t>
            </a:r>
            <a:endParaRPr lang="pt-PT"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3015" y="1612209"/>
            <a:ext cx="3762502" cy="257175"/>
          </a:xfrm>
          <a:prstGeom prst="rect">
            <a:avLst/>
          </a:prstGeom>
        </p:spPr>
        <p:txBody>
          <a:bodyPr vert="horz" wrap="square" lIns="0" tIns="1205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Palavras/</a:t>
            </a:r>
            <a:r>
              <a:rPr sz="1600" b="1" spc="-26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frases</a:t>
            </a:r>
            <a:r>
              <a:rPr sz="1600" b="1" spc="-80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1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que</a:t>
            </a:r>
            <a:r>
              <a:rPr sz="1600" b="1" spc="-6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definem</a:t>
            </a:r>
            <a:r>
              <a:rPr sz="1600" b="1" spc="-70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b="1" spc="-8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10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persona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9963" y="4356653"/>
            <a:ext cx="11586452" cy="1696720"/>
          </a:xfrm>
          <a:prstGeom prst="rect">
            <a:avLst/>
          </a:prstGeom>
          <a:ln w="25400">
            <a:solidFill>
              <a:srgbClr val="243746"/>
            </a:solidFill>
          </a:ln>
        </p:spPr>
        <p:txBody>
          <a:bodyPr vert="horz" wrap="square" lIns="0" tIns="48237" rIns="0" bIns="0" rtlCol="0" anchor="t">
            <a:spAutoFit/>
          </a:bodyPr>
          <a:lstStyle/>
          <a:p>
            <a:pPr marL="182245">
              <a:lnSpc>
                <a:spcPct val="100000"/>
              </a:lnSpc>
              <a:spcBef>
                <a:spcPts val="380"/>
              </a:spcBef>
            </a:pPr>
            <a:r>
              <a:rPr sz="1600" b="1" spc="-1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Dores </a:t>
            </a:r>
            <a:r>
              <a:rPr sz="1600" b="1" spc="-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600" b="1" spc="-200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20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Necessidades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24180" indent="-343535">
              <a:spcBef>
                <a:spcPts val="860"/>
              </a:spcBef>
              <a:buChar char="•"/>
              <a:tabLst>
                <a:tab pos="423545" algn="l"/>
                <a:tab pos="424815" algn="l"/>
              </a:tabLst>
            </a:pPr>
            <a:r>
              <a:rPr lang="pt-BR" spc="-15" dirty="0">
                <a:latin typeface="Arial" panose="020B0604020202020204"/>
                <a:cs typeface="Arial" panose="020B0604020202020204"/>
              </a:rPr>
              <a:t>Necessita de apoio para a tarefas diárias. </a:t>
            </a:r>
            <a:endParaRPr lang="pt-BR" sz="1800" spc="-15" dirty="0">
              <a:latin typeface="Arial" panose="020B0604020202020204"/>
              <a:cs typeface="Arial" panose="020B0604020202020204"/>
            </a:endParaRPr>
          </a:p>
          <a:p>
            <a:pPr marL="424180" indent="-343535">
              <a:buChar char="•"/>
              <a:tabLst>
                <a:tab pos="424180" algn="l"/>
                <a:tab pos="424815" algn="l"/>
              </a:tabLst>
            </a:pPr>
            <a:r>
              <a:rPr lang="pt-BR" dirty="0">
                <a:latin typeface="Arial" panose="020B0604020202020204"/>
                <a:cs typeface="Arial" panose="020B0604020202020204"/>
                <a:sym typeface="+mn-ea"/>
              </a:rPr>
              <a:t>Diaristas </a:t>
            </a:r>
            <a:r>
              <a:rPr lang="pt-PT" altLang="pt-BR" sz="2000" dirty="0">
                <a:latin typeface="Arial" panose="020B0604020202020204"/>
                <a:cs typeface="Arial" panose="020B0604020202020204"/>
                <a:sym typeface="+mn-ea"/>
              </a:rPr>
              <a:t>que</a:t>
            </a:r>
            <a:r>
              <a:rPr lang="pt-BR" sz="2000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pt-BR" dirty="0">
                <a:latin typeface="Arial" panose="020B0604020202020204"/>
                <a:cs typeface="Arial" panose="020B0604020202020204"/>
                <a:sym typeface="+mn-ea"/>
              </a:rPr>
              <a:t>não c</a:t>
            </a:r>
            <a:r>
              <a:rPr lang="pt-PT" altLang="pt-BR" dirty="0">
                <a:latin typeface="Arial" panose="020B0604020202020204"/>
                <a:cs typeface="Arial" panose="020B0604020202020204"/>
                <a:sym typeface="+mn-ea"/>
              </a:rPr>
              <a:t>umprem</a:t>
            </a:r>
            <a:r>
              <a:rPr lang="pt-BR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pt-PT" altLang="pt-BR" dirty="0">
                <a:latin typeface="Arial" panose="020B0604020202020204"/>
                <a:cs typeface="Arial" panose="020B0604020202020204"/>
                <a:sym typeface="+mn-ea"/>
              </a:rPr>
              <a:t>o que foi </a:t>
            </a:r>
            <a:r>
              <a:rPr lang="pt-BR" dirty="0">
                <a:latin typeface="Arial" panose="020B0604020202020204"/>
                <a:cs typeface="Arial" panose="020B0604020202020204"/>
                <a:sym typeface="+mn-ea"/>
              </a:rPr>
              <a:t>combinado</a:t>
            </a:r>
            <a:endParaRPr lang="pt-BR" sz="1800" dirty="0">
              <a:latin typeface="Arial" panose="020B0604020202020204"/>
              <a:cs typeface="Arial" panose="020B0604020202020204"/>
            </a:endParaRPr>
          </a:p>
          <a:p>
            <a:pPr marL="424180" indent="-343535">
              <a:buFont typeface="Arial" panose="020B0604020202020204"/>
              <a:buChar char="•"/>
              <a:tabLst>
                <a:tab pos="424180" algn="l"/>
                <a:tab pos="424815" algn="l"/>
              </a:tabLst>
            </a:pPr>
            <a:r>
              <a:rPr lang="pt-BR" spc="-15" dirty="0">
                <a:latin typeface="Arial" panose="020B0604020202020204"/>
                <a:cs typeface="Arial" panose="020B0604020202020204"/>
              </a:rPr>
              <a:t>Não gosta ou não tem tempo para a atividade</a:t>
            </a:r>
            <a:endParaRPr lang="pt-BR" sz="1800" spc="-15" dirty="0">
              <a:latin typeface="Arial" panose="020B0604020202020204"/>
              <a:cs typeface="Arial" panose="020B0604020202020204"/>
            </a:endParaRPr>
          </a:p>
          <a:p>
            <a:pPr marL="424180" indent="-343535">
              <a:buFont typeface="Arial" panose="020B0604020202020204"/>
              <a:buChar char="•"/>
              <a:tabLst>
                <a:tab pos="424180" algn="l"/>
                <a:tab pos="424815" algn="l"/>
              </a:tabLst>
            </a:pPr>
            <a:r>
              <a:rPr lang="pt-BR" spc="-85" dirty="0">
                <a:latin typeface="Arial" panose="020B0604020202020204"/>
                <a:cs typeface="Arial" panose="020B0604020202020204"/>
              </a:rPr>
              <a:t>Precisa de uma grande disponibilidade 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29362" y="7235602"/>
            <a:ext cx="114881" cy="205105"/>
          </a:xfrm>
          <a:prstGeom prst="rect">
            <a:avLst/>
          </a:prstGeom>
        </p:spPr>
        <p:txBody>
          <a:bodyPr vert="horz" wrap="square" lIns="0" tIns="139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4"/>
          <p:cNvSpPr/>
          <p:nvPr/>
        </p:nvSpPr>
        <p:spPr>
          <a:xfrm>
            <a:off x="929033" y="1406058"/>
            <a:ext cx="5756731" cy="2877731"/>
          </a:xfrm>
          <a:custGeom>
            <a:avLst/>
            <a:gdLst/>
            <a:ahLst/>
            <a:cxnLst/>
            <a:rect l="l" t="t" r="r" b="b"/>
            <a:pathLst>
              <a:path w="5759450" h="2879090">
                <a:moveTo>
                  <a:pt x="0" y="2878836"/>
                </a:moveTo>
                <a:lnTo>
                  <a:pt x="5759196" y="2878836"/>
                </a:lnTo>
                <a:lnTo>
                  <a:pt x="5759196" y="0"/>
                </a:lnTo>
                <a:lnTo>
                  <a:pt x="0" y="0"/>
                </a:lnTo>
                <a:lnTo>
                  <a:pt x="0" y="2878836"/>
                </a:lnTo>
                <a:close/>
              </a:path>
            </a:pathLst>
          </a:custGeom>
          <a:ln w="25400">
            <a:solidFill>
              <a:srgbClr val="2437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2"/>
          <p:cNvSpPr txBox="1"/>
          <p:nvPr/>
        </p:nvSpPr>
        <p:spPr>
          <a:xfrm>
            <a:off x="1099518" y="1517057"/>
            <a:ext cx="5581688" cy="503555"/>
          </a:xfrm>
          <a:prstGeom prst="rect">
            <a:avLst/>
          </a:prstGeom>
        </p:spPr>
        <p:txBody>
          <a:bodyPr vert="horz" wrap="square" lIns="0" tIns="12059" rIns="0" bIns="0" rtlCol="0" anchor="t">
            <a:spAutoFit/>
          </a:bodyPr>
          <a:lstStyle/>
          <a:p>
            <a:pPr>
              <a:spcBef>
                <a:spcPts val="95"/>
              </a:spcBef>
            </a:pPr>
            <a:r>
              <a:rPr lang="pt-BR" sz="1600" b="1" spc="-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Quem ? Nome, foto e uma frase que especifica o problema</a:t>
            </a:r>
            <a:endParaRPr lang="pt-BR" sz="1600" b="1" spc="-5" dirty="0">
              <a:solidFill>
                <a:srgbClr val="E6005A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0" name="Imagem 20" descr="Mulher com cabelos longos&#10;&#10;Descrição gerada automaticamen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53" y="2317988"/>
            <a:ext cx="2743008" cy="1656278"/>
          </a:xfrm>
          <a:prstGeom prst="rect">
            <a:avLst/>
          </a:prstGeom>
        </p:spPr>
      </p:pic>
      <p:sp>
        <p:nvSpPr>
          <p:cNvPr id="21" name="object 10"/>
          <p:cNvSpPr txBox="1"/>
          <p:nvPr/>
        </p:nvSpPr>
        <p:spPr>
          <a:xfrm>
            <a:off x="4024293" y="2157840"/>
            <a:ext cx="2502898" cy="1976755"/>
          </a:xfrm>
          <a:prstGeom prst="rect">
            <a:avLst/>
          </a:prstGeom>
        </p:spPr>
        <p:txBody>
          <a:bodyPr vert="horz" wrap="square" lIns="0" tIns="12694" rIns="0" bIns="0" rtlCol="0" anchor="t">
            <a:spAutoFit/>
          </a:bodyPr>
          <a:lstStyle/>
          <a:p>
            <a:pPr>
              <a:spcBef>
                <a:spcPts val="100"/>
              </a:spcBef>
              <a:tabLst>
                <a:tab pos="341630" algn="l"/>
                <a:tab pos="342265" algn="l"/>
              </a:tabLst>
            </a:pPr>
            <a:r>
              <a:rPr lang="pt-BR" spc="-10" dirty="0">
                <a:latin typeface="Arial" panose="020B0604020202020204"/>
                <a:cs typeface="Arial" panose="020B0604020202020204"/>
              </a:rPr>
              <a:t>Dulce </a:t>
            </a:r>
            <a:endParaRPr lang="pt-BR" spc="-10" dirty="0"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100"/>
              </a:spcBef>
              <a:tabLst>
                <a:tab pos="341630" algn="l"/>
                <a:tab pos="342265" algn="l"/>
              </a:tabLst>
            </a:pPr>
            <a:endParaRPr lang="pt-BR" spc="-10" dirty="0"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100"/>
              </a:spcBef>
              <a:tabLst>
                <a:tab pos="341630" algn="l"/>
                <a:tab pos="342265" algn="l"/>
              </a:tabLst>
            </a:pPr>
            <a:r>
              <a:rPr lang="pt-BR" sz="1600" spc="-10" dirty="0">
                <a:latin typeface="Arial" panose="020B0604020202020204"/>
                <a:cs typeface="Arial" panose="020B0604020202020204"/>
              </a:rPr>
              <a:t>"</a:t>
            </a:r>
            <a:r>
              <a:rPr lang="pt-BR" spc="-10" dirty="0">
                <a:latin typeface="Arial" panose="020B0604020202020204"/>
                <a:cs typeface="Arial" panose="020B0604020202020204"/>
              </a:rPr>
              <a:t>Minha vida é super corrida não tenho tempo para arrumar a casa."</a:t>
            </a:r>
            <a:endParaRPr lang="pt-BR" spc="-1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91316" y="154938"/>
            <a:ext cx="536195" cy="57427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2496" y="146813"/>
            <a:ext cx="9221559" cy="590550"/>
          </a:xfrm>
          <a:prstGeom prst="rect">
            <a:avLst/>
          </a:prstGeom>
        </p:spPr>
        <p:txBody>
          <a:bodyPr vert="horz" wrap="square" lIns="0" tIns="14597" rIns="0" bIns="0" rtlCol="0" anchor="t">
            <a:spAutoFit/>
          </a:bodyPr>
          <a:lstStyle/>
          <a:p>
            <a:pPr marL="12700">
              <a:spcBef>
                <a:spcPts val="115"/>
              </a:spcBef>
              <a:tabLst>
                <a:tab pos="4100195" algn="l"/>
              </a:tabLst>
            </a:pPr>
            <a:r>
              <a:rPr lang="pt-BR" spc="15" noProof="1"/>
              <a:t>Proto</a:t>
            </a:r>
            <a:r>
              <a:rPr spc="15" dirty="0"/>
              <a:t>-Persona</a:t>
            </a:r>
            <a:r>
              <a:rPr lang="pt-BR" spc="-265" dirty="0"/>
              <a:t> 2    </a:t>
            </a:r>
            <a:r>
              <a:rPr lang="pt-BR" spc="-25" dirty="0"/>
              <a:t>Usuário</a:t>
            </a:r>
            <a:r>
              <a:rPr spc="-25" dirty="0"/>
              <a:t>/</a:t>
            </a:r>
            <a:r>
              <a:rPr spc="-555" dirty="0"/>
              <a:t> </a:t>
            </a:r>
            <a:r>
              <a:rPr spc="-15" dirty="0"/>
              <a:t>Necessidades</a:t>
            </a:r>
            <a:endParaRPr lang="pt-BR" spc="-15"/>
          </a:p>
        </p:txBody>
      </p:sp>
      <p:sp>
        <p:nvSpPr>
          <p:cNvPr id="4" name="object 4"/>
          <p:cNvSpPr/>
          <p:nvPr/>
        </p:nvSpPr>
        <p:spPr>
          <a:xfrm>
            <a:off x="6759557" y="1406059"/>
            <a:ext cx="5756731" cy="2877731"/>
          </a:xfrm>
          <a:custGeom>
            <a:avLst/>
            <a:gdLst/>
            <a:ahLst/>
            <a:cxnLst/>
            <a:rect l="l" t="t" r="r" b="b"/>
            <a:pathLst>
              <a:path w="5759450" h="2879090">
                <a:moveTo>
                  <a:pt x="0" y="2878836"/>
                </a:moveTo>
                <a:lnTo>
                  <a:pt x="5759196" y="2878836"/>
                </a:lnTo>
                <a:lnTo>
                  <a:pt x="5759196" y="0"/>
                </a:lnTo>
                <a:lnTo>
                  <a:pt x="0" y="0"/>
                </a:lnTo>
                <a:lnTo>
                  <a:pt x="0" y="2878836"/>
                </a:lnTo>
                <a:close/>
              </a:path>
            </a:pathLst>
          </a:custGeom>
          <a:ln w="25400">
            <a:solidFill>
              <a:srgbClr val="2437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76875" y="788495"/>
            <a:ext cx="9508444" cy="504190"/>
          </a:xfrm>
          <a:prstGeom prst="rect">
            <a:avLst/>
          </a:prstGeom>
        </p:spPr>
        <p:txBody>
          <a:bodyPr vert="horz" wrap="square" lIns="0" tIns="12694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pt-BR" sz="3200" spc="15" dirty="0">
                <a:latin typeface="Arial" panose="020B0604020202020204"/>
                <a:cs typeface="Arial" panose="020B0604020202020204"/>
              </a:rPr>
              <a:t>Usuário</a:t>
            </a:r>
            <a:r>
              <a:rPr lang="pt-BR" sz="3200" spc="-210" dirty="0">
                <a:latin typeface="Arial" panose="020B0604020202020204"/>
                <a:cs typeface="Arial" panose="020B0604020202020204"/>
              </a:rPr>
              <a:t> presta </a:t>
            </a:r>
            <a:r>
              <a:rPr sz="3200" spc="20" dirty="0">
                <a:latin typeface="Arial" panose="020B0604020202020204"/>
                <a:cs typeface="Arial" panose="020B0604020202020204"/>
              </a:rPr>
              <a:t>serviço</a:t>
            </a:r>
            <a:r>
              <a:rPr sz="32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10" dirty="0">
                <a:latin typeface="Arial" panose="020B0604020202020204"/>
                <a:cs typeface="Arial" panose="020B0604020202020204"/>
              </a:rPr>
              <a:t>de</a:t>
            </a:r>
            <a:r>
              <a:rPr sz="32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50" dirty="0">
                <a:latin typeface="Arial" panose="020B0604020202020204"/>
                <a:cs typeface="Arial" panose="020B0604020202020204"/>
              </a:rPr>
              <a:t>diarista</a:t>
            </a:r>
            <a:r>
              <a:rPr lang="pt-BR" sz="3200" spc="-204" dirty="0">
                <a:latin typeface="Arial" panose="020B0604020202020204"/>
                <a:cs typeface="Arial" panose="020B0604020202020204"/>
              </a:rPr>
              <a:t> </a:t>
            </a:r>
            <a:endParaRPr lang="pt-BR" sz="3200" spc="-15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3095" y="1869440"/>
            <a:ext cx="4308475" cy="2473960"/>
          </a:xfrm>
          <a:prstGeom prst="rect">
            <a:avLst/>
          </a:prstGeom>
        </p:spPr>
        <p:txBody>
          <a:bodyPr vert="horz" wrap="square" lIns="0" tIns="12694" rIns="0" bIns="0" rtlCol="0" anchor="t">
            <a:spAutoFit/>
          </a:bodyPr>
          <a:lstStyle/>
          <a:p>
            <a:pPr marL="341630" indent="-342265">
              <a:spcBef>
                <a:spcPts val="100"/>
              </a:spcBef>
              <a:buFont typeface="Arial" panose="020B0604020202020204"/>
              <a:buChar char="•"/>
              <a:tabLst>
                <a:tab pos="341630" algn="l"/>
                <a:tab pos="342265" algn="l"/>
              </a:tabLst>
            </a:pPr>
            <a:r>
              <a:rPr lang="pt-BR" sz="2000" spc="30" dirty="0">
                <a:latin typeface="Arial" panose="020B0604020202020204" pitchFamily="34" charset="0"/>
                <a:cs typeface="Arial" panose="020B0604020202020204" pitchFamily="34" charset="0"/>
              </a:rPr>
              <a:t>Não utiliza a internet </a:t>
            </a:r>
            <a:r>
              <a:rPr lang="pt-BR" sz="2000" spc="3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frequentemente</a:t>
            </a:r>
            <a:endParaRPr lang="pt-BR" sz="2000" spc="3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265" indent="-342900">
              <a:buChar char="•"/>
              <a:tabLst>
                <a:tab pos="342265" algn="l"/>
                <a:tab pos="342900" algn="l"/>
              </a:tabLst>
            </a:pPr>
            <a:r>
              <a:rPr lang="pt-BR" sz="2000" spc="10" dirty="0">
                <a:latin typeface="Arial" panose="020B0604020202020204" pitchFamily="34" charset="0"/>
                <a:cs typeface="Arial" panose="020B0604020202020204" pitchFamily="34" charset="0"/>
              </a:rPr>
              <a:t>Procura melhores condições </a:t>
            </a:r>
            <a:endParaRPr lang="pt-BR" sz="2000" spc="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1630" indent="-342265">
              <a:buFont typeface="Arial" panose="020B0604020202020204"/>
              <a:buChar char="•"/>
              <a:tabLst>
                <a:tab pos="341630" algn="l"/>
                <a:tab pos="342265" algn="l"/>
              </a:tabLst>
            </a:pPr>
            <a:r>
              <a:rPr lang="pt-BR" sz="2000" spc="10" dirty="0">
                <a:latin typeface="Arial" panose="020B0604020202020204" pitchFamily="34" charset="0"/>
                <a:cs typeface="Arial" panose="020B0604020202020204" pitchFamily="34" charset="0"/>
              </a:rPr>
              <a:t>Autônoma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1630" indent="-342265">
              <a:buFont typeface="Arial" panose="020B0604020202020204"/>
              <a:buChar char="•"/>
              <a:tabLst>
                <a:tab pos="341630" algn="l"/>
                <a:tab pos="342265" algn="l"/>
              </a:tabLst>
            </a:pP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Tem filhos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3535">
              <a:buFont typeface="Arial" panose="020B0604020202020204"/>
              <a:buChar char="•"/>
              <a:tabLst>
                <a:tab pos="342900" algn="l"/>
                <a:tab pos="343535" algn="l"/>
              </a:tabLst>
            </a:pPr>
            <a:r>
              <a:rPr lang="pt-BR" sz="2000" spc="25" dirty="0">
                <a:latin typeface="Arial" panose="020B0604020202020204" pitchFamily="34" charset="0"/>
                <a:cs typeface="Arial" panose="020B0604020202020204" pitchFamily="34" charset="0"/>
              </a:rPr>
              <a:t>Paciente </a:t>
            </a:r>
            <a:endParaRPr lang="pt-BR" sz="2000" spc="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3535">
              <a:buFont typeface="Arial" panose="020B0604020202020204"/>
              <a:buChar char="•"/>
              <a:tabLst>
                <a:tab pos="342900" algn="l"/>
                <a:tab pos="343535" algn="l"/>
              </a:tabLst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Mora em região periférica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3535">
              <a:buFont typeface="Arial" panose="020B0604020202020204"/>
              <a:buChar char="•"/>
              <a:tabLst>
                <a:tab pos="342900" algn="l"/>
                <a:tab pos="343535" algn="l"/>
              </a:tabLst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Tem entre 30 e 60 anos 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3015" y="1612209"/>
            <a:ext cx="3762502" cy="257175"/>
          </a:xfrm>
          <a:prstGeom prst="rect">
            <a:avLst/>
          </a:prstGeom>
        </p:spPr>
        <p:txBody>
          <a:bodyPr vert="horz" wrap="square" lIns="0" tIns="1205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Palavras/</a:t>
            </a:r>
            <a:r>
              <a:rPr sz="1600" b="1" spc="-26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frases</a:t>
            </a:r>
            <a:r>
              <a:rPr sz="1600" b="1" spc="-80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1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que</a:t>
            </a:r>
            <a:r>
              <a:rPr sz="1600" b="1" spc="-6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definem</a:t>
            </a:r>
            <a:r>
              <a:rPr sz="1600" b="1" spc="-70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b="1" spc="-8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10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persona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5678" y="4283628"/>
            <a:ext cx="11586452" cy="1373505"/>
          </a:xfrm>
          <a:prstGeom prst="rect">
            <a:avLst/>
          </a:prstGeom>
          <a:ln w="25400">
            <a:solidFill>
              <a:srgbClr val="243746"/>
            </a:solidFill>
          </a:ln>
        </p:spPr>
        <p:txBody>
          <a:bodyPr vert="horz" wrap="square" lIns="0" tIns="48237" rIns="0" bIns="0" rtlCol="0" anchor="t">
            <a:spAutoFit/>
          </a:bodyPr>
          <a:lstStyle/>
          <a:p>
            <a:pPr marL="182245">
              <a:lnSpc>
                <a:spcPct val="100000"/>
              </a:lnSpc>
              <a:spcBef>
                <a:spcPts val="380"/>
              </a:spcBef>
            </a:pPr>
            <a:r>
              <a:rPr sz="1600" b="1" spc="-1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Dores </a:t>
            </a:r>
            <a:r>
              <a:rPr sz="1600" b="1" spc="-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600" b="1" spc="-200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20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Necessidades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24180" indent="-343535">
              <a:spcBef>
                <a:spcPts val="860"/>
              </a:spcBef>
              <a:buChar char="•"/>
              <a:tabLst>
                <a:tab pos="423545" algn="l"/>
                <a:tab pos="424815" algn="l"/>
              </a:tabLst>
            </a:pPr>
            <a:r>
              <a:rPr lang="pt-PT" altLang="pt-BR" spc="-15" dirty="0">
                <a:latin typeface="Arial" panose="020B0604020202020204"/>
                <a:cs typeface="Arial" panose="020B0604020202020204"/>
              </a:rPr>
              <a:t>Dificil achar clientes por conta própria</a:t>
            </a:r>
            <a:r>
              <a:rPr lang="pt-BR" spc="-15" dirty="0">
                <a:latin typeface="Arial" panose="020B0604020202020204"/>
                <a:cs typeface="Arial" panose="020B0604020202020204"/>
              </a:rPr>
              <a:t>. </a:t>
            </a:r>
            <a:endParaRPr lang="pt-BR" sz="1800" spc="-15" dirty="0">
              <a:latin typeface="Arial" panose="020B0604020202020204"/>
              <a:cs typeface="Arial" panose="020B0604020202020204"/>
            </a:endParaRPr>
          </a:p>
          <a:p>
            <a:pPr marL="424180" indent="-343535">
              <a:buFont typeface="Arial" panose="020B0604020202020204"/>
              <a:buChar char="•"/>
              <a:tabLst>
                <a:tab pos="424180" algn="l"/>
                <a:tab pos="424815" algn="l"/>
              </a:tabLst>
            </a:pPr>
            <a:r>
              <a:rPr lang="pt-PT" altLang="pt-BR" spc="-15" dirty="0">
                <a:latin typeface="Arial" panose="020B0604020202020204"/>
                <a:cs typeface="Arial" panose="020B0604020202020204"/>
              </a:rPr>
              <a:t>Clientes que respeitem ela</a:t>
            </a:r>
            <a:endParaRPr lang="pt-BR" sz="1800" spc="-15" dirty="0">
              <a:latin typeface="Arial" panose="020B0604020202020204"/>
              <a:cs typeface="Arial" panose="020B0604020202020204"/>
            </a:endParaRPr>
          </a:p>
          <a:p>
            <a:pPr marL="424180" indent="-343535">
              <a:buFont typeface="Arial" panose="020B0604020202020204"/>
              <a:buChar char="•"/>
              <a:tabLst>
                <a:tab pos="424180" algn="l"/>
                <a:tab pos="424815" algn="l"/>
              </a:tabLst>
            </a:pPr>
            <a:r>
              <a:rPr lang="pt-BR" spc="-85" dirty="0">
                <a:latin typeface="Arial" panose="020B0604020202020204"/>
                <a:cs typeface="Arial" panose="020B0604020202020204"/>
              </a:rPr>
              <a:t>Segurança na hora do pagamento. 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29362" y="7235602"/>
            <a:ext cx="114881" cy="205105"/>
          </a:xfrm>
          <a:prstGeom prst="rect">
            <a:avLst/>
          </a:prstGeom>
        </p:spPr>
        <p:txBody>
          <a:bodyPr vert="horz" wrap="square" lIns="0" tIns="139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4"/>
          <p:cNvSpPr/>
          <p:nvPr/>
        </p:nvSpPr>
        <p:spPr>
          <a:xfrm>
            <a:off x="929033" y="1406058"/>
            <a:ext cx="5756731" cy="2877731"/>
          </a:xfrm>
          <a:custGeom>
            <a:avLst/>
            <a:gdLst/>
            <a:ahLst/>
            <a:cxnLst/>
            <a:rect l="l" t="t" r="r" b="b"/>
            <a:pathLst>
              <a:path w="5759450" h="2879090">
                <a:moveTo>
                  <a:pt x="0" y="2878836"/>
                </a:moveTo>
                <a:lnTo>
                  <a:pt x="5759196" y="2878836"/>
                </a:lnTo>
                <a:lnTo>
                  <a:pt x="5759196" y="0"/>
                </a:lnTo>
                <a:lnTo>
                  <a:pt x="0" y="0"/>
                </a:lnTo>
                <a:lnTo>
                  <a:pt x="0" y="2878836"/>
                </a:lnTo>
                <a:close/>
              </a:path>
            </a:pathLst>
          </a:custGeom>
          <a:ln w="25400">
            <a:solidFill>
              <a:srgbClr val="2437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2"/>
          <p:cNvSpPr txBox="1"/>
          <p:nvPr/>
        </p:nvSpPr>
        <p:spPr>
          <a:xfrm>
            <a:off x="1099518" y="1517057"/>
            <a:ext cx="5581688" cy="503555"/>
          </a:xfrm>
          <a:prstGeom prst="rect">
            <a:avLst/>
          </a:prstGeom>
        </p:spPr>
        <p:txBody>
          <a:bodyPr vert="horz" wrap="square" lIns="0" tIns="12059" rIns="0" bIns="0" rtlCol="0" anchor="t">
            <a:spAutoFit/>
          </a:bodyPr>
          <a:lstStyle/>
          <a:p>
            <a:pPr>
              <a:spcBef>
                <a:spcPts val="95"/>
              </a:spcBef>
            </a:pPr>
            <a:r>
              <a:rPr lang="pt-BR" sz="1600" b="1" spc="-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Quem ? Nome, foto e uma frase que especifica o problema</a:t>
            </a:r>
            <a:endParaRPr lang="pt-BR" sz="1600" b="1" spc="-5" dirty="0">
              <a:solidFill>
                <a:srgbClr val="E6005A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10"/>
          <p:cNvSpPr txBox="1"/>
          <p:nvPr/>
        </p:nvSpPr>
        <p:spPr>
          <a:xfrm>
            <a:off x="4024293" y="2126090"/>
            <a:ext cx="2502898" cy="1653540"/>
          </a:xfrm>
          <a:prstGeom prst="rect">
            <a:avLst/>
          </a:prstGeom>
        </p:spPr>
        <p:txBody>
          <a:bodyPr vert="horz" wrap="square" lIns="0" tIns="12694" rIns="0" bIns="0" rtlCol="0" anchor="t">
            <a:spAutoFit/>
          </a:bodyPr>
          <a:lstStyle/>
          <a:p>
            <a:pPr>
              <a:spcBef>
                <a:spcPts val="100"/>
              </a:spcBef>
              <a:tabLst>
                <a:tab pos="341630" algn="l"/>
                <a:tab pos="342265" algn="l"/>
              </a:tabLst>
            </a:pPr>
            <a:r>
              <a:rPr lang="pt-BR" spc="-10" dirty="0">
                <a:latin typeface="Arial" panose="020B0604020202020204"/>
                <a:cs typeface="Arial" panose="020B0604020202020204"/>
              </a:rPr>
              <a:t>Maria</a:t>
            </a:r>
            <a:endParaRPr lang="pt-BR" spc="-10" dirty="0"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100"/>
              </a:spcBef>
              <a:tabLst>
                <a:tab pos="341630" algn="l"/>
                <a:tab pos="342265" algn="l"/>
              </a:tabLst>
            </a:pPr>
            <a:endParaRPr lang="pt-BR" spc="-10" dirty="0"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100"/>
              </a:spcBef>
              <a:tabLst>
                <a:tab pos="341630" algn="l"/>
                <a:tab pos="342265" algn="l"/>
              </a:tabLst>
            </a:pPr>
            <a:r>
              <a:rPr lang="pt-BR" spc="-10" dirty="0">
                <a:latin typeface="Arial" panose="020B0604020202020204"/>
                <a:cs typeface="Arial" panose="020B0604020202020204"/>
              </a:rPr>
              <a:t>"</a:t>
            </a:r>
            <a:r>
              <a:rPr lang="pt-BR" sz="2000" spc="-10" dirty="0">
                <a:latin typeface="Arial" panose="020B0604020202020204"/>
                <a:cs typeface="Arial" panose="020B0604020202020204"/>
              </a:rPr>
              <a:t>Ultimamente anda </a:t>
            </a:r>
            <a:r>
              <a:rPr lang="pt-BR" spc="-10" dirty="0">
                <a:latin typeface="Arial" panose="020B0604020202020204"/>
                <a:cs typeface="Arial" panose="020B0604020202020204"/>
              </a:rPr>
              <a:t>muito </a:t>
            </a:r>
            <a:r>
              <a:rPr lang="pt-BR" spc="-10" dirty="0">
                <a:ea typeface="+mn-lt"/>
                <a:cs typeface="+mn-lt"/>
              </a:rPr>
              <a:t>difícil </a:t>
            </a:r>
            <a:r>
              <a:rPr lang="pt-BR" spc="-10" dirty="0">
                <a:latin typeface="Arial" panose="020B0604020202020204"/>
                <a:cs typeface="Arial" panose="020B0604020202020204"/>
              </a:rPr>
              <a:t>achar </a:t>
            </a:r>
            <a:r>
              <a:rPr lang="pt-BR" sz="2000" spc="-10" dirty="0">
                <a:latin typeface="Arial" panose="020B0604020202020204"/>
                <a:cs typeface="Arial" panose="020B0604020202020204"/>
              </a:rPr>
              <a:t>novos </a:t>
            </a:r>
            <a:r>
              <a:rPr lang="pt-BR" spc="-10" dirty="0">
                <a:latin typeface="Arial" panose="020B0604020202020204"/>
                <a:cs typeface="Arial" panose="020B0604020202020204"/>
              </a:rPr>
              <a:t>clientes"</a:t>
            </a:r>
            <a:endParaRPr lang="pt-BR" spc="-1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" name="Imagem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93" y="2097852"/>
            <a:ext cx="2700701" cy="20331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786039" y="1091959"/>
            <a:ext cx="12448085" cy="3312368"/>
          </a:xfrm>
        </p:spPr>
        <p:txBody>
          <a:bodyPr/>
          <a:lstStyle/>
          <a:p>
            <a:r>
              <a:rPr lang="pt-BR" dirty="0"/>
              <a:t>Anote os principais pontos identificados nos usuários pesquisados, para cada um dos quadrantes (</a:t>
            </a:r>
            <a:r>
              <a:rPr lang="pt-BR" dirty="0" err="1"/>
              <a:t>Infos</a:t>
            </a:r>
            <a:r>
              <a:rPr lang="pt-BR" dirty="0"/>
              <a:t>/Comportamentos, Dores/Necessidades).</a:t>
            </a:r>
            <a:endParaRPr lang="pt-BR" dirty="0"/>
          </a:p>
          <a:p>
            <a:r>
              <a:rPr lang="pt-BR" dirty="0"/>
              <a:t>Agrupe por similaridade.</a:t>
            </a:r>
            <a:endParaRPr lang="pt-BR" dirty="0"/>
          </a:p>
          <a:p>
            <a:r>
              <a:rPr lang="pt-BR" dirty="0"/>
              <a:t>Complemente com os detalhes que faltam (nome, frase, biografia,...)</a:t>
            </a:r>
            <a:endParaRPr lang="pt-BR" dirty="0"/>
          </a:p>
          <a:p>
            <a:r>
              <a:rPr lang="pt-BR" dirty="0"/>
              <a:t>Escreva tudo nos quadrantes.</a:t>
            </a:r>
            <a:endParaRPr lang="pt-BR" dirty="0"/>
          </a:p>
          <a:p>
            <a:r>
              <a:rPr lang="pt-BR" dirty="0"/>
              <a:t>Pronto! Você terá suas </a:t>
            </a:r>
            <a:r>
              <a:rPr lang="pt-BR" dirty="0" err="1"/>
              <a:t>proto-personas</a:t>
            </a:r>
            <a:r>
              <a:rPr lang="pt-BR" dirty="0"/>
              <a:t>.</a:t>
            </a:r>
            <a:r>
              <a:rPr lang="pt-BR" dirty="0">
                <a:sym typeface="Wingdings" panose="05000000000000000000" pitchFamily="2" charset="2"/>
              </a:rPr>
              <a:t>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PROTO-PERSONAS – Tá, mas como eu crio uma?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7239</Words>
  <Application>WPS Presentation</Application>
  <PresentationFormat>Personalizar</PresentationFormat>
  <Paragraphs>461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</vt:lpstr>
      <vt:lpstr>SimSun</vt:lpstr>
      <vt:lpstr>Wingdings</vt:lpstr>
      <vt:lpstr>Exo 2</vt:lpstr>
      <vt:lpstr>Gubbi</vt:lpstr>
      <vt:lpstr>Tahoma</vt:lpstr>
      <vt:lpstr>MT Extra</vt:lpstr>
      <vt:lpstr>Calibri</vt:lpstr>
      <vt:lpstr>Trebuchet MS</vt:lpstr>
      <vt:lpstr>微软雅黑</vt:lpstr>
      <vt:lpstr>Arial Unicode MS</vt:lpstr>
      <vt:lpstr>Droid Sans Fallback</vt:lpstr>
      <vt:lpstr>Times New Roman</vt:lpstr>
      <vt:lpstr>Arial</vt:lpstr>
      <vt:lpstr>Carlito</vt:lpstr>
      <vt:lpstr>Abyssinica SIL</vt:lpstr>
      <vt:lpstr>Conteúdo</vt:lpstr>
      <vt:lpstr>Encerramento / Agradecimento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Proto-Persona 1	Usuário/ Necessidades</vt:lpstr>
      <vt:lpstr>Proto-Persona 2    Usuário/ Necessidades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aluno</cp:lastModifiedBy>
  <cp:revision>12</cp:revision>
  <dcterms:created xsi:type="dcterms:W3CDTF">2021-09-02T21:20:50Z</dcterms:created>
  <dcterms:modified xsi:type="dcterms:W3CDTF">2021-09-02T21:20:50Z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  <property fmtid="{D5CDD505-2E9C-101B-9397-08002B2CF9AE}" pid="3" name="KSOProductBuildVer">
    <vt:lpwstr>1033-11.1.0.9080</vt:lpwstr>
  </property>
</Properties>
</file>