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  <p:sldId id="287" r:id="rId4"/>
    <p:sldId id="288" r:id="rId5"/>
  </p:sldIdLst>
  <p:sldSz cx="13449300" cy="7562850"/>
  <p:notesSz cx="134493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321CD-624B-334B-0A55-1BA24CD73B8D}" v="618" dt="2022-02-10T01:11:06.738"/>
    <p1510:client id="{9BEADEAA-0AB2-7628-EAA5-E6E345F62394}" v="1180" dt="2021-09-01T22:05:59.890"/>
    <p1510:client id="{AA7D78EB-1155-3C21-EF3E-385883F612FC}" v="573" dt="2022-02-11T00:32:01.5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1940" y="3184398"/>
            <a:ext cx="11785419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7395" y="4235196"/>
            <a:ext cx="941451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004" y="6949440"/>
            <a:ext cx="838200" cy="611505"/>
          </a:xfrm>
          <a:custGeom>
            <a:avLst/>
            <a:gdLst/>
            <a:ahLst/>
            <a:cxnLst/>
            <a:rect l="l" t="t" r="r" b="b"/>
            <a:pathLst>
              <a:path w="838200" h="611504">
                <a:moveTo>
                  <a:pt x="838200" y="0"/>
                </a:moveTo>
                <a:lnTo>
                  <a:pt x="421640" y="99910"/>
                </a:lnTo>
                <a:lnTo>
                  <a:pt x="375030" y="112306"/>
                </a:lnTo>
                <a:lnTo>
                  <a:pt x="330707" y="127419"/>
                </a:lnTo>
                <a:lnTo>
                  <a:pt x="288671" y="144449"/>
                </a:lnTo>
                <a:lnTo>
                  <a:pt x="248285" y="163436"/>
                </a:lnTo>
                <a:lnTo>
                  <a:pt x="210820" y="184734"/>
                </a:lnTo>
                <a:lnTo>
                  <a:pt x="159639" y="219202"/>
                </a:lnTo>
                <a:lnTo>
                  <a:pt x="129540" y="244754"/>
                </a:lnTo>
                <a:lnTo>
                  <a:pt x="101726" y="271475"/>
                </a:lnTo>
                <a:lnTo>
                  <a:pt x="89789" y="285813"/>
                </a:lnTo>
                <a:lnTo>
                  <a:pt x="77343" y="300139"/>
                </a:lnTo>
                <a:lnTo>
                  <a:pt x="46609" y="344678"/>
                </a:lnTo>
                <a:lnTo>
                  <a:pt x="23241" y="391541"/>
                </a:lnTo>
                <a:lnTo>
                  <a:pt x="3937" y="457377"/>
                </a:lnTo>
                <a:lnTo>
                  <a:pt x="0" y="508494"/>
                </a:lnTo>
                <a:lnTo>
                  <a:pt x="0" y="611123"/>
                </a:lnTo>
                <a:lnTo>
                  <a:pt x="838200" y="611123"/>
                </a:lnTo>
                <a:lnTo>
                  <a:pt x="838200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31975" cy="1332230"/>
          </a:xfrm>
          <a:custGeom>
            <a:avLst/>
            <a:gdLst/>
            <a:ahLst/>
            <a:cxnLst/>
            <a:rect l="l" t="t" r="r" b="b"/>
            <a:pathLst>
              <a:path w="1831975" h="1332230">
                <a:moveTo>
                  <a:pt x="1831848" y="0"/>
                </a:moveTo>
                <a:lnTo>
                  <a:pt x="1798320" y="0"/>
                </a:lnTo>
                <a:lnTo>
                  <a:pt x="1798320" y="124460"/>
                </a:lnTo>
                <a:lnTo>
                  <a:pt x="1440434" y="0"/>
                </a:lnTo>
                <a:lnTo>
                  <a:pt x="1409700" y="0"/>
                </a:lnTo>
                <a:lnTo>
                  <a:pt x="1798320" y="135128"/>
                </a:lnTo>
                <a:lnTo>
                  <a:pt x="1798320" y="305308"/>
                </a:lnTo>
                <a:lnTo>
                  <a:pt x="1796414" y="345694"/>
                </a:lnTo>
                <a:lnTo>
                  <a:pt x="1791716" y="385445"/>
                </a:lnTo>
                <a:lnTo>
                  <a:pt x="1784731" y="424815"/>
                </a:lnTo>
                <a:lnTo>
                  <a:pt x="1779143" y="443865"/>
                </a:lnTo>
                <a:lnTo>
                  <a:pt x="1774063" y="462280"/>
                </a:lnTo>
                <a:lnTo>
                  <a:pt x="1760982" y="499237"/>
                </a:lnTo>
                <a:lnTo>
                  <a:pt x="1745488" y="534797"/>
                </a:lnTo>
                <a:lnTo>
                  <a:pt x="1727327" y="568706"/>
                </a:lnTo>
                <a:lnTo>
                  <a:pt x="1706880" y="601345"/>
                </a:lnTo>
                <a:lnTo>
                  <a:pt x="1684020" y="631952"/>
                </a:lnTo>
                <a:lnTo>
                  <a:pt x="1645666" y="674751"/>
                </a:lnTo>
                <a:lnTo>
                  <a:pt x="1617218" y="700532"/>
                </a:lnTo>
                <a:lnTo>
                  <a:pt x="1571117" y="735076"/>
                </a:lnTo>
                <a:lnTo>
                  <a:pt x="1521206" y="763651"/>
                </a:lnTo>
                <a:lnTo>
                  <a:pt x="1485773" y="779780"/>
                </a:lnTo>
                <a:lnTo>
                  <a:pt x="1467104" y="786511"/>
                </a:lnTo>
                <a:lnTo>
                  <a:pt x="1462405" y="789432"/>
                </a:lnTo>
                <a:lnTo>
                  <a:pt x="1441831" y="807466"/>
                </a:lnTo>
                <a:lnTo>
                  <a:pt x="1438656" y="809879"/>
                </a:lnTo>
                <a:lnTo>
                  <a:pt x="0" y="1321308"/>
                </a:lnTo>
                <a:lnTo>
                  <a:pt x="0" y="1331976"/>
                </a:lnTo>
                <a:lnTo>
                  <a:pt x="1441831" y="819658"/>
                </a:lnTo>
                <a:lnTo>
                  <a:pt x="1454023" y="820039"/>
                </a:lnTo>
                <a:lnTo>
                  <a:pt x="1464310" y="821055"/>
                </a:lnTo>
                <a:lnTo>
                  <a:pt x="1475486" y="821055"/>
                </a:lnTo>
                <a:lnTo>
                  <a:pt x="1517015" y="804545"/>
                </a:lnTo>
                <a:lnTo>
                  <a:pt x="1554353" y="786003"/>
                </a:lnTo>
                <a:lnTo>
                  <a:pt x="1589786" y="764667"/>
                </a:lnTo>
                <a:lnTo>
                  <a:pt x="1622425" y="740410"/>
                </a:lnTo>
                <a:lnTo>
                  <a:pt x="1653667" y="714121"/>
                </a:lnTo>
                <a:lnTo>
                  <a:pt x="1683004" y="685927"/>
                </a:lnTo>
                <a:lnTo>
                  <a:pt x="1722247" y="638810"/>
                </a:lnTo>
                <a:lnTo>
                  <a:pt x="1745488" y="604774"/>
                </a:lnTo>
                <a:lnTo>
                  <a:pt x="1766062" y="569214"/>
                </a:lnTo>
                <a:lnTo>
                  <a:pt x="1784731" y="531876"/>
                </a:lnTo>
                <a:lnTo>
                  <a:pt x="1799717" y="492887"/>
                </a:lnTo>
                <a:lnTo>
                  <a:pt x="1812289" y="453009"/>
                </a:lnTo>
                <a:lnTo>
                  <a:pt x="1821561" y="412242"/>
                </a:lnTo>
                <a:lnTo>
                  <a:pt x="1828164" y="370459"/>
                </a:lnTo>
                <a:lnTo>
                  <a:pt x="1831848" y="327152"/>
                </a:lnTo>
                <a:lnTo>
                  <a:pt x="1831848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1355" y="166116"/>
            <a:ext cx="1342644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517385"/>
            <a:ext cx="12339320" cy="974090"/>
          </a:xfrm>
          <a:custGeom>
            <a:avLst/>
            <a:gdLst/>
            <a:ahLst/>
            <a:cxnLst/>
            <a:rect l="l" t="t" r="r" b="b"/>
            <a:pathLst>
              <a:path w="12339320" h="974090">
                <a:moveTo>
                  <a:pt x="0" y="973835"/>
                </a:moveTo>
                <a:lnTo>
                  <a:pt x="12339066" y="973835"/>
                </a:lnTo>
                <a:lnTo>
                  <a:pt x="12339066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1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14394" y="6651655"/>
            <a:ext cx="364937" cy="56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465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6389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004" y="6949440"/>
            <a:ext cx="838200" cy="611505"/>
          </a:xfrm>
          <a:custGeom>
            <a:avLst/>
            <a:gdLst/>
            <a:ahLst/>
            <a:cxnLst/>
            <a:rect l="l" t="t" r="r" b="b"/>
            <a:pathLst>
              <a:path w="838200" h="611504">
                <a:moveTo>
                  <a:pt x="838200" y="0"/>
                </a:moveTo>
                <a:lnTo>
                  <a:pt x="421640" y="99910"/>
                </a:lnTo>
                <a:lnTo>
                  <a:pt x="375030" y="112306"/>
                </a:lnTo>
                <a:lnTo>
                  <a:pt x="330707" y="127419"/>
                </a:lnTo>
                <a:lnTo>
                  <a:pt x="288671" y="144449"/>
                </a:lnTo>
                <a:lnTo>
                  <a:pt x="248285" y="163436"/>
                </a:lnTo>
                <a:lnTo>
                  <a:pt x="210820" y="184734"/>
                </a:lnTo>
                <a:lnTo>
                  <a:pt x="159639" y="219202"/>
                </a:lnTo>
                <a:lnTo>
                  <a:pt x="129540" y="244754"/>
                </a:lnTo>
                <a:lnTo>
                  <a:pt x="101726" y="271475"/>
                </a:lnTo>
                <a:lnTo>
                  <a:pt x="89789" y="285813"/>
                </a:lnTo>
                <a:lnTo>
                  <a:pt x="77343" y="300139"/>
                </a:lnTo>
                <a:lnTo>
                  <a:pt x="46609" y="344678"/>
                </a:lnTo>
                <a:lnTo>
                  <a:pt x="23241" y="391541"/>
                </a:lnTo>
                <a:lnTo>
                  <a:pt x="3937" y="457377"/>
                </a:lnTo>
                <a:lnTo>
                  <a:pt x="0" y="508494"/>
                </a:lnTo>
                <a:lnTo>
                  <a:pt x="0" y="611123"/>
                </a:lnTo>
                <a:lnTo>
                  <a:pt x="838200" y="611123"/>
                </a:lnTo>
                <a:lnTo>
                  <a:pt x="838200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31975" cy="1332230"/>
          </a:xfrm>
          <a:custGeom>
            <a:avLst/>
            <a:gdLst/>
            <a:ahLst/>
            <a:cxnLst/>
            <a:rect l="l" t="t" r="r" b="b"/>
            <a:pathLst>
              <a:path w="1831975" h="1332230">
                <a:moveTo>
                  <a:pt x="1831848" y="0"/>
                </a:moveTo>
                <a:lnTo>
                  <a:pt x="1798320" y="0"/>
                </a:lnTo>
                <a:lnTo>
                  <a:pt x="1798320" y="124460"/>
                </a:lnTo>
                <a:lnTo>
                  <a:pt x="1440434" y="0"/>
                </a:lnTo>
                <a:lnTo>
                  <a:pt x="1409700" y="0"/>
                </a:lnTo>
                <a:lnTo>
                  <a:pt x="1798320" y="135128"/>
                </a:lnTo>
                <a:lnTo>
                  <a:pt x="1798320" y="305308"/>
                </a:lnTo>
                <a:lnTo>
                  <a:pt x="1796414" y="345694"/>
                </a:lnTo>
                <a:lnTo>
                  <a:pt x="1791716" y="385445"/>
                </a:lnTo>
                <a:lnTo>
                  <a:pt x="1784731" y="424815"/>
                </a:lnTo>
                <a:lnTo>
                  <a:pt x="1779143" y="443865"/>
                </a:lnTo>
                <a:lnTo>
                  <a:pt x="1774063" y="462280"/>
                </a:lnTo>
                <a:lnTo>
                  <a:pt x="1760982" y="499237"/>
                </a:lnTo>
                <a:lnTo>
                  <a:pt x="1745488" y="534797"/>
                </a:lnTo>
                <a:lnTo>
                  <a:pt x="1727327" y="568706"/>
                </a:lnTo>
                <a:lnTo>
                  <a:pt x="1706880" y="601345"/>
                </a:lnTo>
                <a:lnTo>
                  <a:pt x="1684020" y="631952"/>
                </a:lnTo>
                <a:lnTo>
                  <a:pt x="1645666" y="674751"/>
                </a:lnTo>
                <a:lnTo>
                  <a:pt x="1617218" y="700532"/>
                </a:lnTo>
                <a:lnTo>
                  <a:pt x="1571117" y="735076"/>
                </a:lnTo>
                <a:lnTo>
                  <a:pt x="1521206" y="763651"/>
                </a:lnTo>
                <a:lnTo>
                  <a:pt x="1485773" y="779780"/>
                </a:lnTo>
                <a:lnTo>
                  <a:pt x="1467104" y="786511"/>
                </a:lnTo>
                <a:lnTo>
                  <a:pt x="1462405" y="789432"/>
                </a:lnTo>
                <a:lnTo>
                  <a:pt x="1441831" y="807466"/>
                </a:lnTo>
                <a:lnTo>
                  <a:pt x="1438656" y="809879"/>
                </a:lnTo>
                <a:lnTo>
                  <a:pt x="0" y="1321308"/>
                </a:lnTo>
                <a:lnTo>
                  <a:pt x="0" y="1331976"/>
                </a:lnTo>
                <a:lnTo>
                  <a:pt x="1441831" y="819658"/>
                </a:lnTo>
                <a:lnTo>
                  <a:pt x="1454023" y="820039"/>
                </a:lnTo>
                <a:lnTo>
                  <a:pt x="1464310" y="821055"/>
                </a:lnTo>
                <a:lnTo>
                  <a:pt x="1475486" y="821055"/>
                </a:lnTo>
                <a:lnTo>
                  <a:pt x="1517015" y="804545"/>
                </a:lnTo>
                <a:lnTo>
                  <a:pt x="1554353" y="786003"/>
                </a:lnTo>
                <a:lnTo>
                  <a:pt x="1589786" y="764667"/>
                </a:lnTo>
                <a:lnTo>
                  <a:pt x="1622425" y="740410"/>
                </a:lnTo>
                <a:lnTo>
                  <a:pt x="1653667" y="714121"/>
                </a:lnTo>
                <a:lnTo>
                  <a:pt x="1683004" y="685927"/>
                </a:lnTo>
                <a:lnTo>
                  <a:pt x="1722247" y="638810"/>
                </a:lnTo>
                <a:lnTo>
                  <a:pt x="1745488" y="604774"/>
                </a:lnTo>
                <a:lnTo>
                  <a:pt x="1766062" y="569214"/>
                </a:lnTo>
                <a:lnTo>
                  <a:pt x="1784731" y="531876"/>
                </a:lnTo>
                <a:lnTo>
                  <a:pt x="1799717" y="492887"/>
                </a:lnTo>
                <a:lnTo>
                  <a:pt x="1812289" y="453009"/>
                </a:lnTo>
                <a:lnTo>
                  <a:pt x="1821561" y="412242"/>
                </a:lnTo>
                <a:lnTo>
                  <a:pt x="1828164" y="370459"/>
                </a:lnTo>
                <a:lnTo>
                  <a:pt x="1831848" y="327152"/>
                </a:lnTo>
                <a:lnTo>
                  <a:pt x="1831848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1355" y="166116"/>
            <a:ext cx="1342644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3208" y="146049"/>
            <a:ext cx="7542883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9373" y="1592452"/>
            <a:ext cx="6154419" cy="525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762" y="7033450"/>
            <a:ext cx="430377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465" y="7033450"/>
            <a:ext cx="3093339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86142" y="7253345"/>
            <a:ext cx="28765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146" y="154178"/>
            <a:ext cx="536448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565" y="146049"/>
            <a:ext cx="9225915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00195" algn="l"/>
              </a:tabLst>
            </a:pPr>
            <a:r>
              <a:rPr spc="15" dirty="0"/>
              <a:t>Proto-Persona</a:t>
            </a:r>
            <a:r>
              <a:rPr spc="-265" dirty="0"/>
              <a:t> </a:t>
            </a:r>
            <a:r>
              <a:rPr spc="10" dirty="0"/>
              <a:t>1	</a:t>
            </a:r>
            <a:r>
              <a:rPr spc="-25" dirty="0"/>
              <a:t>Usuário/</a:t>
            </a:r>
            <a:r>
              <a:rPr spc="-555" dirty="0"/>
              <a:t> </a:t>
            </a:r>
            <a:r>
              <a:rPr spc="-15" dirty="0"/>
              <a:t>Necessidades</a:t>
            </a:r>
          </a:p>
        </p:txBody>
      </p:sp>
      <p:sp>
        <p:nvSpPr>
          <p:cNvPr id="4" name="object 4"/>
          <p:cNvSpPr/>
          <p:nvPr/>
        </p:nvSpPr>
        <p:spPr>
          <a:xfrm>
            <a:off x="6762750" y="1405890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8328" y="788034"/>
            <a:ext cx="9512935" cy="5137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5" dirty="0">
                <a:latin typeface="Arial"/>
                <a:cs typeface="Arial"/>
              </a:rPr>
              <a:t>Usuário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frequente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serviço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50">
                <a:latin typeface="Arial"/>
                <a:cs typeface="Arial"/>
              </a:rPr>
              <a:t>diarista</a:t>
            </a:r>
            <a:r>
              <a:rPr lang="pt-BR" sz="3200" spc="-204" dirty="0">
                <a:latin typeface="Arial"/>
                <a:cs typeface="Arial"/>
              </a:rPr>
              <a:t> </a:t>
            </a:r>
            <a:endParaRPr lang="pt-BR" sz="3200" spc="-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3681" y="2037334"/>
            <a:ext cx="4250055" cy="16719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/>
                <a:cs typeface="Arial"/>
              </a:rPr>
              <a:t>Heavy-</a:t>
            </a:r>
            <a:r>
              <a:rPr lang="pt-BR" spc="30" noProof="1">
                <a:latin typeface="Arial"/>
                <a:cs typeface="Arial"/>
              </a:rPr>
              <a:t>user </a:t>
            </a:r>
            <a:r>
              <a:rPr lang="pt-BR" spc="30" dirty="0">
                <a:latin typeface="Arial"/>
                <a:cs typeface="Arial"/>
              </a:rPr>
              <a:t>de internet</a:t>
            </a:r>
            <a:endParaRPr lang="pt-BR" sz="1800" spc="30" dirty="0">
              <a:latin typeface="Arial"/>
              <a:cs typeface="Arial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/>
                <a:cs typeface="Arial"/>
              </a:rPr>
              <a:t>Vive correndo </a:t>
            </a:r>
            <a:endParaRPr lang="pt-BR" sz="1800" spc="1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Bem remunerada</a:t>
            </a:r>
            <a:endParaRPr sz="180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Viaja bastante</a:t>
            </a:r>
            <a:endParaRPr sz="1800" dirty="0">
              <a:latin typeface="Arial"/>
              <a:cs typeface="Arial"/>
            </a:endParaRPr>
          </a:p>
          <a:p>
            <a:pPr marL="342900" indent="-343535"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/>
                <a:cs typeface="Arial"/>
              </a:rPr>
              <a:t>Tem filhos</a:t>
            </a:r>
            <a:endParaRPr lang="pt-BR" sz="1800" spc="25" dirty="0">
              <a:latin typeface="Arial"/>
              <a:cs typeface="Arial"/>
            </a:endParaRPr>
          </a:p>
          <a:p>
            <a:pPr marL="341630" indent="-342265">
              <a:lnSpc>
                <a:spcPct val="100000"/>
              </a:lnSpc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Impaciente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447" y="6530137"/>
            <a:ext cx="4090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Modelo </a:t>
            </a:r>
            <a:r>
              <a:rPr sz="1400" spc="-5" dirty="0">
                <a:latin typeface="Carlito"/>
                <a:cs typeface="Carlito"/>
              </a:rPr>
              <a:t>baseado </a:t>
            </a:r>
            <a:r>
              <a:rPr sz="1400" dirty="0">
                <a:latin typeface="Carlito"/>
                <a:cs typeface="Carlito"/>
              </a:rPr>
              <a:t>em </a:t>
            </a:r>
            <a:r>
              <a:rPr sz="1400" spc="-5" dirty="0">
                <a:latin typeface="Carlito"/>
                <a:cs typeface="Carlito"/>
              </a:rPr>
              <a:t>Lean </a:t>
            </a:r>
            <a:r>
              <a:rPr sz="1400" dirty="0">
                <a:latin typeface="Carlito"/>
                <a:cs typeface="Carlito"/>
              </a:rPr>
              <a:t>UX. Não é </a:t>
            </a:r>
            <a:r>
              <a:rPr sz="1400" spc="-5" dirty="0">
                <a:latin typeface="Carlito"/>
                <a:cs typeface="Carlito"/>
              </a:rPr>
              <a:t>amostra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estatística.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314" y="1612137"/>
            <a:ext cx="3764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/>
                <a:cs typeface="Arial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persona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02" y="4357878"/>
            <a:ext cx="11591925" cy="1518364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60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Necessidades</a:t>
            </a:r>
            <a:endParaRPr sz="1600">
              <a:latin typeface="Arial"/>
              <a:cs typeface="Arial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Necessita de apoio para a tarefas diárias. 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/>
                <a:cs typeface="Arial"/>
              </a:rPr>
              <a:t>Diaristas não cumprindo combinado</a:t>
            </a:r>
            <a:endParaRPr lang="pt-BR" sz="1800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Não gosta ou não tem tempo para a atividade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/>
                <a:cs typeface="Arial"/>
              </a:rPr>
              <a:t>Precisa de uma grande disponibilidade 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3269E52-5B5E-4885-B893-8945D89C37F9}"/>
              </a:ext>
            </a:extLst>
          </p:cNvPr>
          <p:cNvSpPr/>
          <p:nvPr/>
        </p:nvSpPr>
        <p:spPr>
          <a:xfrm>
            <a:off x="929472" y="1405889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7B309A00-730C-4610-8A3F-573F65549728}"/>
              </a:ext>
            </a:extLst>
          </p:cNvPr>
          <p:cNvSpPr txBox="1"/>
          <p:nvPr/>
        </p:nvSpPr>
        <p:spPr>
          <a:xfrm>
            <a:off x="1100037" y="1516940"/>
            <a:ext cx="5584325" cy="5152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/>
                <a:cs typeface="Arial"/>
              </a:rPr>
              <a:t>Quem ? Nome, foto e uma frase que especifica o problema</a:t>
            </a:r>
          </a:p>
        </p:txBody>
      </p:sp>
      <p:pic>
        <p:nvPicPr>
          <p:cNvPr id="20" name="Imagem 20" descr="Mulher com cabelos longos&#10;&#10;Descrição gerada automaticamente">
            <a:extLst>
              <a:ext uri="{FF2B5EF4-FFF2-40B4-BE49-F238E27FC236}">
                <a16:creationId xmlns:a16="http://schemas.microsoft.com/office/drawing/2014/main" id="{946ADD67-4FBD-4566-BC9C-60D8F3F8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3" y="2318250"/>
            <a:ext cx="2744304" cy="1657060"/>
          </a:xfrm>
          <a:prstGeom prst="rect">
            <a:avLst/>
          </a:prstGeom>
        </p:spPr>
      </p:pic>
      <p:sp>
        <p:nvSpPr>
          <p:cNvPr id="21" name="object 10">
            <a:extLst>
              <a:ext uri="{FF2B5EF4-FFF2-40B4-BE49-F238E27FC236}">
                <a16:creationId xmlns:a16="http://schemas.microsoft.com/office/drawing/2014/main" id="{E5183B98-3506-4E4D-A04B-11BD366DCFCB}"/>
              </a:ext>
            </a:extLst>
          </p:cNvPr>
          <p:cNvSpPr txBox="1"/>
          <p:nvPr/>
        </p:nvSpPr>
        <p:spPr>
          <a:xfrm>
            <a:off x="4025559" y="2460429"/>
            <a:ext cx="2504080" cy="14234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Dulce </a:t>
            </a: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z="1600" spc="-10" dirty="0">
                <a:latin typeface="Arial"/>
                <a:cs typeface="Arial"/>
              </a:rPr>
              <a:t>"</a:t>
            </a:r>
            <a:r>
              <a:rPr lang="pt-BR" spc="-10" dirty="0">
                <a:latin typeface="Arial"/>
                <a:cs typeface="Arial"/>
              </a:rPr>
              <a:t>Minha vida é super corrida não tenho tempo para arrumar a casa."</a:t>
            </a:r>
          </a:p>
        </p:txBody>
      </p:sp>
    </p:spTree>
    <p:extLst>
      <p:ext uri="{BB962C8B-B14F-4D97-AF65-F5344CB8AC3E}">
        <p14:creationId xmlns:p14="http://schemas.microsoft.com/office/powerpoint/2010/main" val="19141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146" y="154178"/>
            <a:ext cx="536448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565" y="146049"/>
            <a:ext cx="9225915" cy="60007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  <a:tabLst>
                <a:tab pos="4100195" algn="l"/>
              </a:tabLst>
            </a:pPr>
            <a:r>
              <a:rPr lang="pt-BR" spc="15" noProof="1"/>
              <a:t>Proto</a:t>
            </a:r>
            <a:r>
              <a:rPr spc="15" dirty="0"/>
              <a:t>-Persona</a:t>
            </a:r>
            <a:r>
              <a:rPr lang="pt-BR" spc="-265" dirty="0"/>
              <a:t> 2    </a:t>
            </a:r>
            <a:r>
              <a:rPr lang="pt-BR" spc="-25" dirty="0"/>
              <a:t>Usuário</a:t>
            </a:r>
            <a:r>
              <a:rPr spc="-25" dirty="0"/>
              <a:t>/</a:t>
            </a:r>
            <a:r>
              <a:rPr spc="-555" dirty="0"/>
              <a:t> </a:t>
            </a:r>
            <a:r>
              <a:rPr spc="-15" dirty="0"/>
              <a:t>Necessidades</a:t>
            </a:r>
            <a:endParaRPr lang="pt-BR" spc="-15"/>
          </a:p>
        </p:txBody>
      </p:sp>
      <p:sp>
        <p:nvSpPr>
          <p:cNvPr id="4" name="object 4"/>
          <p:cNvSpPr/>
          <p:nvPr/>
        </p:nvSpPr>
        <p:spPr>
          <a:xfrm>
            <a:off x="6762750" y="1405890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8328" y="788034"/>
            <a:ext cx="9512935" cy="5137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spc="15" dirty="0">
                <a:latin typeface="Arial"/>
                <a:cs typeface="Arial"/>
              </a:rPr>
              <a:t>Usuário</a:t>
            </a:r>
            <a:r>
              <a:rPr lang="pt-BR" sz="3200" spc="-210" dirty="0">
                <a:latin typeface="Arial"/>
                <a:cs typeface="Arial"/>
              </a:rPr>
              <a:t> presta </a:t>
            </a:r>
            <a:r>
              <a:rPr sz="3200" spc="20" dirty="0">
                <a:latin typeface="Arial"/>
                <a:cs typeface="Arial"/>
              </a:rPr>
              <a:t>serviço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diarista</a:t>
            </a:r>
            <a:r>
              <a:rPr lang="pt-BR" sz="3200" spc="-204" dirty="0">
                <a:latin typeface="Arial"/>
                <a:cs typeface="Arial"/>
              </a:rPr>
              <a:t> </a:t>
            </a:r>
            <a:endParaRPr lang="pt-BR" sz="3200" spc="-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210" y="2095885"/>
            <a:ext cx="4250055" cy="16719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/>
                <a:cs typeface="Arial"/>
              </a:rPr>
              <a:t>Não utiliza a internet </a:t>
            </a:r>
            <a:r>
              <a:rPr lang="pt-BR" spc="30" dirty="0">
                <a:ea typeface="+mn-lt"/>
                <a:cs typeface="+mn-lt"/>
              </a:rPr>
              <a:t>frequentemente</a:t>
            </a:r>
            <a:endParaRPr lang="pt-BR" sz="1800" spc="30" dirty="0">
              <a:latin typeface="Arial"/>
              <a:cs typeface="Arial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/>
                <a:cs typeface="Arial"/>
              </a:rPr>
              <a:t>Procura melhores condições </a:t>
            </a:r>
            <a:endParaRPr lang="pt-BR" sz="1800" spc="1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Autônoma</a:t>
            </a:r>
            <a:endParaRPr sz="180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Tem filhos</a:t>
            </a:r>
            <a:endParaRPr sz="1800" dirty="0">
              <a:latin typeface="Arial"/>
              <a:cs typeface="Arial"/>
            </a:endParaRPr>
          </a:p>
          <a:p>
            <a:pPr marL="342900" indent="-343535"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/>
                <a:cs typeface="Arial"/>
              </a:rPr>
              <a:t>Paciente </a:t>
            </a:r>
            <a:endParaRPr lang="pt-BR" sz="1800" spc="25" dirty="0">
              <a:latin typeface="Arial"/>
              <a:cs typeface="Arial"/>
            </a:endParaRPr>
          </a:p>
          <a:p>
            <a:pPr marL="341630" indent="-342265"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Mora no centro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447" y="6530137"/>
            <a:ext cx="4090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Modelo </a:t>
            </a:r>
            <a:r>
              <a:rPr sz="1400" spc="-5" dirty="0">
                <a:latin typeface="Carlito"/>
                <a:cs typeface="Carlito"/>
              </a:rPr>
              <a:t>baseado </a:t>
            </a:r>
            <a:r>
              <a:rPr sz="1400" dirty="0">
                <a:latin typeface="Carlito"/>
                <a:cs typeface="Carlito"/>
              </a:rPr>
              <a:t>em </a:t>
            </a:r>
            <a:r>
              <a:rPr sz="1400" spc="-5" dirty="0">
                <a:latin typeface="Carlito"/>
                <a:cs typeface="Carlito"/>
              </a:rPr>
              <a:t>Lean </a:t>
            </a:r>
            <a:r>
              <a:rPr sz="1400" dirty="0">
                <a:latin typeface="Carlito"/>
                <a:cs typeface="Carlito"/>
              </a:rPr>
              <a:t>UX. Não é </a:t>
            </a:r>
            <a:r>
              <a:rPr sz="1400" spc="-5" dirty="0">
                <a:latin typeface="Carlito"/>
                <a:cs typeface="Carlito"/>
              </a:rPr>
              <a:t>amostra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estatística.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314" y="1612137"/>
            <a:ext cx="3764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/>
                <a:cs typeface="Arial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persona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02" y="4357878"/>
            <a:ext cx="11591925" cy="1518364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60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Necessidades</a:t>
            </a:r>
            <a:endParaRPr sz="1600">
              <a:latin typeface="Arial"/>
              <a:cs typeface="Arial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Necessita de apoio para a tarefas diárias. 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/>
                <a:cs typeface="Arial"/>
              </a:rPr>
              <a:t>Diaristas não cumprindo combinado</a:t>
            </a:r>
            <a:endParaRPr lang="pt-BR" sz="1800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Não gosta ou não tem tempo para a atividade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/>
                <a:cs typeface="Arial"/>
              </a:rPr>
              <a:t>Segurança na hora do pagamento. 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3269E52-5B5E-4885-B893-8945D89C37F9}"/>
              </a:ext>
            </a:extLst>
          </p:cNvPr>
          <p:cNvSpPr/>
          <p:nvPr/>
        </p:nvSpPr>
        <p:spPr>
          <a:xfrm>
            <a:off x="929472" y="1405889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7B309A00-730C-4610-8A3F-573F65549728}"/>
              </a:ext>
            </a:extLst>
          </p:cNvPr>
          <p:cNvSpPr txBox="1"/>
          <p:nvPr/>
        </p:nvSpPr>
        <p:spPr>
          <a:xfrm>
            <a:off x="1100037" y="1516940"/>
            <a:ext cx="5584325" cy="5152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/>
                <a:cs typeface="Arial"/>
              </a:rPr>
              <a:t>Quem ? Nome, foto e uma frase que especifica o problema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E5183B98-3506-4E4D-A04B-11BD366DCFCB}"/>
              </a:ext>
            </a:extLst>
          </p:cNvPr>
          <p:cNvSpPr txBox="1"/>
          <p:nvPr/>
        </p:nvSpPr>
        <p:spPr>
          <a:xfrm>
            <a:off x="4025559" y="2460429"/>
            <a:ext cx="2504080" cy="14234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Maria</a:t>
            </a: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"Ultimamente anda muito </a:t>
            </a:r>
            <a:r>
              <a:rPr lang="pt-BR" spc="-10" dirty="0">
                <a:ea typeface="+mn-lt"/>
                <a:cs typeface="+mn-lt"/>
              </a:rPr>
              <a:t>difícil </a:t>
            </a:r>
            <a:r>
              <a:rPr lang="pt-BR" spc="-10" dirty="0">
                <a:latin typeface="Arial"/>
                <a:cs typeface="Arial"/>
              </a:rPr>
              <a:t>achar novos clientes"</a:t>
            </a:r>
          </a:p>
        </p:txBody>
      </p:sp>
      <p:pic>
        <p:nvPicPr>
          <p:cNvPr id="6" name="Imagem 16">
            <a:extLst>
              <a:ext uri="{FF2B5EF4-FFF2-40B4-BE49-F238E27FC236}">
                <a16:creationId xmlns:a16="http://schemas.microsoft.com/office/drawing/2014/main" id="{DA888E4F-05C7-402A-AF3E-ADE69420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83" y="2098010"/>
            <a:ext cx="2701977" cy="20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9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43000AB7-D0B1-449C-B984-B865582F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94" y="342542"/>
            <a:ext cx="10229994" cy="7014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82BFE2-01EF-42AF-8F22-A62DB3ECDDF3}"/>
              </a:ext>
            </a:extLst>
          </p:cNvPr>
          <p:cNvSpPr txBox="1"/>
          <p:nvPr/>
        </p:nvSpPr>
        <p:spPr>
          <a:xfrm>
            <a:off x="5448340" y="460545"/>
            <a:ext cx="2033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Doméstica</a:t>
            </a:r>
            <a:endParaRPr lang="en-US" dirty="0" err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40712-C913-488A-948B-33D11C937B8E}"/>
              </a:ext>
            </a:extLst>
          </p:cNvPr>
          <p:cNvSpPr txBox="1"/>
          <p:nvPr/>
        </p:nvSpPr>
        <p:spPr>
          <a:xfrm>
            <a:off x="8160013" y="460573"/>
            <a:ext cx="1250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IClean</a:t>
            </a:r>
            <a:endParaRPr lang="en-US" dirty="0" err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25771-623D-42B3-A34D-1CD54EE136B5}"/>
              </a:ext>
            </a:extLst>
          </p:cNvPr>
          <p:cNvSpPr txBox="1"/>
          <p:nvPr/>
        </p:nvSpPr>
        <p:spPr>
          <a:xfrm>
            <a:off x="10067585" y="460601"/>
            <a:ext cx="1387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09/02/2022</a:t>
            </a:r>
            <a:endParaRPr lang="en-US" dirty="0" err="1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A9719-DFC9-4048-B12D-210E7B5BBDA5}"/>
              </a:ext>
            </a:extLst>
          </p:cNvPr>
          <p:cNvSpPr/>
          <p:nvPr/>
        </p:nvSpPr>
        <p:spPr>
          <a:xfrm>
            <a:off x="4832746" y="1439123"/>
            <a:ext cx="487732" cy="1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743AC3-DF3C-4F0D-9FB8-8E10F2BB3A91}"/>
              </a:ext>
            </a:extLst>
          </p:cNvPr>
          <p:cNvSpPr/>
          <p:nvPr/>
        </p:nvSpPr>
        <p:spPr>
          <a:xfrm>
            <a:off x="4833820" y="1740958"/>
            <a:ext cx="1975042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1ED101-E396-4816-B107-1EC8D95B34EF}"/>
              </a:ext>
            </a:extLst>
          </p:cNvPr>
          <p:cNvSpPr/>
          <p:nvPr/>
        </p:nvSpPr>
        <p:spPr>
          <a:xfrm>
            <a:off x="4833936" y="2016367"/>
            <a:ext cx="197504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D824F8-B09C-4048-867B-8043165B19DD}"/>
              </a:ext>
            </a:extLst>
          </p:cNvPr>
          <p:cNvSpPr/>
          <p:nvPr/>
        </p:nvSpPr>
        <p:spPr>
          <a:xfrm>
            <a:off x="4833994" y="2323506"/>
            <a:ext cx="197504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71F0F-BD60-49CC-A96E-FB6D86C45117}"/>
              </a:ext>
            </a:extLst>
          </p:cNvPr>
          <p:cNvSpPr/>
          <p:nvPr/>
        </p:nvSpPr>
        <p:spPr>
          <a:xfrm>
            <a:off x="4834051" y="2620055"/>
            <a:ext cx="61476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F23D9E-67DA-4A6F-BED7-30D4BA95AC98}"/>
              </a:ext>
            </a:extLst>
          </p:cNvPr>
          <p:cNvSpPr/>
          <p:nvPr/>
        </p:nvSpPr>
        <p:spPr>
          <a:xfrm>
            <a:off x="7205770" y="1433993"/>
            <a:ext cx="254844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FC1CD-5376-4B68-A15A-7DAC4720C383}"/>
              </a:ext>
            </a:extLst>
          </p:cNvPr>
          <p:cNvSpPr/>
          <p:nvPr/>
        </p:nvSpPr>
        <p:spPr>
          <a:xfrm>
            <a:off x="7205828" y="1714670"/>
            <a:ext cx="556540" cy="1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C93A4-63B9-409C-B16E-D5C2AA9C19E8}"/>
              </a:ext>
            </a:extLst>
          </p:cNvPr>
          <p:cNvSpPr/>
          <p:nvPr/>
        </p:nvSpPr>
        <p:spPr>
          <a:xfrm>
            <a:off x="7205886" y="2037681"/>
            <a:ext cx="1054074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CC122-9718-4104-8F80-FBAA32591A74}"/>
              </a:ext>
            </a:extLst>
          </p:cNvPr>
          <p:cNvSpPr/>
          <p:nvPr/>
        </p:nvSpPr>
        <p:spPr>
          <a:xfrm>
            <a:off x="7205944" y="2323651"/>
            <a:ext cx="1292256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5A90D-C51F-4BEB-AC48-237B095E7448}"/>
              </a:ext>
            </a:extLst>
          </p:cNvPr>
          <p:cNvSpPr/>
          <p:nvPr/>
        </p:nvSpPr>
        <p:spPr>
          <a:xfrm>
            <a:off x="7206002" y="2620200"/>
            <a:ext cx="15957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2400D-BB4F-41AC-AB80-1B3A78C4C599}"/>
              </a:ext>
            </a:extLst>
          </p:cNvPr>
          <p:cNvSpPr/>
          <p:nvPr/>
        </p:nvSpPr>
        <p:spPr>
          <a:xfrm>
            <a:off x="9598896" y="2620229"/>
            <a:ext cx="297187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0E1FB3-93F6-4C09-BBF4-B0192947D7A3}"/>
              </a:ext>
            </a:extLst>
          </p:cNvPr>
          <p:cNvSpPr/>
          <p:nvPr/>
        </p:nvSpPr>
        <p:spPr>
          <a:xfrm>
            <a:off x="9598955" y="2323738"/>
            <a:ext cx="1990920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7E48F9-1441-4E9F-8060-9CFC91920B32}"/>
              </a:ext>
            </a:extLst>
          </p:cNvPr>
          <p:cNvSpPr/>
          <p:nvPr/>
        </p:nvSpPr>
        <p:spPr>
          <a:xfrm>
            <a:off x="9599012" y="2037826"/>
            <a:ext cx="1440457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6B3DC1-2EAF-49AE-8F3B-0862B29FFB0F}"/>
              </a:ext>
            </a:extLst>
          </p:cNvPr>
          <p:cNvSpPr/>
          <p:nvPr/>
        </p:nvSpPr>
        <p:spPr>
          <a:xfrm>
            <a:off x="9599070" y="1714873"/>
            <a:ext cx="297187" cy="1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44B6CB-A50D-4580-9B89-E12C5F3AA7B2}"/>
              </a:ext>
            </a:extLst>
          </p:cNvPr>
          <p:cNvSpPr/>
          <p:nvPr/>
        </p:nvSpPr>
        <p:spPr>
          <a:xfrm>
            <a:off x="9589417" y="1424546"/>
            <a:ext cx="301260" cy="12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B9D60-9ACA-416E-9149-E1B219D59257}"/>
              </a:ext>
            </a:extLst>
          </p:cNvPr>
          <p:cNvSpPr/>
          <p:nvPr/>
        </p:nvSpPr>
        <p:spPr>
          <a:xfrm>
            <a:off x="4834688" y="3329898"/>
            <a:ext cx="725914" cy="10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871321-021D-4B94-A844-A6DD2D351CD0}"/>
              </a:ext>
            </a:extLst>
          </p:cNvPr>
          <p:cNvSpPr/>
          <p:nvPr/>
        </p:nvSpPr>
        <p:spPr>
          <a:xfrm>
            <a:off x="4834746" y="3637032"/>
            <a:ext cx="725914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6C53C-EBD0-4C2F-9578-B42547C9428F}"/>
              </a:ext>
            </a:extLst>
          </p:cNvPr>
          <p:cNvSpPr/>
          <p:nvPr/>
        </p:nvSpPr>
        <p:spPr>
          <a:xfrm>
            <a:off x="4834804" y="3923003"/>
            <a:ext cx="1255206" cy="11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B2E1AE-9107-4AB5-B1A3-E2BA2C25DA29}"/>
              </a:ext>
            </a:extLst>
          </p:cNvPr>
          <p:cNvSpPr/>
          <p:nvPr/>
        </p:nvSpPr>
        <p:spPr>
          <a:xfrm>
            <a:off x="4834862" y="4224843"/>
            <a:ext cx="725914" cy="1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C6922-3755-4859-BD6E-F3D548648C05}"/>
              </a:ext>
            </a:extLst>
          </p:cNvPr>
          <p:cNvSpPr/>
          <p:nvPr/>
        </p:nvSpPr>
        <p:spPr>
          <a:xfrm>
            <a:off x="4834920" y="4531976"/>
            <a:ext cx="725914" cy="10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C154E-BAF2-4237-B983-54590F560D3C}"/>
              </a:ext>
            </a:extLst>
          </p:cNvPr>
          <p:cNvSpPr/>
          <p:nvPr/>
        </p:nvSpPr>
        <p:spPr>
          <a:xfrm>
            <a:off x="4834978" y="4817945"/>
            <a:ext cx="1255205" cy="1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ABB5B-9BA5-4896-821C-FF78E0941BC1}"/>
              </a:ext>
            </a:extLst>
          </p:cNvPr>
          <p:cNvSpPr txBox="1"/>
          <p:nvPr/>
        </p:nvSpPr>
        <p:spPr>
          <a:xfrm>
            <a:off x="2811864" y="947505"/>
            <a:ext cx="402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pic>
        <p:nvPicPr>
          <p:cNvPr id="47" name="Picture 47" descr="Icon&#10;&#10;Description automatically generated">
            <a:extLst>
              <a:ext uri="{FF2B5EF4-FFF2-40B4-BE49-F238E27FC236}">
                <a16:creationId xmlns:a16="http://schemas.microsoft.com/office/drawing/2014/main" id="{07C83836-DE07-4A5B-9D0D-A76C008B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77" y="5362194"/>
            <a:ext cx="367236" cy="375771"/>
          </a:xfrm>
          <a:prstGeom prst="rect">
            <a:avLst/>
          </a:prstGeom>
        </p:spPr>
      </p:pic>
      <p:pic>
        <p:nvPicPr>
          <p:cNvPr id="49" name="Imagem 16">
            <a:extLst>
              <a:ext uri="{FF2B5EF4-FFF2-40B4-BE49-F238E27FC236}">
                <a16:creationId xmlns:a16="http://schemas.microsoft.com/office/drawing/2014/main" id="{3CA963F1-1A97-45A7-ACA2-ABE18936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73" y="1250810"/>
            <a:ext cx="1685337" cy="12714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CA9AF16-1C7D-4993-A140-24D361FBE76D}"/>
              </a:ext>
            </a:extLst>
          </p:cNvPr>
          <p:cNvSpPr txBox="1"/>
          <p:nvPr/>
        </p:nvSpPr>
        <p:spPr>
          <a:xfrm>
            <a:off x="2631990" y="3330450"/>
            <a:ext cx="762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Arial"/>
              </a:rPr>
              <a:t>Maria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CCB8FC-24EF-45EA-8980-D9FAE345768B}"/>
              </a:ext>
            </a:extLst>
          </p:cNvPr>
          <p:cNvSpPr txBox="1"/>
          <p:nvPr/>
        </p:nvSpPr>
        <p:spPr>
          <a:xfrm>
            <a:off x="9524633" y="3192920"/>
            <a:ext cx="21501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t-BR" sz="1200" dirty="0">
                <a:latin typeface="Arial"/>
                <a:cs typeface="Arial"/>
              </a:rPr>
              <a:t>Condições de trabalho adequadas. 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pPr>
              <a:buChar char="•"/>
            </a:pPr>
            <a:r>
              <a:rPr lang="pt-BR" sz="1200" dirty="0">
                <a:latin typeface="Arial"/>
                <a:cs typeface="Arial"/>
              </a:rPr>
              <a:t>Contratantes não cumprindo combinado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pPr>
              <a:buChar char="•"/>
            </a:pPr>
            <a:r>
              <a:rPr lang="en-US" sz="1200" dirty="0" err="1">
                <a:latin typeface="Arial"/>
                <a:cs typeface="Arial"/>
              </a:rPr>
              <a:t>Dificuldade</a:t>
            </a:r>
            <a:r>
              <a:rPr lang="en-US" sz="1200" dirty="0">
                <a:latin typeface="Arial"/>
                <a:cs typeface="Arial"/>
              </a:rPr>
              <a:t> de </a:t>
            </a:r>
            <a:r>
              <a:rPr lang="en-US" sz="1200" dirty="0" err="1">
                <a:latin typeface="Arial"/>
                <a:cs typeface="Arial"/>
              </a:rPr>
              <a:t>oferta</a:t>
            </a:r>
            <a:r>
              <a:rPr lang="en-US" sz="1200" dirty="0">
                <a:latin typeface="Arial"/>
                <a:cs typeface="Arial"/>
              </a:rPr>
              <a:t> de </a:t>
            </a:r>
            <a:r>
              <a:rPr lang="en-US" sz="1200" dirty="0" err="1">
                <a:latin typeface="Arial"/>
                <a:cs typeface="Arial"/>
              </a:rPr>
              <a:t>emprego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pPr>
              <a:buChar char="•"/>
            </a:pPr>
            <a:r>
              <a:rPr lang="pt-BR" sz="1200" dirty="0">
                <a:latin typeface="Arial"/>
                <a:cs typeface="Arial"/>
              </a:rPr>
              <a:t>Segurança na hora do pagamento. 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78C0B-DD21-4A9F-B6D4-A7EE77139F8D}"/>
              </a:ext>
            </a:extLst>
          </p:cNvPr>
          <p:cNvSpPr txBox="1"/>
          <p:nvPr/>
        </p:nvSpPr>
        <p:spPr>
          <a:xfrm>
            <a:off x="7121208" y="5395485"/>
            <a:ext cx="2139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Procura de </a:t>
            </a:r>
            <a:r>
              <a:rPr lang="en-US" dirty="0" err="1">
                <a:cs typeface="Calibri"/>
              </a:rPr>
              <a:t>emprego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57C5C-3111-42B1-AD12-87A7C61F4C05}"/>
              </a:ext>
            </a:extLst>
          </p:cNvPr>
          <p:cNvSpPr txBox="1"/>
          <p:nvPr/>
        </p:nvSpPr>
        <p:spPr>
          <a:xfrm>
            <a:off x="7122763" y="6295663"/>
            <a:ext cx="2139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Centralização</a:t>
            </a:r>
            <a:r>
              <a:rPr lang="en-US" sz="1200" dirty="0">
                <a:cs typeface="Calibri"/>
              </a:rPr>
              <a:t> do </a:t>
            </a:r>
            <a:r>
              <a:rPr lang="en-US" sz="1200" dirty="0" err="1">
                <a:cs typeface="Calibri"/>
              </a:rPr>
              <a:t>serviço</a:t>
            </a:r>
            <a:r>
              <a:rPr lang="en-US" sz="1200" dirty="0">
                <a:cs typeface="Calibri"/>
              </a:rPr>
              <a:t> </a:t>
            </a:r>
            <a:r>
              <a:rPr lang="en-US" sz="1200" dirty="0" err="1">
                <a:cs typeface="Calibri"/>
              </a:rPr>
              <a:t>na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nossa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plataforma</a:t>
            </a:r>
            <a:endParaRPr lang="en-US" sz="14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FF622-9BDD-4754-941F-BBDF35AF97F6}"/>
              </a:ext>
            </a:extLst>
          </p:cNvPr>
          <p:cNvCxnSpPr/>
          <p:nvPr/>
        </p:nvCxnSpPr>
        <p:spPr>
          <a:xfrm flipV="1">
            <a:off x="9762891" y="5685266"/>
            <a:ext cx="1528478" cy="6745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A60C1A1-7E42-47FB-AC58-0E63ED321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817" y="5335555"/>
            <a:ext cx="469028" cy="4395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27FE362-DC86-445B-83DF-FFE8075074BB}"/>
              </a:ext>
            </a:extLst>
          </p:cNvPr>
          <p:cNvSpPr txBox="1"/>
          <p:nvPr/>
        </p:nvSpPr>
        <p:spPr>
          <a:xfrm>
            <a:off x="2727891" y="3574048"/>
            <a:ext cx="8475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</a:rPr>
              <a:t>35 anos</a:t>
            </a:r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D539C-AF5C-4D0E-8D34-DF744B5F2E5C}"/>
              </a:ext>
            </a:extLst>
          </p:cNvPr>
          <p:cNvSpPr txBox="1"/>
          <p:nvPr/>
        </p:nvSpPr>
        <p:spPr>
          <a:xfrm>
            <a:off x="2813224" y="3785881"/>
            <a:ext cx="1027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Doméstica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B01A57-C0DE-4CF7-B19B-3EB41C2BD2A5}"/>
              </a:ext>
            </a:extLst>
          </p:cNvPr>
          <p:cNvSpPr txBox="1"/>
          <p:nvPr/>
        </p:nvSpPr>
        <p:spPr>
          <a:xfrm>
            <a:off x="2633881" y="3965939"/>
            <a:ext cx="1027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São Paulo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8AED6-9D1C-4BDE-B0CE-57D5A5CFF399}"/>
              </a:ext>
            </a:extLst>
          </p:cNvPr>
          <p:cNvSpPr txBox="1"/>
          <p:nvPr/>
        </p:nvSpPr>
        <p:spPr>
          <a:xfrm>
            <a:off x="7155032" y="3192948"/>
            <a:ext cx="21501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Busca por uma forma de pagar as contas</a:t>
            </a:r>
          </a:p>
          <a:p>
            <a:pPr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Busca estabilidade</a:t>
            </a:r>
          </a:p>
          <a:p>
            <a:pPr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Busca confiança </a:t>
            </a:r>
          </a:p>
          <a:p>
            <a:pPr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Busca facilidade de </a:t>
            </a:r>
            <a:r>
              <a:rPr lang="pt-BR" sz="1200">
                <a:latin typeface="Arial"/>
                <a:cs typeface="Arial"/>
              </a:rPr>
              <a:t>usabilidade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313BE6-D975-49A0-8808-9248C5E30C28}"/>
              </a:ext>
            </a:extLst>
          </p:cNvPr>
          <p:cNvSpPr txBox="1"/>
          <p:nvPr/>
        </p:nvSpPr>
        <p:spPr>
          <a:xfrm>
            <a:off x="4678600" y="6295720"/>
            <a:ext cx="2139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Smartphones, redes </a:t>
            </a:r>
            <a:r>
              <a:rPr lang="en-US" sz="1200" dirty="0" err="1">
                <a:cs typeface="Calibri"/>
              </a:rPr>
              <a:t>sociais</a:t>
            </a:r>
            <a:r>
              <a:rPr lang="en-US" sz="1200" dirty="0">
                <a:cs typeface="Calibri"/>
              </a:rPr>
              <a:t>, </a:t>
            </a:r>
            <a:r>
              <a:rPr lang="en-US" sz="1200" dirty="0" err="1">
                <a:cs typeface="Calibri"/>
              </a:rPr>
              <a:t>canais</a:t>
            </a:r>
            <a:r>
              <a:rPr lang="en-US" sz="1200" dirty="0">
                <a:cs typeface="Calibri"/>
              </a:rPr>
              <a:t> de </a:t>
            </a:r>
            <a:r>
              <a:rPr lang="en-US" sz="1200" dirty="0" err="1">
                <a:cs typeface="Calibri"/>
              </a:rPr>
              <a:t>entreterimento</a:t>
            </a:r>
            <a:r>
              <a:rPr lang="en-US" sz="1200" dirty="0">
                <a:cs typeface="Calibri"/>
              </a:rPr>
              <a:t>.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CD199EDF-CAE1-4D62-A21A-D93CED52C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451" y="5325984"/>
            <a:ext cx="665427" cy="328240"/>
          </a:xfrm>
          <a:prstGeom prst="rect">
            <a:avLst/>
          </a:prstGeom>
        </p:spPr>
      </p:pic>
      <p:pic>
        <p:nvPicPr>
          <p:cNvPr id="3" name="Picture 3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06276BFA-1A0F-40FA-9D34-05294D0FE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762" y="5211153"/>
            <a:ext cx="333222" cy="363735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23347FA-933E-4142-ADD2-CF5CC0A6D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4053" y="5647674"/>
            <a:ext cx="267620" cy="286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77700-6759-4207-B581-86BF1B5A9C9C}"/>
              </a:ext>
            </a:extLst>
          </p:cNvPr>
          <p:cNvSpPr txBox="1"/>
          <p:nvPr/>
        </p:nvSpPr>
        <p:spPr>
          <a:xfrm>
            <a:off x="2488398" y="2669360"/>
            <a:ext cx="19954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Segoe UI"/>
              </a:rPr>
              <a:t>​Ultimamente anda muito </a:t>
            </a:r>
            <a:r>
              <a:rPr lang="pt-BR" sz="1400" dirty="0">
                <a:cs typeface="Segoe UI"/>
              </a:rPr>
              <a:t>difícil </a:t>
            </a:r>
            <a:r>
              <a:rPr lang="pt-BR" sz="1400" dirty="0">
                <a:latin typeface="Arial"/>
                <a:cs typeface="Segoe UI"/>
              </a:rPr>
              <a:t>achar novos 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9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43000AB7-D0B1-449C-B984-B865582F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94" y="342542"/>
            <a:ext cx="10229994" cy="7014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82BFE2-01EF-42AF-8F22-A62DB3ECDDF3}"/>
              </a:ext>
            </a:extLst>
          </p:cNvPr>
          <p:cNvSpPr txBox="1"/>
          <p:nvPr/>
        </p:nvSpPr>
        <p:spPr>
          <a:xfrm>
            <a:off x="5448340" y="460545"/>
            <a:ext cx="2033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Contratante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640712-C913-488A-948B-33D11C937B8E}"/>
              </a:ext>
            </a:extLst>
          </p:cNvPr>
          <p:cNvSpPr txBox="1"/>
          <p:nvPr/>
        </p:nvSpPr>
        <p:spPr>
          <a:xfrm>
            <a:off x="8160013" y="460573"/>
            <a:ext cx="1250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IClean</a:t>
            </a:r>
            <a:endParaRPr lang="en-US" dirty="0" err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025771-623D-42B3-A34D-1CD54EE136B5}"/>
              </a:ext>
            </a:extLst>
          </p:cNvPr>
          <p:cNvSpPr txBox="1"/>
          <p:nvPr/>
        </p:nvSpPr>
        <p:spPr>
          <a:xfrm>
            <a:off x="10067585" y="460601"/>
            <a:ext cx="1387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09/02/2022</a:t>
            </a:r>
            <a:endParaRPr lang="en-US" dirty="0" err="1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A9719-DFC9-4048-B12D-210E7B5BBDA5}"/>
              </a:ext>
            </a:extLst>
          </p:cNvPr>
          <p:cNvSpPr/>
          <p:nvPr/>
        </p:nvSpPr>
        <p:spPr>
          <a:xfrm>
            <a:off x="4832746" y="1419706"/>
            <a:ext cx="487732" cy="1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743AC3-DF3C-4F0D-9FB8-8E10F2BB3A91}"/>
              </a:ext>
            </a:extLst>
          </p:cNvPr>
          <p:cNvSpPr/>
          <p:nvPr/>
        </p:nvSpPr>
        <p:spPr>
          <a:xfrm>
            <a:off x="4833820" y="1740958"/>
            <a:ext cx="1975042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1ED101-E396-4816-B107-1EC8D95B34EF}"/>
              </a:ext>
            </a:extLst>
          </p:cNvPr>
          <p:cNvSpPr/>
          <p:nvPr/>
        </p:nvSpPr>
        <p:spPr>
          <a:xfrm>
            <a:off x="4833936" y="2035783"/>
            <a:ext cx="634968" cy="96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D824F8-B09C-4048-867B-8043165B19DD}"/>
              </a:ext>
            </a:extLst>
          </p:cNvPr>
          <p:cNvSpPr/>
          <p:nvPr/>
        </p:nvSpPr>
        <p:spPr>
          <a:xfrm>
            <a:off x="4833994" y="2323506"/>
            <a:ext cx="634968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71F0F-BD60-49CC-A96E-FB6D86C45117}"/>
              </a:ext>
            </a:extLst>
          </p:cNvPr>
          <p:cNvSpPr/>
          <p:nvPr/>
        </p:nvSpPr>
        <p:spPr>
          <a:xfrm>
            <a:off x="4834051" y="2620055"/>
            <a:ext cx="189657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F23D9E-67DA-4A6F-BED7-30D4BA95AC98}"/>
              </a:ext>
            </a:extLst>
          </p:cNvPr>
          <p:cNvSpPr/>
          <p:nvPr/>
        </p:nvSpPr>
        <p:spPr>
          <a:xfrm>
            <a:off x="7205770" y="1424285"/>
            <a:ext cx="1332730" cy="11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FC1CD-5376-4B68-A15A-7DAC4720C383}"/>
              </a:ext>
            </a:extLst>
          </p:cNvPr>
          <p:cNvSpPr/>
          <p:nvPr/>
        </p:nvSpPr>
        <p:spPr>
          <a:xfrm>
            <a:off x="7205828" y="1743795"/>
            <a:ext cx="1333394" cy="10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DC93A4-63B9-409C-B16E-D5C2AA9C19E8}"/>
              </a:ext>
            </a:extLst>
          </p:cNvPr>
          <p:cNvSpPr/>
          <p:nvPr/>
        </p:nvSpPr>
        <p:spPr>
          <a:xfrm>
            <a:off x="7205886" y="2037681"/>
            <a:ext cx="1054074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CC122-9718-4104-8F80-FBAA32591A74}"/>
              </a:ext>
            </a:extLst>
          </p:cNvPr>
          <p:cNvSpPr/>
          <p:nvPr/>
        </p:nvSpPr>
        <p:spPr>
          <a:xfrm>
            <a:off x="7205944" y="2323651"/>
            <a:ext cx="1292256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5A90D-C51F-4BEB-AC48-237B095E7448}"/>
              </a:ext>
            </a:extLst>
          </p:cNvPr>
          <p:cNvSpPr/>
          <p:nvPr/>
        </p:nvSpPr>
        <p:spPr>
          <a:xfrm>
            <a:off x="7206002" y="2620200"/>
            <a:ext cx="159572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2400D-BB4F-41AC-AB80-1B3A78C4C599}"/>
              </a:ext>
            </a:extLst>
          </p:cNvPr>
          <p:cNvSpPr/>
          <p:nvPr/>
        </p:nvSpPr>
        <p:spPr>
          <a:xfrm>
            <a:off x="9598896" y="2620229"/>
            <a:ext cx="1161438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0E1FB3-93F6-4C09-BBF4-B0192947D7A3}"/>
              </a:ext>
            </a:extLst>
          </p:cNvPr>
          <p:cNvSpPr/>
          <p:nvPr/>
        </p:nvSpPr>
        <p:spPr>
          <a:xfrm>
            <a:off x="9598955" y="2323738"/>
            <a:ext cx="1990920" cy="11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7E48F9-1441-4E9F-8060-9CFC91920B32}"/>
              </a:ext>
            </a:extLst>
          </p:cNvPr>
          <p:cNvSpPr/>
          <p:nvPr/>
        </p:nvSpPr>
        <p:spPr>
          <a:xfrm>
            <a:off x="9599012" y="2037826"/>
            <a:ext cx="1654092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6B3DC1-2EAF-49AE-8F3B-0862B29FFB0F}"/>
              </a:ext>
            </a:extLst>
          </p:cNvPr>
          <p:cNvSpPr/>
          <p:nvPr/>
        </p:nvSpPr>
        <p:spPr>
          <a:xfrm>
            <a:off x="9599070" y="1743998"/>
            <a:ext cx="1666393" cy="10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44B6CB-A50D-4580-9B89-E12C5F3AA7B2}"/>
              </a:ext>
            </a:extLst>
          </p:cNvPr>
          <p:cNvSpPr/>
          <p:nvPr/>
        </p:nvSpPr>
        <p:spPr>
          <a:xfrm>
            <a:off x="9599128" y="1424546"/>
            <a:ext cx="291550" cy="11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B9D60-9ACA-416E-9149-E1B219D59257}"/>
              </a:ext>
            </a:extLst>
          </p:cNvPr>
          <p:cNvSpPr/>
          <p:nvPr/>
        </p:nvSpPr>
        <p:spPr>
          <a:xfrm>
            <a:off x="4834688" y="3329898"/>
            <a:ext cx="1580454" cy="10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871321-021D-4B94-A844-A6DD2D351CD0}"/>
              </a:ext>
            </a:extLst>
          </p:cNvPr>
          <p:cNvSpPr/>
          <p:nvPr/>
        </p:nvSpPr>
        <p:spPr>
          <a:xfrm>
            <a:off x="4834746" y="3637032"/>
            <a:ext cx="725914" cy="9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6C53C-EBD0-4C2F-9578-B42547C9428F}"/>
              </a:ext>
            </a:extLst>
          </p:cNvPr>
          <p:cNvSpPr/>
          <p:nvPr/>
        </p:nvSpPr>
        <p:spPr>
          <a:xfrm>
            <a:off x="4834804" y="3913295"/>
            <a:ext cx="1585369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B2E1AE-9107-4AB5-B1A3-E2BA2C25DA29}"/>
              </a:ext>
            </a:extLst>
          </p:cNvPr>
          <p:cNvSpPr/>
          <p:nvPr/>
        </p:nvSpPr>
        <p:spPr>
          <a:xfrm>
            <a:off x="4834862" y="4205427"/>
            <a:ext cx="1580454" cy="13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C6922-3755-4859-BD6E-F3D548648C05}"/>
              </a:ext>
            </a:extLst>
          </p:cNvPr>
          <p:cNvSpPr/>
          <p:nvPr/>
        </p:nvSpPr>
        <p:spPr>
          <a:xfrm>
            <a:off x="4834920" y="4531976"/>
            <a:ext cx="725914" cy="10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C154E-BAF2-4237-B983-54590F560D3C}"/>
              </a:ext>
            </a:extLst>
          </p:cNvPr>
          <p:cNvSpPr/>
          <p:nvPr/>
        </p:nvSpPr>
        <p:spPr>
          <a:xfrm>
            <a:off x="4834978" y="4817945"/>
            <a:ext cx="1585368" cy="1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ABB5B-9BA5-4896-821C-FF78E0941BC1}"/>
              </a:ext>
            </a:extLst>
          </p:cNvPr>
          <p:cNvSpPr txBox="1"/>
          <p:nvPr/>
        </p:nvSpPr>
        <p:spPr>
          <a:xfrm>
            <a:off x="2811864" y="947505"/>
            <a:ext cx="402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pic>
        <p:nvPicPr>
          <p:cNvPr id="47" name="Picture 47" descr="Icon&#10;&#10;Description automatically generated">
            <a:extLst>
              <a:ext uri="{FF2B5EF4-FFF2-40B4-BE49-F238E27FC236}">
                <a16:creationId xmlns:a16="http://schemas.microsoft.com/office/drawing/2014/main" id="{07C83836-DE07-4A5B-9D0D-A76C008B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77" y="5362194"/>
            <a:ext cx="367236" cy="37577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CA9AF16-1C7D-4993-A140-24D361FBE76D}"/>
              </a:ext>
            </a:extLst>
          </p:cNvPr>
          <p:cNvSpPr txBox="1"/>
          <p:nvPr/>
        </p:nvSpPr>
        <p:spPr>
          <a:xfrm>
            <a:off x="2631990" y="3330450"/>
            <a:ext cx="1025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Dulce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CCB8FC-24EF-45EA-8980-D9FAE345768B}"/>
              </a:ext>
            </a:extLst>
          </p:cNvPr>
          <p:cNvSpPr txBox="1"/>
          <p:nvPr/>
        </p:nvSpPr>
        <p:spPr>
          <a:xfrm>
            <a:off x="9524633" y="3192920"/>
            <a:ext cx="215016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24180" indent="-343535">
              <a:spcBef>
                <a:spcPts val="860"/>
              </a:spcBef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Necessita de apoio para a tarefas diárias. </a:t>
            </a:r>
            <a:endParaRPr lang="en-US" sz="1200" dirty="0">
              <a:ea typeface="+mn-lt"/>
              <a:cs typeface="+mn-lt"/>
            </a:endParaRPr>
          </a:p>
          <a:p>
            <a:pPr marL="424180" indent="-343535">
              <a:buFont typeface="Arial"/>
              <a:buChar char="•"/>
            </a:pPr>
            <a:r>
              <a:rPr lang="pt-BR" sz="1200" dirty="0">
                <a:latin typeface="Arial"/>
                <a:cs typeface="Arial"/>
              </a:rPr>
              <a:t>Diaristas não cumprindo combinado</a:t>
            </a:r>
            <a:endParaRPr lang="en-US" sz="1200" dirty="0">
              <a:ea typeface="+mn-lt"/>
              <a:cs typeface="+mn-lt"/>
            </a:endParaRPr>
          </a:p>
          <a:p>
            <a:pPr marL="424180" indent="-343535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Não gosta ou não tem tempo para a atividade</a:t>
            </a:r>
            <a:endParaRPr lang="en-US" sz="1200" dirty="0">
              <a:ea typeface="+mn-lt"/>
              <a:cs typeface="+mn-lt"/>
            </a:endParaRPr>
          </a:p>
          <a:p>
            <a:pPr marL="424180" indent="-343535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Precisa de uma grande disponibilidade </a:t>
            </a:r>
            <a:endParaRPr lang="en-US" sz="1200" dirty="0">
              <a:ea typeface="+mn-lt"/>
              <a:cs typeface="+mn-lt"/>
            </a:endParaRPr>
          </a:p>
          <a:p>
            <a:pPr>
              <a:buChar char="•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78C0B-DD21-4A9F-B6D4-A7EE77139F8D}"/>
              </a:ext>
            </a:extLst>
          </p:cNvPr>
          <p:cNvSpPr txBox="1"/>
          <p:nvPr/>
        </p:nvSpPr>
        <p:spPr>
          <a:xfrm>
            <a:off x="7121208" y="5395485"/>
            <a:ext cx="2139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cs typeface="Calibri"/>
              </a:rPr>
              <a:t>Praticidade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em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contrataçao</a:t>
            </a:r>
            <a:r>
              <a:rPr lang="en-US" sz="1400" dirty="0">
                <a:cs typeface="Calibri"/>
              </a:rPr>
              <a:t> de </a:t>
            </a:r>
            <a:r>
              <a:rPr lang="en-US" sz="1400" dirty="0" err="1">
                <a:cs typeface="Calibri"/>
              </a:rPr>
              <a:t>doméstica</a:t>
            </a:r>
            <a:endParaRPr lang="en-US" sz="1400" dirty="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57C5C-3111-42B1-AD12-87A7C61F4C05}"/>
              </a:ext>
            </a:extLst>
          </p:cNvPr>
          <p:cNvSpPr txBox="1"/>
          <p:nvPr/>
        </p:nvSpPr>
        <p:spPr>
          <a:xfrm>
            <a:off x="7122763" y="6295663"/>
            <a:ext cx="2139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Centralização</a:t>
            </a:r>
            <a:r>
              <a:rPr lang="en-US" sz="1200" dirty="0">
                <a:cs typeface="Calibri"/>
              </a:rPr>
              <a:t> do </a:t>
            </a:r>
            <a:r>
              <a:rPr lang="en-US" sz="1200" dirty="0" err="1">
                <a:cs typeface="Calibri"/>
              </a:rPr>
              <a:t>serviço</a:t>
            </a:r>
            <a:r>
              <a:rPr lang="en-US" sz="1200" dirty="0">
                <a:cs typeface="Calibri"/>
              </a:rPr>
              <a:t> </a:t>
            </a:r>
            <a:r>
              <a:rPr lang="en-US" sz="1200" dirty="0" err="1">
                <a:cs typeface="Calibri"/>
              </a:rPr>
              <a:t>na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nossa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plataforma</a:t>
            </a:r>
            <a:endParaRPr lang="en-US" sz="14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FF622-9BDD-4754-941F-BBDF35AF97F6}"/>
              </a:ext>
            </a:extLst>
          </p:cNvPr>
          <p:cNvCxnSpPr/>
          <p:nvPr/>
        </p:nvCxnSpPr>
        <p:spPr>
          <a:xfrm flipV="1">
            <a:off x="9782313" y="5685266"/>
            <a:ext cx="1567320" cy="9852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A60C1A1-7E42-47FB-AC58-0E63ED32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817" y="5335555"/>
            <a:ext cx="469028" cy="43956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27FE362-DC86-445B-83DF-FFE8075074BB}"/>
              </a:ext>
            </a:extLst>
          </p:cNvPr>
          <p:cNvSpPr txBox="1"/>
          <p:nvPr/>
        </p:nvSpPr>
        <p:spPr>
          <a:xfrm>
            <a:off x="2718180" y="3574048"/>
            <a:ext cx="8475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</a:rPr>
              <a:t>40 anos</a:t>
            </a:r>
            <a:endParaRPr lang="en-US" dirty="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D539C-AF5C-4D0E-8D34-DF744B5F2E5C}"/>
              </a:ext>
            </a:extLst>
          </p:cNvPr>
          <p:cNvSpPr txBox="1"/>
          <p:nvPr/>
        </p:nvSpPr>
        <p:spPr>
          <a:xfrm>
            <a:off x="2813224" y="3785881"/>
            <a:ext cx="1425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Gerente de RH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B01A57-C0DE-4CF7-B19B-3EB41C2BD2A5}"/>
              </a:ext>
            </a:extLst>
          </p:cNvPr>
          <p:cNvSpPr txBox="1"/>
          <p:nvPr/>
        </p:nvSpPr>
        <p:spPr>
          <a:xfrm>
            <a:off x="2633881" y="3965939"/>
            <a:ext cx="10276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São Paulo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313BE6-D975-49A0-8808-9248C5E30C28}"/>
              </a:ext>
            </a:extLst>
          </p:cNvPr>
          <p:cNvSpPr txBox="1"/>
          <p:nvPr/>
        </p:nvSpPr>
        <p:spPr>
          <a:xfrm>
            <a:off x="4678600" y="6237470"/>
            <a:ext cx="21395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Smartphones, redes </a:t>
            </a:r>
            <a:r>
              <a:rPr lang="en-US" sz="1200" dirty="0" err="1">
                <a:cs typeface="Calibri"/>
              </a:rPr>
              <a:t>sociais</a:t>
            </a:r>
            <a:r>
              <a:rPr lang="en-US" sz="1200" dirty="0">
                <a:cs typeface="Calibri"/>
              </a:rPr>
              <a:t>, </a:t>
            </a:r>
            <a:r>
              <a:rPr lang="en-US" sz="1200" dirty="0" err="1">
                <a:cs typeface="Calibri"/>
              </a:rPr>
              <a:t>canais</a:t>
            </a:r>
            <a:r>
              <a:rPr lang="en-US" sz="1200" dirty="0">
                <a:cs typeface="Calibri"/>
              </a:rPr>
              <a:t> de </a:t>
            </a:r>
            <a:r>
              <a:rPr lang="en-US" sz="1200" dirty="0" err="1">
                <a:cs typeface="Calibri"/>
              </a:rPr>
              <a:t>entreterimento</a:t>
            </a:r>
            <a:r>
              <a:rPr lang="en-US" sz="1200" dirty="0">
                <a:cs typeface="Calibri"/>
              </a:rPr>
              <a:t>, Blogs, </a:t>
            </a:r>
            <a:r>
              <a:rPr lang="en-US" sz="1200" dirty="0" err="1">
                <a:cs typeface="Calibri"/>
              </a:rPr>
              <a:t>eventos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empresariais</a:t>
            </a:r>
          </a:p>
        </p:txBody>
      </p:sp>
      <p:pic>
        <p:nvPicPr>
          <p:cNvPr id="5" name="Imagem 20" descr="Mulher com cabelos longos&#10;&#10;Descrição gerada automaticamente">
            <a:extLst>
              <a:ext uri="{FF2B5EF4-FFF2-40B4-BE49-F238E27FC236}">
                <a16:creationId xmlns:a16="http://schemas.microsoft.com/office/drawing/2014/main" id="{D6B822D6-D694-4A52-997E-5665A053D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975" y="1337700"/>
            <a:ext cx="1899476" cy="1142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FB039-05DE-48B0-82B6-F50ECBD8B012}"/>
              </a:ext>
            </a:extLst>
          </p:cNvPr>
          <p:cNvSpPr txBox="1"/>
          <p:nvPr/>
        </p:nvSpPr>
        <p:spPr>
          <a:xfrm>
            <a:off x="2362158" y="2737318"/>
            <a:ext cx="23741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</a:rPr>
              <a:t>Minha vida é super corrida não tenho tempo para arrumar a casa.</a:t>
            </a:r>
            <a:endParaRPr lang="en-US" sz="1400">
              <a:cs typeface="Calibri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F696EBEA-E0AA-43B7-8B6B-2E1E9D246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337" y="5397449"/>
            <a:ext cx="325884" cy="292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CA70E-A1B4-4199-95EB-A4400306DF14}"/>
              </a:ext>
            </a:extLst>
          </p:cNvPr>
          <p:cNvSpPr txBox="1"/>
          <p:nvPr/>
        </p:nvSpPr>
        <p:spPr>
          <a:xfrm>
            <a:off x="7207791" y="3329532"/>
            <a:ext cx="2121717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100" dirty="0" err="1">
                <a:latin typeface="Arial"/>
                <a:cs typeface="Arial"/>
              </a:rPr>
              <a:t>Busca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por</a:t>
            </a:r>
            <a:r>
              <a:rPr lang="en-US" sz="1100" dirty="0">
                <a:latin typeface="Arial"/>
                <a:cs typeface="Arial"/>
              </a:rPr>
              <a:t> tempo livre para se </a:t>
            </a:r>
            <a:r>
              <a:rPr lang="en-US" sz="1100" dirty="0" err="1">
                <a:latin typeface="Arial"/>
                <a:cs typeface="Arial"/>
              </a:rPr>
              <a:t>dedicar</a:t>
            </a:r>
            <a:r>
              <a:rPr lang="en-US" sz="1100" dirty="0">
                <a:latin typeface="Arial"/>
                <a:cs typeface="Arial"/>
              </a:rPr>
              <a:t> a </a:t>
            </a:r>
            <a:r>
              <a:rPr lang="en-US" sz="1100" dirty="0" err="1">
                <a:latin typeface="Arial"/>
                <a:cs typeface="Arial"/>
              </a:rPr>
              <a:t>outras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atividades</a:t>
            </a:r>
            <a:endParaRPr lang="en-US" sz="1100">
              <a:latin typeface="Arial"/>
              <a:cs typeface="Arial"/>
            </a:endParaRPr>
          </a:p>
          <a:p>
            <a:pPr>
              <a:buChar char="•"/>
            </a:pPr>
            <a:r>
              <a:rPr lang="en-US" sz="1100" dirty="0" err="1">
                <a:latin typeface="Arial"/>
                <a:cs typeface="Arial"/>
              </a:rPr>
              <a:t>Busca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por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uma</a:t>
            </a:r>
            <a:r>
              <a:rPr lang="en-US" sz="1100" dirty="0">
                <a:latin typeface="Arial"/>
                <a:cs typeface="Arial"/>
              </a:rPr>
              <a:t> casa sempre </a:t>
            </a:r>
            <a:r>
              <a:rPr lang="en-US" sz="1100" dirty="0" err="1">
                <a:latin typeface="Arial"/>
                <a:cs typeface="Arial"/>
              </a:rPr>
              <a:t>limpa</a:t>
            </a:r>
            <a:r>
              <a:rPr lang="en-US" sz="1100" dirty="0">
                <a:latin typeface="Arial"/>
                <a:cs typeface="Arial"/>
              </a:rPr>
              <a:t> e </a:t>
            </a:r>
            <a:r>
              <a:rPr lang="en-US" sz="1100" dirty="0" err="1">
                <a:latin typeface="Arial"/>
                <a:cs typeface="Arial"/>
              </a:rPr>
              <a:t>arrumada</a:t>
            </a:r>
          </a:p>
          <a:p>
            <a:pPr>
              <a:buChar char="•"/>
            </a:pPr>
            <a:r>
              <a:rPr lang="en-US" sz="1100" dirty="0" err="1">
                <a:latin typeface="Arial"/>
                <a:cs typeface="Arial"/>
              </a:rPr>
              <a:t>Busca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poder</a:t>
            </a:r>
            <a:r>
              <a:rPr lang="en-US" sz="1100" dirty="0">
                <a:latin typeface="Arial"/>
                <a:cs typeface="Arial"/>
              </a:rPr>
              <a:t> </a:t>
            </a:r>
            <a:r>
              <a:rPr lang="en-US" sz="1100" dirty="0" err="1">
                <a:latin typeface="Arial"/>
                <a:cs typeface="Arial"/>
              </a:rPr>
              <a:t>fazer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sua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bagunça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sem</a:t>
            </a:r>
            <a:r>
              <a:rPr lang="en-US" sz="1100" dirty="0">
                <a:latin typeface="Arial"/>
                <a:cs typeface="Arial"/>
              </a:rPr>
              <a:t> se </a:t>
            </a:r>
            <a:r>
              <a:rPr lang="en-US" sz="1100" dirty="0" err="1">
                <a:latin typeface="Arial"/>
                <a:cs typeface="Arial"/>
              </a:rPr>
              <a:t>preocupar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em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 err="1">
                <a:latin typeface="Arial"/>
                <a:cs typeface="Arial"/>
              </a:rPr>
              <a:t>ter</a:t>
            </a:r>
            <a:r>
              <a:rPr lang="en-US" sz="1100" dirty="0">
                <a:latin typeface="Arial"/>
                <a:cs typeface="Arial"/>
              </a:rPr>
              <a:t> que </a:t>
            </a:r>
            <a:r>
              <a:rPr lang="en-US" sz="1100" dirty="0" err="1">
                <a:latin typeface="Arial"/>
                <a:cs typeface="Arial"/>
              </a:rPr>
              <a:t>gastar</a:t>
            </a:r>
            <a:r>
              <a:rPr lang="en-US" sz="1100" dirty="0">
                <a:latin typeface="Arial"/>
                <a:cs typeface="Arial"/>
              </a:rPr>
              <a:t> tempo </a:t>
            </a:r>
            <a:r>
              <a:rPr lang="en-US" sz="1100" dirty="0" err="1">
                <a:latin typeface="Arial"/>
                <a:cs typeface="Arial"/>
              </a:rPr>
              <a:t>limpando</a:t>
            </a:r>
          </a:p>
        </p:txBody>
      </p:sp>
    </p:spTree>
    <p:extLst>
      <p:ext uri="{BB962C8B-B14F-4D97-AF65-F5344CB8AC3E}">
        <p14:creationId xmlns:p14="http://schemas.microsoft.com/office/powerpoint/2010/main" val="14632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Proto-Persona 1 Usuário/ Necessidades</vt:lpstr>
      <vt:lpstr>Proto-Persona 2    Usuário/ Necessidades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revision>459</cp:revision>
  <dcterms:created xsi:type="dcterms:W3CDTF">2021-09-01T21:11:41Z</dcterms:created>
  <dcterms:modified xsi:type="dcterms:W3CDTF">2022-02-11T00:33:07Z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2021-09-01T00:00:00Z</vt:filetime>
  </property>
</Properties>
</file>