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3442950" cy="756126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374C0-95D2-74E1-52CB-827D3D337824}" v="404" dt="2021-09-30T20:17:13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872CA05-987A-488C-97DA-7F12FE101E23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4B35210-0599-4F87-A3B7-0BD90B67CDD2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0338FA53-2976-43F9-AA4F-933E16AE53C4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49159A1-EB9B-44C0-B3E2-9CB4743FADE0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7E5E738-3981-42E8-8B91-0F8A6281DF6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38E0636-C3AB-4F29-851A-81EDC3B67270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06A2046-AF99-4778-8EB7-AC047AF6E4F1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B936EA24-C282-4A95-AE9D-FCC564EC6721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E437E45-D4D4-4676-8DEF-059CA1EB127C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E437E45-D4D4-4676-8DEF-059CA1EB127C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pt-BR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929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72120" y="248040"/>
            <a:ext cx="12098160" cy="4532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72120" y="248040"/>
            <a:ext cx="12098160" cy="4532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248040"/>
            <a:ext cx="12098160" cy="4532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157320"/>
            <a:ext cx="4793400" cy="7403760"/>
          </a:xfrm>
          <a:custGeom>
            <a:avLst/>
            <a:gdLst/>
            <a:ahLst/>
            <a:cxn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8655120" y="0"/>
            <a:ext cx="4787280" cy="6312960"/>
          </a:xfrm>
          <a:custGeom>
            <a:avLst/>
            <a:gdLst/>
            <a:ahLst/>
            <a:cxn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3408480"/>
            <a:ext cx="3911040" cy="4152600"/>
          </a:xfrm>
          <a:custGeom>
            <a:avLst/>
            <a:gdLst/>
            <a:ahLst/>
            <a:cxn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031560" y="3630600"/>
            <a:ext cx="1105200" cy="2499840"/>
          </a:xfrm>
          <a:custGeom>
            <a:avLst/>
            <a:gdLst/>
            <a:ahLst/>
            <a:cxn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856720" y="1057320"/>
            <a:ext cx="1101240" cy="2487240"/>
          </a:xfrm>
          <a:custGeom>
            <a:avLst/>
            <a:gdLst/>
            <a:ahLst/>
            <a:cxn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Imagem 8"/>
          <p:cNvPicPr/>
          <p:nvPr/>
        </p:nvPicPr>
        <p:blipFill>
          <a:blip r:embed="rId14"/>
          <a:stretch/>
        </p:blipFill>
        <p:spPr>
          <a:xfrm>
            <a:off x="4002840" y="2990520"/>
            <a:ext cx="5436720" cy="161136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7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7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760" cy="756108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135640" y="1404360"/>
            <a:ext cx="4615560" cy="280944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</a:rPr>
              <a:t>Clique para editar o texto Título</a:t>
            </a:r>
            <a:endParaRPr lang="pt-BR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8135640" y="4212720"/>
            <a:ext cx="4615560" cy="28094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Clique para editar o texto subtítulo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-10080" y="0"/>
            <a:ext cx="7998480" cy="756108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5783400" y="1927080"/>
            <a:ext cx="1352880" cy="307620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" name="Imagem 7"/>
          <p:cNvPicPr/>
          <p:nvPr/>
        </p:nvPicPr>
        <p:blipFill>
          <a:blip r:embed="rId14"/>
          <a:stretch/>
        </p:blipFill>
        <p:spPr>
          <a:xfrm>
            <a:off x="8312040" y="2138400"/>
            <a:ext cx="2263320" cy="670680"/>
          </a:xfrm>
          <a:prstGeom prst="rect">
            <a:avLst/>
          </a:prstGeom>
          <a:ln>
            <a:noFill/>
          </a:ln>
        </p:spPr>
      </p:pic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8235"/>
              </a:lnSpc>
            </a:pPr>
            <a:r>
              <a:rPr lang="pt-BR" sz="5000" b="0" strike="noStrike" spc="-1">
                <a:solidFill>
                  <a:srgbClr val="000000"/>
                </a:solidFill>
                <a:latin typeface="Calibri"/>
              </a:rPr>
              <a:t>Clique para editar o título mestre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sldNum"/>
          </p:nvPr>
        </p:nvSpPr>
        <p:spPr>
          <a:xfrm>
            <a:off x="12770640" y="7189200"/>
            <a:ext cx="671760" cy="317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726411C-0909-4513-8060-6CA01669D4F1}" type="slidenum">
              <a:rPr lang="pt-BR" sz="1470" b="0" strike="noStrike" spc="-1">
                <a:solidFill>
                  <a:srgbClr val="8B8B8B"/>
                </a:solidFill>
                <a:latin typeface="Simplon BP Regular"/>
              </a:rPr>
              <a:t>‹#›</a:t>
            </a:fld>
            <a:endParaRPr lang="pt-BR" sz="1470" b="0" strike="noStrike" spc="-1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/>
          </p:nvPr>
        </p:nvSpPr>
        <p:spPr>
          <a:xfrm>
            <a:off x="672120" y="148680"/>
            <a:ext cx="5245920" cy="250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7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7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37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tIns="0" rIns="105840" bIns="0" anchor="t">
            <a:noAutofit/>
          </a:bodyPr>
          <a:lstStyle/>
          <a:p>
            <a:pPr>
              <a:spcAft>
                <a:spcPts val="879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</a:rPr>
              <a:t>7</a:t>
            </a:r>
            <a:r>
              <a:rPr lang="pt-PT" sz="2650" spc="-1" dirty="0">
                <a:solidFill>
                  <a:srgbClr val="000000"/>
                </a:solidFill>
                <a:latin typeface="Simplon Oi Headline"/>
              </a:rPr>
              <a:t> 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-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</a:rPr>
              <a:t>29/0</a:t>
            </a:r>
            <a:r>
              <a:rPr lang="pt-PT" sz="2650" b="0" strike="noStrike" spc="-1" dirty="0">
                <a:solidFill>
                  <a:srgbClr val="000000"/>
                </a:solidFill>
                <a:latin typeface="Simplon Oi Headline"/>
              </a:rPr>
              <a:t>9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/2021</a:t>
            </a:r>
            <a:endParaRPr lang="pt-BR" sz="265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 dirty="0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49248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</a:rPr>
              <a:t>Site 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</a:rPr>
              <a:t>intitucional</a:t>
            </a:r>
            <a:r>
              <a:rPr lang="pt-BR" sz="1300" b="1" strike="noStrike" spc="-1" dirty="0">
                <a:solidFill>
                  <a:srgbClr val="000000"/>
                </a:solidFill>
                <a:latin typeface="Calibri"/>
              </a:rPr>
              <a:t> em </a:t>
            </a:r>
            <a:r>
              <a:rPr lang="pt-BR" sz="1300" b="1" strike="noStrike" spc="-1" dirty="0" err="1">
                <a:solidFill>
                  <a:srgbClr val="000000"/>
                </a:solidFill>
                <a:latin typeface="Calibri"/>
              </a:rPr>
              <a:t>ReactJS</a:t>
            </a:r>
            <a:endParaRPr lang="pt-BR" sz="1300" b="0" strike="noStrike" spc="-1" dirty="0" err="1">
              <a:latin typeface="Arial"/>
            </a:endParaRP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</a:rPr>
              <a:t>Tela de login em 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</a:rPr>
              <a:t>ReactJS</a:t>
            </a:r>
            <a:endParaRPr lang="pt-BR" sz="1300" b="1" spc="-1" dirty="0">
              <a:solidFill>
                <a:srgbClr val="000000"/>
              </a:solidFill>
              <a:latin typeface="Calibri"/>
            </a:endParaRP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</a:rPr>
              <a:t>Inicio da tela de  cadastro em 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</a:rPr>
              <a:t>react</a:t>
            </a:r>
            <a:endParaRPr lang="pt-BR" sz="1300" b="1" spc="-1" dirty="0">
              <a:solidFill>
                <a:srgbClr val="000000"/>
              </a:solidFill>
              <a:latin typeface="Calibri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 dirty="0">
                <a:solidFill>
                  <a:srgbClr val="000000"/>
                </a:solidFill>
                <a:latin typeface="Calibri"/>
              </a:rPr>
              <a:t>Estruturação de Usabilidade</a:t>
            </a:r>
            <a:endParaRPr lang="pt-BR" sz="1300" b="0" strike="noStrike" spc="-1" dirty="0">
              <a:latin typeface="Arial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spc="-1" dirty="0">
                <a:latin typeface="Arial"/>
              </a:rPr>
              <a:t>Tela Dashboard no </a:t>
            </a:r>
            <a:r>
              <a:rPr lang="pt-BR" sz="1300" spc="-1" dirty="0" err="1">
                <a:latin typeface="Arial"/>
              </a:rPr>
              <a:t>figma</a:t>
            </a:r>
            <a:r>
              <a:rPr lang="pt-BR" sz="1300" spc="-1" dirty="0">
                <a:latin typeface="Arial"/>
              </a:rPr>
              <a:t> </a:t>
            </a:r>
            <a:endParaRPr lang="pt-BR" sz="1330" spc="-1" dirty="0">
              <a:latin typeface="Arial"/>
            </a:endParaRP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spc="-1" dirty="0">
                <a:latin typeface="Arial"/>
              </a:rPr>
              <a:t>Tela mapa </a:t>
            </a:r>
            <a:r>
              <a:rPr lang="pt-BR" sz="1300" spc="-1" dirty="0">
                <a:ea typeface="+mn-lt"/>
                <a:cs typeface="+mn-lt"/>
              </a:rPr>
              <a:t>no </a:t>
            </a:r>
            <a:r>
              <a:rPr lang="pt-BR" sz="1300" spc="-1" dirty="0" err="1">
                <a:ea typeface="+mn-lt"/>
                <a:cs typeface="+mn-lt"/>
              </a:rPr>
              <a:t>figma</a:t>
            </a:r>
            <a:r>
              <a:rPr lang="pt-BR" sz="1300" spc="-1" dirty="0">
                <a:ea typeface="+mn-lt"/>
                <a:cs typeface="+mn-lt"/>
              </a:rPr>
              <a:t> </a:t>
            </a:r>
            <a:endParaRPr lang="pt-BR" sz="1300" spc="-1" dirty="0">
              <a:latin typeface="Arial"/>
            </a:endParaRP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spc="-1" dirty="0">
                <a:latin typeface="Arial"/>
              </a:rPr>
              <a:t>Tela modal </a:t>
            </a:r>
            <a:r>
              <a:rPr lang="pt-BR" sz="1300" spc="-1" dirty="0">
                <a:ea typeface="+mn-lt"/>
                <a:cs typeface="+mn-lt"/>
              </a:rPr>
              <a:t>no </a:t>
            </a:r>
            <a:r>
              <a:rPr lang="pt-BR" sz="1300" spc="-1" dirty="0" err="1">
                <a:ea typeface="+mn-lt"/>
                <a:cs typeface="+mn-lt"/>
              </a:rPr>
              <a:t>figma</a:t>
            </a:r>
            <a:r>
              <a:rPr lang="pt-BR" sz="1300" spc="-1" dirty="0">
                <a:ea typeface="+mn-lt"/>
                <a:cs typeface="+mn-lt"/>
              </a:rPr>
              <a:t> </a:t>
            </a: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spc="-1" dirty="0" err="1">
                <a:latin typeface="Arial"/>
                <a:cs typeface="Arial"/>
              </a:rPr>
              <a:t>Timeline</a:t>
            </a:r>
            <a:r>
              <a:rPr lang="pt-BR" sz="1300" spc="-1" dirty="0">
                <a:latin typeface="Arial"/>
                <a:cs typeface="Arial"/>
              </a:rPr>
              <a:t> </a:t>
            </a:r>
            <a:r>
              <a:rPr lang="pt-BR" sz="1300" spc="-1" dirty="0" err="1">
                <a:latin typeface="Arial"/>
                <a:cs typeface="Arial"/>
              </a:rPr>
              <a:t>automatico</a:t>
            </a:r>
            <a:r>
              <a:rPr lang="pt-BR" sz="1300" spc="-1" dirty="0">
                <a:latin typeface="Arial"/>
                <a:cs typeface="Arial"/>
              </a:rPr>
              <a:t> no </a:t>
            </a:r>
            <a:r>
              <a:rPr lang="pt-BR" sz="1300" spc="-1" dirty="0" err="1">
                <a:latin typeface="Arial"/>
                <a:cs typeface="Arial"/>
              </a:rPr>
              <a:t>jira</a:t>
            </a:r>
            <a:endParaRPr lang="pt-BR" sz="1300" spc="-1" dirty="0">
              <a:latin typeface="Arial"/>
              <a:cs typeface="Arial"/>
            </a:endParaRP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spc="-1" dirty="0" err="1">
                <a:latin typeface="Arial"/>
                <a:cs typeface="Arial"/>
              </a:rPr>
              <a:t>MIgração</a:t>
            </a:r>
            <a:r>
              <a:rPr lang="pt-BR" sz="1300" spc="-1" dirty="0">
                <a:latin typeface="Arial"/>
                <a:cs typeface="Arial"/>
              </a:rPr>
              <a:t> </a:t>
            </a:r>
            <a:r>
              <a:rPr lang="pt-BR" sz="1300" spc="-1" dirty="0" err="1">
                <a:latin typeface="Arial"/>
                <a:cs typeface="Arial"/>
              </a:rPr>
              <a:t>trello</a:t>
            </a:r>
            <a:r>
              <a:rPr lang="pt-BR" sz="1300" spc="-1" dirty="0">
                <a:latin typeface="Arial"/>
                <a:cs typeface="Arial"/>
              </a:rPr>
              <a:t> para </a:t>
            </a:r>
            <a:r>
              <a:rPr lang="pt-BR" sz="1300" spc="-1" dirty="0" err="1">
                <a:latin typeface="Arial"/>
                <a:cs typeface="Arial"/>
              </a:rPr>
              <a:t>jira</a:t>
            </a:r>
            <a:r>
              <a:rPr lang="pt-BR" sz="1300" spc="-1" dirty="0">
                <a:latin typeface="Arial"/>
                <a:cs typeface="Arial"/>
              </a:rPr>
              <a:t> </a:t>
            </a: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spc="-1" dirty="0">
                <a:latin typeface="Arial"/>
                <a:cs typeface="Arial"/>
              </a:rPr>
              <a:t>Inicio do script de bancos de dados</a:t>
            </a: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spc="-1" dirty="0">
                <a:latin typeface="Arial"/>
                <a:cs typeface="Arial"/>
              </a:rPr>
              <a:t>Upgrade do login(ORM)</a:t>
            </a: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endParaRPr lang="pt-BR" sz="1300" spc="-1" dirty="0">
              <a:latin typeface="Arial"/>
              <a:cs typeface="Arial"/>
            </a:endParaRPr>
          </a:p>
          <a:p>
            <a:pPr>
              <a:buClr>
                <a:srgbClr val="000000"/>
              </a:buClr>
            </a:pPr>
            <a:endParaRPr lang="pt-BR" sz="1300" spc="-1" dirty="0">
              <a:latin typeface="Arial"/>
            </a:endParaRPr>
          </a:p>
        </p:txBody>
      </p:sp>
      <p:graphicFrame>
        <p:nvGraphicFramePr>
          <p:cNvPr id="242" name="Table 7"/>
          <p:cNvGraphicFramePr/>
          <p:nvPr>
            <p:extLst>
              <p:ext uri="{D42A27DB-BD31-4B8C-83A1-F6EECF244321}">
                <p14:modId xmlns:p14="http://schemas.microsoft.com/office/powerpoint/2010/main" val="2182364576"/>
              </p:ext>
            </p:extLst>
          </p:nvPr>
        </p:nvGraphicFramePr>
        <p:xfrm>
          <a:off x="512640" y="3728160"/>
          <a:ext cx="12495600" cy="73152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Frente Negócios</a:t>
                      </a:r>
                      <a:endParaRPr lang="pt-BR" sz="1400" b="0" strike="noStrike" spc="-1" dirty="0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None/>
                      </a:pPr>
                      <a:endParaRPr lang="pt-BR" sz="1400" b="1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Terminar tela de serviços abertos no </a:t>
                      </a:r>
                      <a:r>
                        <a:rPr lang="pt-BR" sz="14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figma</a:t>
                      </a:r>
                      <a:endParaRPr lang="pt-BR" sz="1400" b="1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None/>
                      </a:pPr>
                      <a:endParaRPr lang="pt-BR" sz="1400" b="1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None/>
                      </a:pPr>
                      <a:endParaRPr lang="pt-BR" sz="1400" b="1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i="0" u="none" strike="noStrike" spc="-1" noProof="0" dirty="0"/>
                        <a:t>Criar </a:t>
                      </a:r>
                      <a:r>
                        <a:rPr lang="pt-BR" sz="1400" b="0" i="0" u="none" strike="noStrike" spc="-1" noProof="0" dirty="0" err="1"/>
                        <a:t>hook</a:t>
                      </a:r>
                      <a:r>
                        <a:rPr lang="pt-BR" sz="1400" b="0" i="0" u="none" strike="noStrike" spc="-1" noProof="0" dirty="0"/>
                        <a:t> de cadastro em </a:t>
                      </a:r>
                      <a:r>
                        <a:rPr lang="pt-BR" sz="1400" b="0" i="0" u="none" strike="noStrike" spc="-1" noProof="0" dirty="0" err="1"/>
                        <a:t>reactjs</a:t>
                      </a:r>
                      <a:endParaRPr lang="pt-BR" sz="1400" b="0" strike="noStrike" spc="-1" dirty="0" err="1">
                        <a:latin typeface="Times New Roman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i="0" u="none" strike="noStrike" spc="-1" noProof="0" dirty="0" err="1"/>
                        <a:t>Toast</a:t>
                      </a:r>
                      <a:r>
                        <a:rPr lang="pt-BR" sz="1400" b="0" i="0" u="none" strike="noStrike" spc="-1" noProof="0" dirty="0"/>
                        <a:t> de erro/sucesso</a:t>
                      </a:r>
                      <a:endParaRPr lang="pt-BR" sz="1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3" name="CustomShape 8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Negócios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44" name="CustomShape 9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0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Plataforma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46" name="CustomShape 11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Back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47" name="CustomShape 12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Front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48" name="CustomShape 13"/>
          <p:cNvSpPr/>
          <p:nvPr/>
        </p:nvSpPr>
        <p:spPr>
          <a:xfrm>
            <a:off x="844344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4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 dirty="0" err="1">
                <a:solidFill>
                  <a:srgbClr val="000000"/>
                </a:solidFill>
                <a:latin typeface="Simplon BP Bold"/>
              </a:rPr>
              <a:t>Equipe</a:t>
            </a:r>
            <a:endParaRPr lang="pt-BR" sz="1180" b="0" strike="noStrike" spc="-1" dirty="0" err="1">
              <a:latin typeface="Arial"/>
            </a:endParaRPr>
          </a:p>
        </p:txBody>
      </p:sp>
      <p:sp>
        <p:nvSpPr>
          <p:cNvPr id="250" name="CustomShape 15"/>
          <p:cNvSpPr/>
          <p:nvPr/>
        </p:nvSpPr>
        <p:spPr>
          <a:xfrm>
            <a:off x="922608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6"/>
          <p:cNvSpPr/>
          <p:nvPr/>
        </p:nvSpPr>
        <p:spPr>
          <a:xfrm>
            <a:off x="12156120" y="27864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17"/>
          <p:cNvSpPr/>
          <p:nvPr/>
        </p:nvSpPr>
        <p:spPr>
          <a:xfrm>
            <a:off x="10188000" y="28836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18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19"/>
          <p:cNvSpPr/>
          <p:nvPr/>
        </p:nvSpPr>
        <p:spPr>
          <a:xfrm>
            <a:off x="9554400" y="406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 dirty="0">
                <a:solidFill>
                  <a:srgbClr val="000000"/>
                </a:solidFill>
                <a:latin typeface="Simplon BP Bold"/>
              </a:rPr>
              <a:t>    Farol do </a:t>
            </a:r>
            <a:r>
              <a:rPr lang="en-US" sz="1180" b="0" strike="noStrike" spc="-1" dirty="0" err="1">
                <a:solidFill>
                  <a:srgbClr val="000000"/>
                </a:solidFill>
                <a:latin typeface="Simplon BP Bold"/>
              </a:rPr>
              <a:t>Projeto</a:t>
            </a:r>
            <a:r>
              <a:rPr lang="en-US" sz="1180" b="0" strike="noStrike" spc="-1" dirty="0">
                <a:solidFill>
                  <a:srgbClr val="000000"/>
                </a:solidFill>
                <a:latin typeface="Simplon BP Bold"/>
              </a:rPr>
              <a:t>   </a:t>
            </a:r>
            <a:endParaRPr lang="pt-BR" sz="118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76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135640" y="1404360"/>
            <a:ext cx="4615560" cy="280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</a:rPr>
              <a:t>Reunião Semanal </a:t>
            </a:r>
            <a:endParaRPr lang="pt-BR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135640" y="4212720"/>
            <a:ext cx="4615560" cy="280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Status Report do Projeto 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Solução para contratação de domésticas 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Data: 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07/09/2021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IClean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Professor.: Alexander Barreira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135640" y="1404360"/>
            <a:ext cx="4615560" cy="280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</a:rPr>
              <a:t>Membros</a:t>
            </a:r>
            <a:endParaRPr lang="pt-BR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135640" y="4212720"/>
            <a:ext cx="4615560" cy="280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Carlos Gomes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Guilherme Souza 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Guilherme Soares 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Leonardo Victor 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Lucas Yudi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Roberto Gomes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8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SEMANA 1 - 12/08/2021</a:t>
            </a:r>
            <a:endParaRPr lang="pt-BR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5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844344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9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6" name="CustomShape 10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7" name="CustomShape 11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8" name="CustomShape 12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9" name="CustomShape 13"/>
          <p:cNvSpPr/>
          <p:nvPr/>
        </p:nvSpPr>
        <p:spPr>
          <a:xfrm>
            <a:off x="49680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graphicFrame>
        <p:nvGraphicFramePr>
          <p:cNvPr id="150" name="Table 14"/>
          <p:cNvGraphicFramePr/>
          <p:nvPr/>
        </p:nvGraphicFramePr>
        <p:xfrm>
          <a:off x="512640" y="3728160"/>
          <a:ext cx="12495600" cy="79248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Frente Negócios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Configuração do Github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Personas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LLD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Contextualização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User Stories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Lean UX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Backlog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" name="CustomShape 15"/>
          <p:cNvSpPr/>
          <p:nvPr/>
        </p:nvSpPr>
        <p:spPr>
          <a:xfrm>
            <a:off x="922608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6"/>
          <p:cNvSpPr/>
          <p:nvPr/>
        </p:nvSpPr>
        <p:spPr>
          <a:xfrm>
            <a:off x="12156120" y="278640"/>
            <a:ext cx="210960" cy="211320"/>
          </a:xfrm>
          <a:prstGeom prst="ellipse">
            <a:avLst/>
          </a:prstGeom>
          <a:solidFill>
            <a:srgbClr val="FFFF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7"/>
          <p:cNvSpPr/>
          <p:nvPr/>
        </p:nvSpPr>
        <p:spPr>
          <a:xfrm>
            <a:off x="10188000" y="28836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8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9"/>
          <p:cNvSpPr/>
          <p:nvPr/>
        </p:nvSpPr>
        <p:spPr>
          <a:xfrm>
            <a:off x="9715680" y="514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57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SEMANA 2 - 19/08/2021</a:t>
            </a:r>
            <a:endParaRPr lang="pt-BR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49680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</a:rPr>
              <a:t>O que foi superado na última semana </a:t>
            </a:r>
            <a:endParaRPr lang="pt-BR" sz="1330" b="0" strike="noStrike" spc="-1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</a:rPr>
              <a:t>Criação das Proto-Personas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  <p:graphicFrame>
        <p:nvGraphicFramePr>
          <p:cNvPr id="162" name="Table 7"/>
          <p:cNvGraphicFramePr/>
          <p:nvPr/>
        </p:nvGraphicFramePr>
        <p:xfrm>
          <a:off x="512640" y="3728160"/>
          <a:ext cx="12495600" cy="100584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Frente Negócios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Storyboard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Mapa de empatia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Jornada do Usuário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DER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Caso de Uso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BPMN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Protótipo de Tela</a:t>
                      </a:r>
                      <a:endParaRPr lang="pt-BR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6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CustomShape 8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64" name="CustomShape 9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0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66" name="CustomShape 11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67" name="CustomShape 12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68" name="CustomShape 13"/>
          <p:cNvSpPr/>
          <p:nvPr/>
        </p:nvSpPr>
        <p:spPr>
          <a:xfrm>
            <a:off x="8443440" y="28260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4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70" name="CustomShape 15"/>
          <p:cNvSpPr/>
          <p:nvPr/>
        </p:nvSpPr>
        <p:spPr>
          <a:xfrm>
            <a:off x="922608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6"/>
          <p:cNvSpPr/>
          <p:nvPr/>
        </p:nvSpPr>
        <p:spPr>
          <a:xfrm>
            <a:off x="12156120" y="27864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7"/>
          <p:cNvSpPr/>
          <p:nvPr/>
        </p:nvSpPr>
        <p:spPr>
          <a:xfrm>
            <a:off x="10188000" y="28836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8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9"/>
          <p:cNvSpPr/>
          <p:nvPr/>
        </p:nvSpPr>
        <p:spPr>
          <a:xfrm>
            <a:off x="9715680" y="514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76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</a:rPr>
              <a:t>3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</a:rPr>
              <a:t>02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/2021</a:t>
            </a:r>
            <a:endParaRPr lang="pt-BR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49248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</a:rPr>
              <a:t>Inicio da api</a:t>
            </a:r>
            <a:endParaRPr lang="pt-BR" sz="1330" b="0" strike="noStrike" spc="-1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</a:rPr>
              <a:t>jornada do usuario</a:t>
            </a:r>
            <a:endParaRPr lang="pt-BR" sz="1330" b="0" strike="noStrike" spc="-1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</a:rPr>
              <a:t>Inicio dos slide</a:t>
            </a:r>
            <a:endParaRPr lang="pt-BR" sz="1330" b="0" strike="noStrike" spc="-1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</a:rPr>
              <a:t>Atualização do mapa de empatia </a:t>
            </a:r>
            <a:endParaRPr lang="pt-BR" sz="1330" b="0" strike="noStrike" spc="-1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</a:rPr>
              <a:t>Inicio do DER  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  <p:graphicFrame>
        <p:nvGraphicFramePr>
          <p:cNvPr id="181" name="Table 7"/>
          <p:cNvGraphicFramePr/>
          <p:nvPr/>
        </p:nvGraphicFramePr>
        <p:xfrm>
          <a:off x="512640" y="3728160"/>
          <a:ext cx="12495600" cy="57912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Frente Negócios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Apresentação da sprint</a:t>
                      </a:r>
                      <a:endParaRPr lang="pt-BR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6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2" name="CustomShape 8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3" name="CustomShape 9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0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5" name="CustomShape 11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6" name="CustomShape 12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7" name="CustomShape 13"/>
          <p:cNvSpPr/>
          <p:nvPr/>
        </p:nvSpPr>
        <p:spPr>
          <a:xfrm>
            <a:off x="8443440" y="28260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4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9" name="CustomShape 15"/>
          <p:cNvSpPr/>
          <p:nvPr/>
        </p:nvSpPr>
        <p:spPr>
          <a:xfrm>
            <a:off x="922608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6"/>
          <p:cNvSpPr/>
          <p:nvPr/>
        </p:nvSpPr>
        <p:spPr>
          <a:xfrm>
            <a:off x="12156120" y="27864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7"/>
          <p:cNvSpPr/>
          <p:nvPr/>
        </p:nvSpPr>
        <p:spPr>
          <a:xfrm>
            <a:off x="10188000" y="28836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8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9"/>
          <p:cNvSpPr/>
          <p:nvPr/>
        </p:nvSpPr>
        <p:spPr>
          <a:xfrm>
            <a:off x="9554400" y="406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94" name="CustomShape 20"/>
          <p:cNvSpPr/>
          <p:nvPr/>
        </p:nvSpPr>
        <p:spPr>
          <a:xfrm>
            <a:off x="9221400" y="293400"/>
            <a:ext cx="215640" cy="21564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5" name="CustomShape 21"/>
          <p:cNvSpPr/>
          <p:nvPr/>
        </p:nvSpPr>
        <p:spPr>
          <a:xfrm>
            <a:off x="10196280" y="283680"/>
            <a:ext cx="215640" cy="21564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6" name="CustomShape 22"/>
          <p:cNvSpPr/>
          <p:nvPr/>
        </p:nvSpPr>
        <p:spPr>
          <a:xfrm>
            <a:off x="11189160" y="297720"/>
            <a:ext cx="215640" cy="21564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7" name="CustomShape 23"/>
          <p:cNvSpPr/>
          <p:nvPr/>
        </p:nvSpPr>
        <p:spPr>
          <a:xfrm>
            <a:off x="12155760" y="297720"/>
            <a:ext cx="215640" cy="21564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99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SEMANA </a:t>
            </a:r>
            <a:r>
              <a:rPr lang="pt-PT" sz="2650" b="0" strike="noStrike" spc="-1" dirty="0">
                <a:solidFill>
                  <a:srgbClr val="000000"/>
                </a:solidFill>
                <a:latin typeface="Simplon Oi Headline"/>
              </a:rPr>
              <a:t>4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 - </a:t>
            </a:r>
            <a:r>
              <a:rPr lang="pt-PT" sz="2650" b="0" strike="noStrike" spc="-1" dirty="0">
                <a:solidFill>
                  <a:srgbClr val="000000"/>
                </a:solidFill>
                <a:latin typeface="Simplon Oi Headline"/>
              </a:rPr>
              <a:t>09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/0</a:t>
            </a:r>
            <a:r>
              <a:rPr lang="pt-PT" sz="2650" b="0" strike="noStrike" spc="-1" dirty="0">
                <a:solidFill>
                  <a:srgbClr val="000000"/>
                </a:solidFill>
                <a:latin typeface="Simplon Oi Headline"/>
              </a:rPr>
              <a:t>9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/2021</a:t>
            </a:r>
            <a:endParaRPr lang="pt-BR" sz="265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 dirty="0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49248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PT" sz="1330" b="1" strike="noStrike" spc="-1" dirty="0">
                <a:solidFill>
                  <a:srgbClr val="000000"/>
                </a:solidFill>
                <a:latin typeface="Calibri"/>
              </a:rPr>
              <a:t>Storyboard finalizado </a:t>
            </a:r>
            <a:endParaRPr lang="pt-BR" sz="1330" b="0" strike="noStrike" spc="-1" dirty="0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PT" sz="1330" b="1" strike="noStrike" spc="-1" dirty="0">
                <a:solidFill>
                  <a:srgbClr val="000000"/>
                </a:solidFill>
                <a:latin typeface="Calibri"/>
              </a:rPr>
              <a:t>jornada do </a:t>
            </a:r>
            <a:r>
              <a:rPr lang="pt-PT" sz="1330" b="1" strike="noStrike" spc="-1" dirty="0" err="1">
                <a:solidFill>
                  <a:srgbClr val="000000"/>
                </a:solidFill>
                <a:latin typeface="Calibri"/>
              </a:rPr>
              <a:t>usuario</a:t>
            </a:r>
            <a:endParaRPr lang="pt-BR" sz="1330" b="0" strike="noStrike" spc="-1" dirty="0" err="1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PT" sz="1330" b="1" strike="noStrike" spc="-1" dirty="0">
                <a:solidFill>
                  <a:srgbClr val="000000"/>
                </a:solidFill>
                <a:latin typeface="Calibri"/>
              </a:rPr>
              <a:t>Slide</a:t>
            </a:r>
            <a:endParaRPr lang="pt-BR" sz="1330" b="0" strike="noStrike" spc="-1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PT" sz="1330" b="1" strike="noStrike" spc="-1" dirty="0">
                <a:solidFill>
                  <a:srgbClr val="000000"/>
                </a:solidFill>
                <a:latin typeface="Calibri"/>
              </a:rPr>
              <a:t>Conclusão do diagrama de classes</a:t>
            </a:r>
            <a:endParaRPr lang="pt-BR" sz="1330" b="0" strike="noStrike" spc="-1" dirty="0">
              <a:latin typeface="Arial"/>
            </a:endParaRPr>
          </a:p>
          <a:p>
            <a:pPr marL="252000" lvl="1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Calibri"/>
              </a:rPr>
              <a:t>BPMN</a:t>
            </a: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  <p:graphicFrame>
        <p:nvGraphicFramePr>
          <p:cNvPr id="204" name="Table 7"/>
          <p:cNvGraphicFramePr/>
          <p:nvPr>
            <p:extLst>
              <p:ext uri="{D42A27DB-BD31-4B8C-83A1-F6EECF244321}">
                <p14:modId xmlns:p14="http://schemas.microsoft.com/office/powerpoint/2010/main" val="1263145928"/>
              </p:ext>
            </p:extLst>
          </p:nvPr>
        </p:nvGraphicFramePr>
        <p:xfrm>
          <a:off x="512640" y="3728160"/>
          <a:ext cx="12495600" cy="57912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Frente Negócios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PT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Apresentação da sprint</a:t>
                      </a:r>
                      <a:endParaRPr lang="pt-BR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6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" name="CustomShape 8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Negócios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06" name="CustomShape 9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0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Plataforma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08" name="CustomShape 11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Back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09" name="CustomShape 12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Front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10" name="CustomShape 13"/>
          <p:cNvSpPr/>
          <p:nvPr/>
        </p:nvSpPr>
        <p:spPr>
          <a:xfrm>
            <a:off x="8443440" y="282600"/>
            <a:ext cx="210960" cy="211320"/>
          </a:xfrm>
          <a:prstGeom prst="ellipse">
            <a:avLst/>
          </a:prstGeom>
          <a:solidFill>
            <a:srgbClr val="FFFF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4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 dirty="0" err="1">
                <a:solidFill>
                  <a:srgbClr val="000000"/>
                </a:solidFill>
                <a:latin typeface="Simplon BP Bold"/>
              </a:rPr>
              <a:t>Equipe</a:t>
            </a:r>
            <a:endParaRPr lang="pt-BR" sz="1180" b="0" strike="noStrike" spc="-1" dirty="0" err="1">
              <a:latin typeface="Arial"/>
            </a:endParaRPr>
          </a:p>
        </p:txBody>
      </p:sp>
      <p:sp>
        <p:nvSpPr>
          <p:cNvPr id="212" name="CustomShape 15"/>
          <p:cNvSpPr/>
          <p:nvPr/>
        </p:nvSpPr>
        <p:spPr>
          <a:xfrm>
            <a:off x="922608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6"/>
          <p:cNvSpPr/>
          <p:nvPr/>
        </p:nvSpPr>
        <p:spPr>
          <a:xfrm>
            <a:off x="12156120" y="27864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7"/>
          <p:cNvSpPr/>
          <p:nvPr/>
        </p:nvSpPr>
        <p:spPr>
          <a:xfrm>
            <a:off x="10188000" y="28836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8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9"/>
          <p:cNvSpPr/>
          <p:nvPr/>
        </p:nvSpPr>
        <p:spPr>
          <a:xfrm>
            <a:off x="9554400" y="406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 dirty="0">
                <a:solidFill>
                  <a:srgbClr val="000000"/>
                </a:solidFill>
                <a:latin typeface="Simplon BP Bold"/>
              </a:rPr>
              <a:t>    Farol do </a:t>
            </a:r>
            <a:r>
              <a:rPr lang="en-US" sz="1180" b="0" strike="noStrike" spc="-1" dirty="0" err="1">
                <a:solidFill>
                  <a:srgbClr val="000000"/>
                </a:solidFill>
                <a:latin typeface="Simplon BP Bold"/>
              </a:rPr>
              <a:t>Projeto</a:t>
            </a:r>
            <a:r>
              <a:rPr lang="en-US" sz="1180" b="0" strike="noStrike" spc="-1" dirty="0">
                <a:solidFill>
                  <a:srgbClr val="000000"/>
                </a:solidFill>
                <a:latin typeface="Simplon BP Bold"/>
              </a:rPr>
              <a:t>   </a:t>
            </a:r>
            <a:endParaRPr lang="pt-BR" sz="1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8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</a:rPr>
              <a:t>5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</a:rPr>
              <a:t>15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/2021</a:t>
            </a:r>
            <a:endParaRPr lang="pt-BR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49248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</a:rPr>
              <a:t>Entrega da sprint 1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  <p:graphicFrame>
        <p:nvGraphicFramePr>
          <p:cNvPr id="223" name="Table 7"/>
          <p:cNvGraphicFramePr/>
          <p:nvPr/>
        </p:nvGraphicFramePr>
        <p:xfrm>
          <a:off x="512640" y="3728160"/>
          <a:ext cx="12495600" cy="79248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Frente Negócios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Definir escopo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Gantt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Reformular Backlog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Atividade do Gerson (Usabilidade)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Definir timeline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Definir como sera registrado as mudanças 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4" name="CustomShape 8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25" name="CustomShape 9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0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27" name="CustomShape 11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28" name="CustomShape 12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29" name="CustomShape 13"/>
          <p:cNvSpPr/>
          <p:nvPr/>
        </p:nvSpPr>
        <p:spPr>
          <a:xfrm>
            <a:off x="844344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4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31" name="CustomShape 15"/>
          <p:cNvSpPr/>
          <p:nvPr/>
        </p:nvSpPr>
        <p:spPr>
          <a:xfrm>
            <a:off x="922608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6"/>
          <p:cNvSpPr/>
          <p:nvPr/>
        </p:nvSpPr>
        <p:spPr>
          <a:xfrm>
            <a:off x="12156120" y="27864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17"/>
          <p:cNvSpPr/>
          <p:nvPr/>
        </p:nvSpPr>
        <p:spPr>
          <a:xfrm>
            <a:off x="10188000" y="28836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8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19"/>
          <p:cNvSpPr/>
          <p:nvPr/>
        </p:nvSpPr>
        <p:spPr>
          <a:xfrm>
            <a:off x="9554400" y="406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37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SEMANA </a:t>
            </a:r>
            <a:r>
              <a:rPr lang="pt-PT" sz="2650" b="0" strike="noStrike" spc="-1" dirty="0">
                <a:solidFill>
                  <a:srgbClr val="000000"/>
                </a:solidFill>
                <a:latin typeface="Simplon Oi Headline"/>
              </a:rPr>
              <a:t>6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 - </a:t>
            </a:r>
            <a:r>
              <a:rPr lang="pt-PT" sz="2650" b="0" strike="noStrike" spc="-1" dirty="0">
                <a:solidFill>
                  <a:srgbClr val="000000"/>
                </a:solidFill>
                <a:latin typeface="Simplon Oi Headline"/>
              </a:rPr>
              <a:t>22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/0</a:t>
            </a:r>
            <a:r>
              <a:rPr lang="pt-PT" sz="2650" b="0" strike="noStrike" spc="-1" dirty="0">
                <a:solidFill>
                  <a:srgbClr val="000000"/>
                </a:solidFill>
                <a:latin typeface="Simplon Oi Headline"/>
              </a:rPr>
              <a:t>9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/2021</a:t>
            </a:r>
            <a:endParaRPr lang="pt-BR" sz="265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 dirty="0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49248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Calibri"/>
              </a:rPr>
              <a:t>Inicio do front em </a:t>
            </a:r>
            <a:r>
              <a:rPr lang="pt-BR" sz="1330" b="1" strike="noStrike" spc="-1" dirty="0" err="1">
                <a:solidFill>
                  <a:srgbClr val="000000"/>
                </a:solidFill>
                <a:latin typeface="Calibri"/>
              </a:rPr>
              <a:t>ReactJS</a:t>
            </a:r>
            <a:endParaRPr lang="pt-BR" sz="1330" b="0" strike="noStrike" spc="-1" dirty="0" err="1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Calibri"/>
              </a:rPr>
              <a:t>Atualização das telas no </a:t>
            </a:r>
            <a:r>
              <a:rPr lang="pt-BR" sz="1330" b="1" strike="noStrike" spc="-1" dirty="0" err="1">
                <a:solidFill>
                  <a:srgbClr val="000000"/>
                </a:solidFill>
                <a:latin typeface="Calibri"/>
              </a:rPr>
              <a:t>Figma</a:t>
            </a:r>
            <a:endParaRPr lang="pt-BR" sz="1330" b="0" strike="noStrike" spc="-1" dirty="0" err="1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Calibri"/>
              </a:rPr>
              <a:t>Estruturação de Usabilidade</a:t>
            </a:r>
            <a:endParaRPr lang="pt-BR" sz="1330" b="0" strike="noStrike" spc="-1" dirty="0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Calibri"/>
              </a:rPr>
              <a:t>Atividade de diagrama de solução</a:t>
            </a:r>
            <a:endParaRPr lang="pt-BR" sz="1330" b="0" strike="noStrike" spc="-1" dirty="0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Calibri"/>
              </a:rPr>
              <a:t>Restruturação do </a:t>
            </a:r>
            <a:r>
              <a:rPr lang="pt-BR" sz="1330" b="1" strike="noStrike" spc="-1" dirty="0" err="1">
                <a:solidFill>
                  <a:srgbClr val="000000"/>
                </a:solidFill>
                <a:latin typeface="Calibri"/>
              </a:rPr>
              <a:t>Product</a:t>
            </a:r>
            <a:r>
              <a:rPr lang="pt-BR" sz="1330" b="1" strike="noStrike" spc="-1" dirty="0">
                <a:solidFill>
                  <a:srgbClr val="000000"/>
                </a:solidFill>
                <a:latin typeface="Calibri"/>
              </a:rPr>
              <a:t> Backlog</a:t>
            </a:r>
            <a:endParaRPr lang="pt-BR" sz="1330" b="0" strike="noStrike" spc="-1" dirty="0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Calibri"/>
              </a:rPr>
              <a:t>Criação do Sprint Backlog</a:t>
            </a:r>
            <a:endParaRPr lang="pt-BR" sz="1330" b="0" strike="noStrike" spc="-1" dirty="0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lang="pt-BR" sz="1330" b="0" strike="noStrike" spc="-1">
              <a:latin typeface="Arial"/>
            </a:endParaRPr>
          </a:p>
        </p:txBody>
      </p:sp>
      <p:graphicFrame>
        <p:nvGraphicFramePr>
          <p:cNvPr id="242" name="Table 7"/>
          <p:cNvGraphicFramePr/>
          <p:nvPr>
            <p:extLst>
              <p:ext uri="{D42A27DB-BD31-4B8C-83A1-F6EECF244321}">
                <p14:modId xmlns:p14="http://schemas.microsoft.com/office/powerpoint/2010/main" val="241088407"/>
              </p:ext>
            </p:extLst>
          </p:nvPr>
        </p:nvGraphicFramePr>
        <p:xfrm>
          <a:off x="512640" y="3728160"/>
          <a:ext cx="12495600" cy="73152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Frente Negócios</a:t>
                      </a:r>
                      <a:endParaRPr lang="pt-BR" sz="1400" b="0" strike="noStrike" spc="-1" dirty="0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Gantt</a:t>
                      </a:r>
                      <a:endParaRPr lang="pt-BR" sz="1400" b="0" strike="noStrike" spc="-1" dirty="0" err="1">
                        <a:latin typeface="Times New Roman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Continuar o Front em </a:t>
                      </a:r>
                      <a:r>
                        <a:rPr lang="pt-BR" sz="14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React</a:t>
                      </a: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Terminar telas no </a:t>
                      </a:r>
                      <a:r>
                        <a:rPr lang="pt-BR" sz="14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figma</a:t>
                      </a:r>
                      <a:endParaRPr lang="pt-BR" sz="1400" b="0" strike="noStrike" spc="-1" dirty="0" err="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Definir </a:t>
                      </a:r>
                      <a:r>
                        <a:rPr lang="pt-BR" sz="14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timeline</a:t>
                      </a:r>
                      <a:endParaRPr lang="pt-BR" sz="1400" b="0" strike="noStrike" spc="-1" dirty="0" err="1">
                        <a:latin typeface="Times New Roman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3" name="CustomShape 8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Negócios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44" name="CustomShape 9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0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Plataforma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46" name="CustomShape 11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Back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47" name="CustomShape 12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Front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48" name="CustomShape 13"/>
          <p:cNvSpPr/>
          <p:nvPr/>
        </p:nvSpPr>
        <p:spPr>
          <a:xfrm>
            <a:off x="844344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4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 dirty="0" err="1">
                <a:solidFill>
                  <a:srgbClr val="000000"/>
                </a:solidFill>
                <a:latin typeface="Simplon BP Bold"/>
              </a:rPr>
              <a:t>Equipe</a:t>
            </a:r>
            <a:endParaRPr lang="pt-BR" sz="1180" b="0" strike="noStrike" spc="-1" dirty="0" err="1">
              <a:latin typeface="Arial"/>
            </a:endParaRPr>
          </a:p>
        </p:txBody>
      </p:sp>
      <p:sp>
        <p:nvSpPr>
          <p:cNvPr id="250" name="CustomShape 15"/>
          <p:cNvSpPr/>
          <p:nvPr/>
        </p:nvSpPr>
        <p:spPr>
          <a:xfrm>
            <a:off x="922608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6"/>
          <p:cNvSpPr/>
          <p:nvPr/>
        </p:nvSpPr>
        <p:spPr>
          <a:xfrm>
            <a:off x="12156120" y="27864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17"/>
          <p:cNvSpPr/>
          <p:nvPr/>
        </p:nvSpPr>
        <p:spPr>
          <a:xfrm>
            <a:off x="10188000" y="28836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18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19"/>
          <p:cNvSpPr/>
          <p:nvPr/>
        </p:nvSpPr>
        <p:spPr>
          <a:xfrm>
            <a:off x="9554400" y="406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 dirty="0">
                <a:solidFill>
                  <a:srgbClr val="000000"/>
                </a:solidFill>
                <a:latin typeface="Simplon BP Bold"/>
              </a:rPr>
              <a:t>    Farol do </a:t>
            </a:r>
            <a:r>
              <a:rPr lang="en-US" sz="1180" b="0" strike="noStrike" spc="-1" dirty="0" err="1">
                <a:solidFill>
                  <a:srgbClr val="000000"/>
                </a:solidFill>
                <a:latin typeface="Simplon BP Bold"/>
              </a:rPr>
              <a:t>Projeto</a:t>
            </a:r>
            <a:r>
              <a:rPr lang="en-US" sz="1180" b="0" strike="noStrike" spc="-1" dirty="0">
                <a:solidFill>
                  <a:srgbClr val="000000"/>
                </a:solidFill>
                <a:latin typeface="Simplon BP Bold"/>
              </a:rPr>
              <a:t>   </a:t>
            </a:r>
            <a:endParaRPr lang="pt-BR" sz="1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277</Words>
  <Application>Microsoft Office PowerPoint</Application>
  <PresentationFormat>Custom</PresentationFormat>
  <Paragraphs>119</Paragraphs>
  <Slides>10</Slides>
  <Notes>9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Akira</dc:creator>
  <dc:description/>
  <cp:lastModifiedBy/>
  <cp:revision>396</cp:revision>
  <cp:lastPrinted>2021-09-01T22:36:18Z</cp:lastPrinted>
  <dcterms:created xsi:type="dcterms:W3CDTF">2021-09-01T22:36:18Z</dcterms:created>
  <dcterms:modified xsi:type="dcterms:W3CDTF">2021-09-30T20:17:23Z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1033-11.1.0.9080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7</vt:i4>
  </property>
  <property fmtid="{D5CDD505-2E9C-101B-9397-08002B2CF9AE}" pid="10" name="PresentationFormat">
    <vt:lpwstr>Personalizar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8</vt:i4>
  </property>
</Properties>
</file>