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3442950" cy="7561263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1D1475-F58C-4045-816C-30E83A7584D9}" v="144" dt="2022-05-04T22:59:07.804"/>
    <p1510:client id="{1C8189AB-6879-2384-7854-37FCC24C9294}" v="316" dt="2022-05-11T23:00:59.543"/>
    <p1510:client id="{4C5358E4-E591-4731-8CC0-8BEE644A93D5}" v="204" dt="2022-04-20T23:00:19.596"/>
    <p1510:client id="{BAC997D3-C79F-7E8C-9035-33BC61E94531}" v="264" dt="2022-04-07T00:00:47.615"/>
    <p1510:client id="{DDB1CB40-D641-48CC-89A9-0D3BE3FDF9E3}" v="448" dt="2022-04-13T22:43:27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mover o slide</a:t>
            </a: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1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12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8225644A-657A-423A-A98F-86C9DAA8A79F}" type="slidenum">
              <a:rPr lang="pt-BR" sz="1400" b="0" strike="noStrike" spc="-1">
                <a:latin typeface="Times New Roman"/>
              </a:rPr>
              <a:t>‹#›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5138" cy="3833813"/>
          </a:xfrm>
          <a:prstGeom prst="rect">
            <a:avLst/>
          </a:prstGeom>
        </p:spPr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79720" cy="460188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4024080" y="9721080"/>
            <a:ext cx="3074760" cy="50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6412F308-46F8-4B30-BA85-EABD01566B5E}" type="slidenum">
              <a:rPr lang="pt-BR" sz="1300" b="0" strike="noStrike" spc="-1">
                <a:solidFill>
                  <a:srgbClr val="000000"/>
                </a:solidFill>
                <a:latin typeface="Arial"/>
                <a:ea typeface="+mn-ea"/>
              </a:rPr>
              <a:t>2</a:t>
            </a:fld>
            <a:endParaRPr lang="pt-BR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5138" cy="3833813"/>
          </a:xfrm>
          <a:prstGeom prst="rect">
            <a:avLst/>
          </a:prstGeom>
        </p:spPr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79720" cy="460188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23" name="CustomShape 3"/>
          <p:cNvSpPr/>
          <p:nvPr/>
        </p:nvSpPr>
        <p:spPr>
          <a:xfrm>
            <a:off x="4024080" y="9721080"/>
            <a:ext cx="3074760" cy="50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31FDC203-228E-45FB-8E2F-1889A6A08A73}" type="slidenum">
              <a:rPr lang="pt-BR" sz="1300" b="0" strike="noStrike" spc="-1">
                <a:solidFill>
                  <a:srgbClr val="000000"/>
                </a:solidFill>
                <a:latin typeface="Arial"/>
                <a:ea typeface="+mn-ea"/>
              </a:rPr>
              <a:t>11</a:t>
            </a:fld>
            <a:endParaRPr lang="pt-BR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5138" cy="3833813"/>
          </a:xfrm>
          <a:prstGeom prst="rect">
            <a:avLst/>
          </a:prstGeom>
        </p:spPr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79720" cy="460188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23" name="CustomShape 3"/>
          <p:cNvSpPr/>
          <p:nvPr/>
        </p:nvSpPr>
        <p:spPr>
          <a:xfrm>
            <a:off x="4024080" y="9721080"/>
            <a:ext cx="3074760" cy="50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31FDC203-228E-45FB-8E2F-1889A6A08A73}" type="slidenum">
              <a:rPr lang="pt-BR" sz="1300" b="0" strike="noStrike" spc="-1">
                <a:solidFill>
                  <a:srgbClr val="000000"/>
                </a:solidFill>
                <a:latin typeface="Arial"/>
                <a:ea typeface="+mn-ea"/>
              </a:rPr>
              <a:t>12</a:t>
            </a:fld>
            <a:endParaRPr lang="pt-BR" sz="13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9447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5138" cy="3833813"/>
          </a:xfrm>
          <a:prstGeom prst="rect">
            <a:avLst/>
          </a:prstGeom>
        </p:spPr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79720" cy="460188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23" name="CustomShape 3"/>
          <p:cNvSpPr/>
          <p:nvPr/>
        </p:nvSpPr>
        <p:spPr>
          <a:xfrm>
            <a:off x="4024080" y="9721080"/>
            <a:ext cx="3074760" cy="50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31FDC203-228E-45FB-8E2F-1889A6A08A73}" type="slidenum">
              <a:rPr lang="pt-BR" sz="1300" b="0" strike="noStrike" spc="-1">
                <a:solidFill>
                  <a:srgbClr val="000000"/>
                </a:solidFill>
                <a:latin typeface="Arial"/>
                <a:ea typeface="+mn-ea"/>
              </a:rPr>
              <a:t>13</a:t>
            </a:fld>
            <a:endParaRPr lang="pt-BR" sz="13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5353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5138" cy="3833813"/>
          </a:xfrm>
          <a:prstGeom prst="rect">
            <a:avLst/>
          </a:prstGeom>
        </p:spPr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79720" cy="460188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23" name="CustomShape 3"/>
          <p:cNvSpPr/>
          <p:nvPr/>
        </p:nvSpPr>
        <p:spPr>
          <a:xfrm>
            <a:off x="4024080" y="9721080"/>
            <a:ext cx="3074760" cy="50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31FDC203-228E-45FB-8E2F-1889A6A08A73}" type="slidenum">
              <a:rPr lang="pt-BR" sz="1300" b="0" strike="noStrike" spc="-1">
                <a:solidFill>
                  <a:srgbClr val="000000"/>
                </a:solidFill>
                <a:latin typeface="Arial"/>
                <a:ea typeface="+mn-ea"/>
              </a:rPr>
              <a:t>14</a:t>
            </a:fld>
            <a:endParaRPr lang="pt-BR" sz="13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8459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5138" cy="3833813"/>
          </a:xfrm>
          <a:prstGeom prst="rect">
            <a:avLst/>
          </a:prstGeom>
        </p:spPr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79720" cy="460188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23" name="CustomShape 3"/>
          <p:cNvSpPr/>
          <p:nvPr/>
        </p:nvSpPr>
        <p:spPr>
          <a:xfrm>
            <a:off x="4024080" y="9721080"/>
            <a:ext cx="3074760" cy="50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31FDC203-228E-45FB-8E2F-1889A6A08A73}" type="slidenum">
              <a:rPr lang="pt-BR" sz="1300" b="0" strike="noStrike" spc="-1">
                <a:solidFill>
                  <a:srgbClr val="000000"/>
                </a:solidFill>
                <a:latin typeface="Arial"/>
                <a:ea typeface="+mn-ea"/>
              </a:rPr>
              <a:t>15</a:t>
            </a:fld>
            <a:endParaRPr lang="pt-BR" sz="13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7315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5138" cy="3833813"/>
          </a:xfrm>
          <a:prstGeom prst="rect">
            <a:avLst/>
          </a:prstGeom>
        </p:spPr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79720" cy="460188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23" name="CustomShape 3"/>
          <p:cNvSpPr/>
          <p:nvPr/>
        </p:nvSpPr>
        <p:spPr>
          <a:xfrm>
            <a:off x="4024080" y="9721080"/>
            <a:ext cx="3074760" cy="50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31FDC203-228E-45FB-8E2F-1889A6A08A73}" type="slidenum">
              <a:rPr lang="pt-BR" sz="1300" b="0" strike="noStrike" spc="-1">
                <a:solidFill>
                  <a:srgbClr val="000000"/>
                </a:solidFill>
                <a:latin typeface="Arial"/>
                <a:ea typeface="+mn-ea"/>
              </a:rPr>
              <a:t>16</a:t>
            </a:fld>
            <a:endParaRPr lang="pt-BR" sz="13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0030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5138" cy="3833813"/>
          </a:xfrm>
          <a:prstGeom prst="rect">
            <a:avLst/>
          </a:prstGeom>
        </p:spPr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79720" cy="460188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23" name="CustomShape 3"/>
          <p:cNvSpPr/>
          <p:nvPr/>
        </p:nvSpPr>
        <p:spPr>
          <a:xfrm>
            <a:off x="4024080" y="9721080"/>
            <a:ext cx="3074760" cy="50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31FDC203-228E-45FB-8E2F-1889A6A08A73}" type="slidenum">
              <a:rPr lang="pt-BR" sz="1300" b="0" strike="noStrike" spc="-1">
                <a:solidFill>
                  <a:srgbClr val="000000"/>
                </a:solidFill>
                <a:latin typeface="Arial"/>
                <a:ea typeface="+mn-ea"/>
              </a:rPr>
              <a:t>17</a:t>
            </a:fld>
            <a:endParaRPr lang="pt-BR" sz="13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5572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5138" cy="3833813"/>
          </a:xfrm>
          <a:prstGeom prst="rect">
            <a:avLst/>
          </a:prstGeom>
        </p:spPr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79720" cy="460188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99" name="CustomShape 3"/>
          <p:cNvSpPr/>
          <p:nvPr/>
        </p:nvSpPr>
        <p:spPr>
          <a:xfrm>
            <a:off x="4024080" y="9721080"/>
            <a:ext cx="3074760" cy="50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33FDEB43-D00B-4B0A-A30D-61AD74B666B7}" type="slidenum">
              <a:rPr lang="pt-BR" sz="1300" b="0" strike="noStrike" spc="-1">
                <a:solidFill>
                  <a:srgbClr val="000000"/>
                </a:solidFill>
                <a:latin typeface="Arial"/>
                <a:ea typeface="+mn-ea"/>
              </a:rPr>
              <a:t>3</a:t>
            </a:fld>
            <a:endParaRPr lang="pt-BR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5138" cy="3833813"/>
          </a:xfrm>
          <a:prstGeom prst="rect">
            <a:avLst/>
          </a:prstGeom>
        </p:spPr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79720" cy="460188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4024080" y="9721080"/>
            <a:ext cx="3074760" cy="50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730211E1-B9CA-48C3-8EDC-E5D683D43EA3}" type="slidenum">
              <a:rPr lang="pt-BR" sz="1300" b="0" strike="noStrike" spc="-1">
                <a:solidFill>
                  <a:srgbClr val="000000"/>
                </a:solidFill>
                <a:latin typeface="Arial"/>
                <a:ea typeface="+mn-ea"/>
              </a:rPr>
              <a:t>4</a:t>
            </a:fld>
            <a:endParaRPr lang="pt-BR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5138" cy="3833813"/>
          </a:xfrm>
          <a:prstGeom prst="rect">
            <a:avLst/>
          </a:prstGeom>
        </p:spPr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79720" cy="460188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4024080" y="9721080"/>
            <a:ext cx="3074760" cy="50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7E4BEB4C-3410-4AD3-9E30-99A02229F8EE}" type="slidenum">
              <a:rPr lang="pt-BR" sz="1300" b="0" strike="noStrike" spc="-1">
                <a:solidFill>
                  <a:srgbClr val="000000"/>
                </a:solidFill>
                <a:latin typeface="Arial"/>
                <a:ea typeface="+mn-ea"/>
              </a:rPr>
              <a:t>5</a:t>
            </a:fld>
            <a:endParaRPr lang="pt-BR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5138" cy="3833813"/>
          </a:xfrm>
          <a:prstGeom prst="rect">
            <a:avLst/>
          </a:prstGeom>
        </p:spPr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79720" cy="460188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8" name="CustomShape 3"/>
          <p:cNvSpPr/>
          <p:nvPr/>
        </p:nvSpPr>
        <p:spPr>
          <a:xfrm>
            <a:off x="4024080" y="9721080"/>
            <a:ext cx="3074760" cy="50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1E5076F8-861E-47B7-AB01-722490B9BFE9}" type="slidenum">
              <a:rPr lang="pt-BR" sz="1300" b="0" strike="noStrike" spc="-1">
                <a:solidFill>
                  <a:srgbClr val="000000"/>
                </a:solidFill>
                <a:latin typeface="Arial"/>
                <a:ea typeface="+mn-ea"/>
              </a:rPr>
              <a:t>6</a:t>
            </a:fld>
            <a:endParaRPr lang="pt-BR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5138" cy="3833813"/>
          </a:xfrm>
          <a:prstGeom prst="rect">
            <a:avLst/>
          </a:prstGeom>
        </p:spPr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79720" cy="460188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4024080" y="9721080"/>
            <a:ext cx="3074760" cy="50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25344B20-ED03-4BAC-993C-251F2A338936}" type="slidenum">
              <a:rPr lang="pt-BR" sz="1300" b="0" strike="noStrike" spc="-1">
                <a:solidFill>
                  <a:srgbClr val="000000"/>
                </a:solidFill>
                <a:latin typeface="Arial"/>
                <a:ea typeface="+mn-ea"/>
              </a:rPr>
              <a:t>7</a:t>
            </a:fld>
            <a:endParaRPr lang="pt-BR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5138" cy="3833813"/>
          </a:xfrm>
          <a:prstGeom prst="rect">
            <a:avLst/>
          </a:prstGeom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79720" cy="460188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4024080" y="9721080"/>
            <a:ext cx="3074760" cy="50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5521ACE5-A483-4EED-971E-34913EDCCD20}" type="slidenum">
              <a:rPr lang="pt-BR" sz="1300" b="0" strike="noStrike" spc="-1">
                <a:solidFill>
                  <a:srgbClr val="000000"/>
                </a:solidFill>
                <a:latin typeface="Arial"/>
                <a:ea typeface="+mn-ea"/>
              </a:rPr>
              <a:t>8</a:t>
            </a:fld>
            <a:endParaRPr lang="pt-BR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5138" cy="3833813"/>
          </a:xfrm>
          <a:prstGeom prst="rect">
            <a:avLst/>
          </a:prstGeom>
        </p:spPr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79720" cy="460188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17" name="CustomShape 3"/>
          <p:cNvSpPr/>
          <p:nvPr/>
        </p:nvSpPr>
        <p:spPr>
          <a:xfrm>
            <a:off x="4024080" y="9721080"/>
            <a:ext cx="3074760" cy="50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D93080CE-70C9-45DE-9593-080FC3CEF2A7}" type="slidenum">
              <a:rPr lang="pt-BR" sz="1300" b="0" strike="noStrike" spc="-1">
                <a:solidFill>
                  <a:srgbClr val="000000"/>
                </a:solidFill>
                <a:latin typeface="Arial"/>
                <a:ea typeface="+mn-ea"/>
              </a:rPr>
              <a:t>9</a:t>
            </a:fld>
            <a:endParaRPr lang="pt-BR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5138" cy="3833813"/>
          </a:xfrm>
          <a:prstGeom prst="rect">
            <a:avLst/>
          </a:prstGeom>
        </p:spPr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79720" cy="460188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20" name="CustomShape 3"/>
          <p:cNvSpPr/>
          <p:nvPr/>
        </p:nvSpPr>
        <p:spPr>
          <a:xfrm>
            <a:off x="4024080" y="9721080"/>
            <a:ext cx="3074760" cy="50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FF41F74-665E-4A88-9499-5CC50A8275B2}" type="slidenum">
              <a:rPr lang="pt-BR" sz="1300" b="0" strike="noStrike" spc="-1">
                <a:solidFill>
                  <a:srgbClr val="000000"/>
                </a:solidFill>
                <a:latin typeface="Arial"/>
                <a:ea typeface="+mn-ea"/>
              </a:rPr>
              <a:t>10</a:t>
            </a:fld>
            <a:endParaRPr lang="pt-BR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0" y="157320"/>
            <a:ext cx="4790160" cy="7400520"/>
          </a:xfrm>
          <a:custGeom>
            <a:avLst/>
            <a:gdLst/>
            <a:ahLst/>
            <a:cxnLst/>
            <a:rect l="l" t="t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2"/>
          <p:cNvSpPr/>
          <p:nvPr/>
        </p:nvSpPr>
        <p:spPr>
          <a:xfrm>
            <a:off x="8655120" y="0"/>
            <a:ext cx="4784040" cy="6309720"/>
          </a:xfrm>
          <a:custGeom>
            <a:avLst/>
            <a:gdLst/>
            <a:ahLst/>
            <a:cxnLst/>
            <a:rect l="l" t="t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3408480"/>
            <a:ext cx="3907800" cy="4149360"/>
          </a:xfrm>
          <a:custGeom>
            <a:avLst/>
            <a:gdLst/>
            <a:ahLst/>
            <a:cxnLst/>
            <a:rect l="l" t="t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031560" y="3630600"/>
            <a:ext cx="1101960" cy="2496600"/>
          </a:xfrm>
          <a:custGeom>
            <a:avLst/>
            <a:gdLst/>
            <a:ahLst/>
            <a:cxnLst/>
            <a:rect l="l" t="t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856720" y="1057320"/>
            <a:ext cx="1098000" cy="2484000"/>
          </a:xfrm>
          <a:custGeom>
            <a:avLst/>
            <a:gdLst/>
            <a:ahLst/>
            <a:cxnLst/>
            <a:rect l="l" t="t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Imagem 8"/>
          <p:cNvPicPr/>
          <p:nvPr/>
        </p:nvPicPr>
        <p:blipFill>
          <a:blip r:embed="rId14"/>
          <a:stretch/>
        </p:blipFill>
        <p:spPr>
          <a:xfrm>
            <a:off x="4002840" y="2990520"/>
            <a:ext cx="5433480" cy="1608120"/>
          </a:xfrm>
          <a:prstGeom prst="rect">
            <a:avLst/>
          </a:prstGeom>
          <a:ln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3439520" cy="7557840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-10080" y="0"/>
            <a:ext cx="7995240" cy="7557840"/>
          </a:xfrm>
          <a:custGeom>
            <a:avLst/>
            <a:gdLst/>
            <a:ahLst/>
            <a:cxnLst/>
            <a:rect l="l" t="t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5783400" y="1927080"/>
            <a:ext cx="1349640" cy="3072960"/>
          </a:xfrm>
          <a:custGeom>
            <a:avLst/>
            <a:gdLst/>
            <a:ahLst/>
            <a:cxnLst/>
            <a:rect l="l" t="t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7" name="Imagem 7"/>
          <p:cNvPicPr/>
          <p:nvPr/>
        </p:nvPicPr>
        <p:blipFill>
          <a:blip r:embed="rId14"/>
          <a:stretch/>
        </p:blipFill>
        <p:spPr>
          <a:xfrm>
            <a:off x="8312040" y="2138400"/>
            <a:ext cx="2260080" cy="667440"/>
          </a:xfrm>
          <a:prstGeom prst="rect">
            <a:avLst/>
          </a:prstGeom>
          <a:ln>
            <a:noFill/>
          </a:ln>
        </p:spPr>
      </p:pic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6804720" y="1106640"/>
            <a:ext cx="62060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55" name="CustomShape 2"/>
          <p:cNvSpPr/>
          <p:nvPr/>
        </p:nvSpPr>
        <p:spPr>
          <a:xfrm>
            <a:off x="469800" y="185400"/>
            <a:ext cx="12094560" cy="79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5840" tIns="0" rIns="105840" bIns="0">
            <a:noAutofit/>
          </a:bodyPr>
          <a:lstStyle/>
          <a:p>
            <a:pPr>
              <a:lnSpc>
                <a:spcPct val="100000"/>
              </a:lnSpc>
              <a:spcAft>
                <a:spcPts val="879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/>
              </a:rPr>
              <a:t>SEMANA 7 - 19/03/2022</a:t>
            </a:r>
            <a:endParaRPr lang="pt-BR" sz="2650" b="0" strike="noStrike" spc="-1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512640" y="868320"/>
            <a:ext cx="618300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257" name="CustomShape 4"/>
          <p:cNvSpPr/>
          <p:nvPr/>
        </p:nvSpPr>
        <p:spPr>
          <a:xfrm>
            <a:off x="6814440" y="868320"/>
            <a:ext cx="61912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258" name="CustomShape 5"/>
          <p:cNvSpPr/>
          <p:nvPr/>
        </p:nvSpPr>
        <p:spPr>
          <a:xfrm>
            <a:off x="507600" y="3418920"/>
            <a:ext cx="125020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259" name="CustomShape 6"/>
          <p:cNvSpPr/>
          <p:nvPr/>
        </p:nvSpPr>
        <p:spPr>
          <a:xfrm>
            <a:off x="512640" y="110412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Apresentação de entrega da sprint </a:t>
            </a:r>
            <a:endParaRPr lang="pt-BR" sz="1300" b="0" strike="noStrike" spc="-1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LLD</a:t>
            </a:r>
            <a:endParaRPr lang="pt-BR" sz="1300" b="0" strike="noStrike" spc="-1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Figma concluido</a:t>
            </a:r>
            <a:endParaRPr lang="pt-BR" sz="1300" b="0" strike="noStrike" spc="-1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Integração da implementação da API de pagamento</a:t>
            </a:r>
            <a:endParaRPr lang="pt-BR" sz="1300" b="0" strike="noStrike" spc="-1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Entrega da Sprint </a:t>
            </a: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</p:txBody>
      </p:sp>
      <p:graphicFrame>
        <p:nvGraphicFramePr>
          <p:cNvPr id="260" name="Table 7"/>
          <p:cNvGraphicFramePr/>
          <p:nvPr/>
        </p:nvGraphicFramePr>
        <p:xfrm>
          <a:off x="512640" y="3728160"/>
          <a:ext cx="12495600" cy="1737360"/>
        </p:xfrm>
        <a:graphic>
          <a:graphicData uri="http://schemas.openxmlformats.org/drawingml/2006/table">
            <a:tbl>
              <a:tblPr/>
              <a:tblGrid>
                <a:gridCol w="41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2400" b="0" strike="noStrike" spc="-1">
                        <a:latin typeface="Times New Roman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Sprint review</a:t>
                      </a:r>
                      <a:endParaRPr lang="pt-BR" sz="1400" b="0" strike="noStrike" spc="-1">
                        <a:latin typeface="Times New Roman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Começo da sprint 2</a:t>
                      </a:r>
                      <a:endParaRPr lang="pt-BR" sz="1400" b="0" strike="noStrike" spc="-1">
                        <a:latin typeface="Times New Roman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Levantamento de requisitod sprint 2</a:t>
                      </a:r>
                      <a:endParaRPr lang="pt-BR" sz="1400" b="0" strike="noStrike" spc="-1">
                        <a:latin typeface="Times New Roman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Confraternização de entrega da sprint</a:t>
                      </a:r>
                      <a:endParaRPr lang="pt-BR" sz="1400" b="0" strike="noStrike" spc="-1">
                        <a:latin typeface="Times New Roman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endParaRPr lang="pt-BR" sz="14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400" b="0" strike="noStrike" spc="-1">
                        <a:latin typeface="Times New Roman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24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2400" b="0" strike="noStrike" spc="-1">
                        <a:latin typeface="Times New Roman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1" name="CustomShape 8"/>
          <p:cNvSpPr/>
          <p:nvPr/>
        </p:nvSpPr>
        <p:spPr>
          <a:xfrm>
            <a:off x="118227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62" name="CustomShape 9"/>
          <p:cNvSpPr/>
          <p:nvPr/>
        </p:nvSpPr>
        <p:spPr>
          <a:xfrm>
            <a:off x="11193840" y="29808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10"/>
          <p:cNvSpPr/>
          <p:nvPr/>
        </p:nvSpPr>
        <p:spPr>
          <a:xfrm>
            <a:off x="108525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64" name="CustomShape 11"/>
          <p:cNvSpPr/>
          <p:nvPr/>
        </p:nvSpPr>
        <p:spPr>
          <a:xfrm>
            <a:off x="985428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65" name="CustomShape 12"/>
          <p:cNvSpPr/>
          <p:nvPr/>
        </p:nvSpPr>
        <p:spPr>
          <a:xfrm>
            <a:off x="89341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66" name="CustomShape 13"/>
          <p:cNvSpPr/>
          <p:nvPr/>
        </p:nvSpPr>
        <p:spPr>
          <a:xfrm>
            <a:off x="8443440" y="282600"/>
            <a:ext cx="207720" cy="20808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14"/>
          <p:cNvSpPr/>
          <p:nvPr/>
        </p:nvSpPr>
        <p:spPr>
          <a:xfrm>
            <a:off x="81259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68" name="CustomShape 15"/>
          <p:cNvSpPr/>
          <p:nvPr/>
        </p:nvSpPr>
        <p:spPr>
          <a:xfrm>
            <a:off x="9226080" y="28260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16"/>
          <p:cNvSpPr/>
          <p:nvPr/>
        </p:nvSpPr>
        <p:spPr>
          <a:xfrm>
            <a:off x="12156120" y="27864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17"/>
          <p:cNvSpPr/>
          <p:nvPr/>
        </p:nvSpPr>
        <p:spPr>
          <a:xfrm>
            <a:off x="10188000" y="28836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18"/>
          <p:cNvSpPr/>
          <p:nvPr/>
        </p:nvSpPr>
        <p:spPr>
          <a:xfrm>
            <a:off x="8017560" y="180360"/>
            <a:ext cx="4934160" cy="61524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19"/>
          <p:cNvSpPr/>
          <p:nvPr/>
        </p:nvSpPr>
        <p:spPr>
          <a:xfrm>
            <a:off x="9715680" y="51480"/>
            <a:ext cx="1474560" cy="20808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73" name="CustomShape 20"/>
          <p:cNvSpPr/>
          <p:nvPr/>
        </p:nvSpPr>
        <p:spPr>
          <a:xfrm>
            <a:off x="6801480" y="110664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Não alterar muito o escopo</a:t>
            </a:r>
            <a:endParaRPr lang="pt-BR" sz="1330" b="0" strike="noStrike" spc="-1">
              <a:latin typeface="Arial"/>
            </a:endParaRPr>
          </a:p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Planejar tempo de entrega das tarefas</a:t>
            </a: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6804720" y="1106640"/>
            <a:ext cx="62060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75" name="CustomShape 2"/>
          <p:cNvSpPr/>
          <p:nvPr/>
        </p:nvSpPr>
        <p:spPr>
          <a:xfrm>
            <a:off x="469800" y="185400"/>
            <a:ext cx="12094560" cy="79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5840" tIns="0" rIns="105840" bIns="0">
            <a:noAutofit/>
          </a:bodyPr>
          <a:lstStyle/>
          <a:p>
            <a:pPr>
              <a:lnSpc>
                <a:spcPct val="100000"/>
              </a:lnSpc>
              <a:spcAft>
                <a:spcPts val="879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/>
              </a:rPr>
              <a:t>SEMANA 8 - 28/03/2022</a:t>
            </a:r>
            <a:endParaRPr lang="pt-BR" sz="2650" b="0" strike="noStrike" spc="-1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512640" y="868320"/>
            <a:ext cx="618300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277" name="CustomShape 4"/>
          <p:cNvSpPr/>
          <p:nvPr/>
        </p:nvSpPr>
        <p:spPr>
          <a:xfrm>
            <a:off x="6814440" y="868320"/>
            <a:ext cx="61912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278" name="CustomShape 5"/>
          <p:cNvSpPr/>
          <p:nvPr/>
        </p:nvSpPr>
        <p:spPr>
          <a:xfrm>
            <a:off x="507600" y="3418920"/>
            <a:ext cx="125020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279" name="CustomShape 6"/>
          <p:cNvSpPr/>
          <p:nvPr/>
        </p:nvSpPr>
        <p:spPr>
          <a:xfrm>
            <a:off x="512640" y="110412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Sprint Retrospective</a:t>
            </a:r>
            <a:endParaRPr lang="pt-BR" sz="1300" b="0" strike="noStrike" spc="-1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Começo da sprint 2</a:t>
            </a:r>
            <a:endParaRPr lang="pt-BR" sz="1300" b="0" strike="noStrike" spc="-1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Confraternização</a:t>
            </a:r>
            <a:endParaRPr lang="pt-BR" sz="1300" b="0" strike="noStrike" spc="-1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Inicio do planejamento</a:t>
            </a:r>
            <a:endParaRPr lang="pt-BR" sz="1300" b="0" strike="noStrike" spc="-1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</p:txBody>
      </p:sp>
      <p:graphicFrame>
        <p:nvGraphicFramePr>
          <p:cNvPr id="280" name="Table 7"/>
          <p:cNvGraphicFramePr/>
          <p:nvPr/>
        </p:nvGraphicFramePr>
        <p:xfrm>
          <a:off x="512640" y="3728160"/>
          <a:ext cx="12495600" cy="1950720"/>
        </p:xfrm>
        <a:graphic>
          <a:graphicData uri="http://schemas.openxmlformats.org/drawingml/2006/table">
            <a:tbl>
              <a:tblPr/>
              <a:tblGrid>
                <a:gridCol w="41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2400" b="0" strike="noStrike" spc="-1">
                        <a:latin typeface="Times New Roman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Começara a configurar o ambiente</a:t>
                      </a:r>
                      <a:endParaRPr lang="pt-BR" sz="1400" b="0" strike="noStrike" spc="-1">
                        <a:latin typeface="Times New Roman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Começar o Front-end</a:t>
                      </a:r>
                      <a:endParaRPr lang="pt-BR" sz="1400" b="0" strike="noStrike" spc="-1">
                        <a:latin typeface="Times New Roman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Refatorar o Back-end</a:t>
                      </a:r>
                      <a:endParaRPr lang="pt-BR" sz="1400" b="0" strike="noStrike" spc="-1">
                        <a:latin typeface="Times New Roman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Refatorar Banco de dados</a:t>
                      </a:r>
                      <a:endParaRPr lang="pt-BR" sz="1400" b="0" strike="noStrike" spc="-1">
                        <a:latin typeface="Times New Roman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endParaRPr lang="pt-BR" sz="1400" b="0" strike="noStrike" spc="-1">
                        <a:latin typeface="Times New Roman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endParaRPr lang="pt-BR" sz="14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400" b="0" strike="noStrike" spc="-1">
                        <a:latin typeface="Times New Roman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24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2400" b="0" strike="noStrike" spc="-1">
                        <a:latin typeface="Times New Roman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1" name="CustomShape 8"/>
          <p:cNvSpPr/>
          <p:nvPr/>
        </p:nvSpPr>
        <p:spPr>
          <a:xfrm>
            <a:off x="118227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82" name="CustomShape 9"/>
          <p:cNvSpPr/>
          <p:nvPr/>
        </p:nvSpPr>
        <p:spPr>
          <a:xfrm>
            <a:off x="11193840" y="29808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10"/>
          <p:cNvSpPr/>
          <p:nvPr/>
        </p:nvSpPr>
        <p:spPr>
          <a:xfrm>
            <a:off x="108525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84" name="CustomShape 11"/>
          <p:cNvSpPr/>
          <p:nvPr/>
        </p:nvSpPr>
        <p:spPr>
          <a:xfrm>
            <a:off x="985428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85" name="CustomShape 12"/>
          <p:cNvSpPr/>
          <p:nvPr/>
        </p:nvSpPr>
        <p:spPr>
          <a:xfrm>
            <a:off x="89341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86" name="CustomShape 13"/>
          <p:cNvSpPr/>
          <p:nvPr/>
        </p:nvSpPr>
        <p:spPr>
          <a:xfrm>
            <a:off x="8443440" y="282600"/>
            <a:ext cx="207720" cy="20808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14"/>
          <p:cNvSpPr/>
          <p:nvPr/>
        </p:nvSpPr>
        <p:spPr>
          <a:xfrm>
            <a:off x="81259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88" name="CustomShape 15"/>
          <p:cNvSpPr/>
          <p:nvPr/>
        </p:nvSpPr>
        <p:spPr>
          <a:xfrm>
            <a:off x="9226080" y="28260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16"/>
          <p:cNvSpPr/>
          <p:nvPr/>
        </p:nvSpPr>
        <p:spPr>
          <a:xfrm>
            <a:off x="12156120" y="27864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17"/>
          <p:cNvSpPr/>
          <p:nvPr/>
        </p:nvSpPr>
        <p:spPr>
          <a:xfrm>
            <a:off x="10188000" y="28836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18"/>
          <p:cNvSpPr/>
          <p:nvPr/>
        </p:nvSpPr>
        <p:spPr>
          <a:xfrm>
            <a:off x="8017560" y="180360"/>
            <a:ext cx="4934160" cy="61524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CustomShape 19"/>
          <p:cNvSpPr/>
          <p:nvPr/>
        </p:nvSpPr>
        <p:spPr>
          <a:xfrm>
            <a:off x="9715680" y="51480"/>
            <a:ext cx="1474560" cy="20808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93" name="CustomShape 20"/>
          <p:cNvSpPr/>
          <p:nvPr/>
        </p:nvSpPr>
        <p:spPr>
          <a:xfrm>
            <a:off x="6801480" y="110664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Não alterar muito o escopo</a:t>
            </a:r>
            <a:endParaRPr lang="pt-BR" sz="1330" b="0" strike="noStrike" spc="-1">
              <a:latin typeface="Arial"/>
            </a:endParaRPr>
          </a:p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Planejar tempo de entrega das tarefas</a:t>
            </a: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6804720" y="1106640"/>
            <a:ext cx="62060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75" name="CustomShape 2"/>
          <p:cNvSpPr/>
          <p:nvPr/>
        </p:nvSpPr>
        <p:spPr>
          <a:xfrm>
            <a:off x="469800" y="185400"/>
            <a:ext cx="12094560" cy="79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5840" tIns="0" rIns="105840" bIns="0" anchor="t">
            <a:noAutofit/>
          </a:bodyPr>
          <a:lstStyle/>
          <a:p>
            <a:pPr>
              <a:spcAft>
                <a:spcPts val="879"/>
              </a:spcAft>
            </a:pPr>
            <a:r>
              <a:rPr lang="en-US" sz="2650" b="0" strike="noStrike" spc="-1" dirty="0">
                <a:solidFill>
                  <a:srgbClr val="000000"/>
                </a:solidFill>
                <a:latin typeface="Simplon Oi Headline"/>
                <a:ea typeface="DejaVu Sans"/>
              </a:rPr>
              <a:t>SEMANA </a:t>
            </a:r>
            <a:r>
              <a:rPr lang="en-US" sz="2650" spc="-1" dirty="0">
                <a:solidFill>
                  <a:srgbClr val="000000"/>
                </a:solidFill>
                <a:latin typeface="Simplon Oi Headline"/>
                <a:ea typeface="DejaVu Sans"/>
              </a:rPr>
              <a:t>9 </a:t>
            </a:r>
            <a:r>
              <a:rPr lang="en-US" sz="2650" b="0" strike="noStrike" spc="-1" dirty="0">
                <a:solidFill>
                  <a:srgbClr val="000000"/>
                </a:solidFill>
                <a:latin typeface="Simplon Oi Headline"/>
                <a:ea typeface="DejaVu Sans"/>
              </a:rPr>
              <a:t>- </a:t>
            </a:r>
            <a:r>
              <a:rPr lang="en-US" sz="2650" spc="-1" dirty="0">
                <a:solidFill>
                  <a:srgbClr val="000000"/>
                </a:solidFill>
                <a:latin typeface="Simplon Oi Headline"/>
                <a:ea typeface="DejaVu Sans"/>
              </a:rPr>
              <a:t>06/04/2022</a:t>
            </a:r>
            <a:endParaRPr lang="pt-BR" sz="2650" b="0" strike="noStrike" spc="-1" dirty="0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512640" y="868320"/>
            <a:ext cx="618300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277" name="CustomShape 4"/>
          <p:cNvSpPr/>
          <p:nvPr/>
        </p:nvSpPr>
        <p:spPr>
          <a:xfrm>
            <a:off x="6814440" y="868320"/>
            <a:ext cx="61912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278" name="CustomShape 5"/>
          <p:cNvSpPr/>
          <p:nvPr/>
        </p:nvSpPr>
        <p:spPr>
          <a:xfrm>
            <a:off x="507600" y="3418920"/>
            <a:ext cx="125020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279" name="CustomShape 6"/>
          <p:cNvSpPr/>
          <p:nvPr/>
        </p:nvSpPr>
        <p:spPr>
          <a:xfrm>
            <a:off x="512640" y="110412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 anchor="t">
            <a:noAutofit/>
          </a:bodyPr>
          <a:lstStyle/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>
                <a:solidFill>
                  <a:srgbClr val="000000"/>
                </a:solidFill>
                <a:latin typeface="Calibri"/>
                <a:ea typeface="DejaVu Sans"/>
              </a:rPr>
              <a:t>Inicio do front </a:t>
            </a:r>
            <a:r>
              <a:rPr lang="pt-BR" sz="1300" b="1" spc="-1" dirty="0" err="1">
                <a:solidFill>
                  <a:srgbClr val="000000"/>
                </a:solidFill>
                <a:latin typeface="Calibri"/>
                <a:ea typeface="DejaVu Sans"/>
              </a:rPr>
              <a:t>end</a:t>
            </a:r>
            <a:r>
              <a:rPr lang="pt-BR" sz="1300" b="1" spc="-1" dirty="0">
                <a:solidFill>
                  <a:srgbClr val="000000"/>
                </a:solidFill>
                <a:latin typeface="Calibri"/>
                <a:ea typeface="DejaVu Sans"/>
              </a:rPr>
              <a:t> em </a:t>
            </a:r>
            <a:r>
              <a:rPr lang="pt-BR" sz="1300" b="1" spc="-1" dirty="0" err="1">
                <a:solidFill>
                  <a:srgbClr val="000000"/>
                </a:solidFill>
                <a:latin typeface="Calibri"/>
                <a:ea typeface="DejaVu Sans"/>
              </a:rPr>
              <a:t>kotlin</a:t>
            </a:r>
            <a:endParaRPr lang="pt-BR" sz="1300" b="1" strike="noStrike" spc="-1" dirty="0" err="1">
              <a:latin typeface="Calibri"/>
            </a:endParaRPr>
          </a:p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>
                <a:solidFill>
                  <a:srgbClr val="000000"/>
                </a:solidFill>
                <a:latin typeface="Calibri"/>
              </a:rPr>
              <a:t>Criação das máquina de front </a:t>
            </a:r>
            <a:r>
              <a:rPr lang="pt-BR" sz="1300" b="1" spc="-1" dirty="0" err="1">
                <a:solidFill>
                  <a:srgbClr val="000000"/>
                </a:solidFill>
                <a:latin typeface="Calibri"/>
              </a:rPr>
              <a:t>end</a:t>
            </a:r>
            <a:r>
              <a:rPr lang="pt-BR" sz="1300" b="1" spc="-1" dirty="0">
                <a:solidFill>
                  <a:srgbClr val="000000"/>
                </a:solidFill>
                <a:latin typeface="Calibri"/>
              </a:rPr>
              <a:t> 1 na </a:t>
            </a:r>
            <a:r>
              <a:rPr lang="pt-BR" sz="1300" b="1" spc="-1" dirty="0" err="1">
                <a:solidFill>
                  <a:srgbClr val="000000"/>
                </a:solidFill>
                <a:latin typeface="Calibri"/>
              </a:rPr>
              <a:t>aws</a:t>
            </a:r>
            <a:endParaRPr lang="pt-BR" sz="1300" b="0" strike="noStrike" spc="-1" dirty="0" err="1">
              <a:latin typeface="Arial"/>
            </a:endParaRPr>
          </a:p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Criação das máquina de front </a:t>
            </a:r>
            <a:r>
              <a:rPr lang="pt-BR" sz="1300" b="1" spc="-1" dirty="0" err="1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end</a:t>
            </a:r>
            <a:r>
              <a:rPr lang="pt-BR" sz="1300" b="1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 2 na </a:t>
            </a:r>
            <a:r>
              <a:rPr lang="pt-BR" sz="1300" b="1" spc="-1" dirty="0" err="1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aws</a:t>
            </a:r>
            <a:endParaRPr lang="pt-BR" sz="1300" b="1" spc="-1" dirty="0" err="1">
              <a:solidFill>
                <a:srgbClr val="000000"/>
              </a:solidFill>
              <a:latin typeface="Calibri"/>
              <a:ea typeface="DejaVu Sans"/>
            </a:endParaRPr>
          </a:p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>
                <a:latin typeface="Calibri"/>
              </a:rPr>
              <a:t>Criação da máquina de </a:t>
            </a:r>
            <a:r>
              <a:rPr lang="pt-BR" sz="1300" b="1" spc="-1" dirty="0" err="1">
                <a:latin typeface="Calibri"/>
              </a:rPr>
              <a:t>loadbalance</a:t>
            </a:r>
            <a:r>
              <a:rPr lang="pt-BR" sz="1300" b="1" spc="-1" dirty="0">
                <a:latin typeface="Calibri"/>
              </a:rPr>
              <a:t> </a:t>
            </a:r>
            <a:endParaRPr lang="pt-BR" sz="1300" b="1" strike="noStrike" spc="-1" dirty="0">
              <a:latin typeface="Calibri"/>
            </a:endParaRPr>
          </a:p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>
                <a:latin typeface="Calibri"/>
              </a:rPr>
              <a:t>Criação dos ips fixos </a:t>
            </a:r>
            <a:endParaRPr lang="pt-BR" sz="1300" b="1" spc="-1" dirty="0">
              <a:latin typeface="Calibri"/>
            </a:endParaRPr>
          </a:p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>
                <a:latin typeface="Calibri"/>
              </a:rPr>
              <a:t>Instalação do </a:t>
            </a:r>
            <a:r>
              <a:rPr lang="pt-BR" sz="1300" b="1" spc="-1">
                <a:latin typeface="Calibri"/>
              </a:rPr>
              <a:t>nginx</a:t>
            </a:r>
            <a:r>
              <a:rPr lang="pt-BR" sz="1300" b="1" spc="-1" dirty="0">
                <a:latin typeface="Calibri"/>
              </a:rPr>
              <a:t> nas máquinas</a:t>
            </a:r>
          </a:p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endParaRPr lang="pt-BR" sz="1300" b="1" strike="noStrike" spc="-1" dirty="0">
              <a:latin typeface="Calibri"/>
            </a:endParaRPr>
          </a:p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endParaRPr lang="pt-BR" sz="1300" b="1" strike="noStrike" spc="-1" dirty="0">
              <a:latin typeface="Calibri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  <a:p>
            <a:endParaRPr lang="pt-BR" sz="1300" spc="-1">
              <a:latin typeface="Arial"/>
            </a:endParaRPr>
          </a:p>
          <a:p>
            <a:endParaRPr lang="pt-BR" sz="1300" spc="-1">
              <a:latin typeface="Arial"/>
            </a:endParaRPr>
          </a:p>
        </p:txBody>
      </p:sp>
      <p:graphicFrame>
        <p:nvGraphicFramePr>
          <p:cNvPr id="280" name="Table 7"/>
          <p:cNvGraphicFramePr/>
          <p:nvPr>
            <p:extLst>
              <p:ext uri="{D42A27DB-BD31-4B8C-83A1-F6EECF244321}">
                <p14:modId xmlns:p14="http://schemas.microsoft.com/office/powerpoint/2010/main" val="1014142192"/>
              </p:ext>
            </p:extLst>
          </p:nvPr>
        </p:nvGraphicFramePr>
        <p:xfrm>
          <a:off x="512640" y="3728160"/>
          <a:ext cx="12495600" cy="1950720"/>
        </p:xfrm>
        <a:graphic>
          <a:graphicData uri="http://schemas.openxmlformats.org/drawingml/2006/table">
            <a:tbl>
              <a:tblPr/>
              <a:tblGrid>
                <a:gridCol w="41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2400" b="0" strike="noStrike" spc="-1">
                        <a:latin typeface="Times New Roman"/>
                      </a:endParaRPr>
                    </a:p>
                    <a:p>
                      <a:pPr marL="251460" lvl="1" indent="-24828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Finalizar a </a:t>
                      </a:r>
                      <a:r>
                        <a:rPr lang="pt-BR" sz="1400" b="0" strike="noStrike" spc="-1" dirty="0" err="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configuraçao</a:t>
                      </a: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do ambiente</a:t>
                      </a:r>
                      <a:endParaRPr lang="pt-BR" sz="1400" b="0" strike="noStrike" spc="-1" dirty="0">
                        <a:latin typeface="Times New Roman"/>
                      </a:endParaRPr>
                    </a:p>
                    <a:p>
                      <a:pPr marL="251460" lvl="1" indent="-24828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Subir o Front-</a:t>
                      </a:r>
                      <a:r>
                        <a:rPr lang="pt-BR" sz="1400" b="0" strike="noStrike" spc="-1" dirty="0" err="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end</a:t>
                      </a:r>
                      <a:endParaRPr lang="pt-BR" sz="1400" b="0" strike="noStrike" spc="-1" dirty="0" err="1">
                        <a:latin typeface="Times New Roman"/>
                      </a:endParaRPr>
                    </a:p>
                    <a:p>
                      <a:pPr marL="251460" lvl="1" indent="-24828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 dirty="0" err="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Refatorar</a:t>
                      </a: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 o Back-</a:t>
                      </a:r>
                      <a:r>
                        <a:rPr lang="pt-BR" sz="1400" b="0" strike="noStrike" spc="-1" dirty="0" err="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end</a:t>
                      </a:r>
                      <a:endParaRPr lang="pt-BR" sz="1400" b="0" strike="noStrike" spc="-1" dirty="0" err="1">
                        <a:latin typeface="Times New Roman"/>
                      </a:endParaRPr>
                    </a:p>
                    <a:p>
                      <a:pPr marL="251460" lvl="1" indent="-24828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 dirty="0" err="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Refatorar</a:t>
                      </a: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 Banco de dados</a:t>
                      </a:r>
                      <a:endParaRPr lang="pt-BR" sz="1400" b="0" strike="noStrike" spc="-1" dirty="0">
                        <a:latin typeface="Times New Roman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endParaRPr lang="pt-BR" sz="1400" b="0" strike="noStrike" spc="-1">
                        <a:latin typeface="Times New Roman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endParaRPr lang="pt-BR" sz="14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400" b="0" strike="noStrike" spc="-1">
                        <a:latin typeface="Times New Roman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24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2400" b="0" strike="noStrike" spc="-1">
                        <a:latin typeface="Times New Roman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1" name="CustomShape 8"/>
          <p:cNvSpPr/>
          <p:nvPr/>
        </p:nvSpPr>
        <p:spPr>
          <a:xfrm>
            <a:off x="118227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82" name="CustomShape 9"/>
          <p:cNvSpPr/>
          <p:nvPr/>
        </p:nvSpPr>
        <p:spPr>
          <a:xfrm>
            <a:off x="11193840" y="29808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10"/>
          <p:cNvSpPr/>
          <p:nvPr/>
        </p:nvSpPr>
        <p:spPr>
          <a:xfrm>
            <a:off x="108525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84" name="CustomShape 11"/>
          <p:cNvSpPr/>
          <p:nvPr/>
        </p:nvSpPr>
        <p:spPr>
          <a:xfrm>
            <a:off x="985428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85" name="CustomShape 12"/>
          <p:cNvSpPr/>
          <p:nvPr/>
        </p:nvSpPr>
        <p:spPr>
          <a:xfrm>
            <a:off x="89341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86" name="CustomShape 13"/>
          <p:cNvSpPr/>
          <p:nvPr/>
        </p:nvSpPr>
        <p:spPr>
          <a:xfrm>
            <a:off x="8443440" y="282600"/>
            <a:ext cx="207720" cy="20808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14"/>
          <p:cNvSpPr/>
          <p:nvPr/>
        </p:nvSpPr>
        <p:spPr>
          <a:xfrm>
            <a:off x="81259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88" name="CustomShape 15"/>
          <p:cNvSpPr/>
          <p:nvPr/>
        </p:nvSpPr>
        <p:spPr>
          <a:xfrm>
            <a:off x="9226080" y="28260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16"/>
          <p:cNvSpPr/>
          <p:nvPr/>
        </p:nvSpPr>
        <p:spPr>
          <a:xfrm>
            <a:off x="12156120" y="27864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17"/>
          <p:cNvSpPr/>
          <p:nvPr/>
        </p:nvSpPr>
        <p:spPr>
          <a:xfrm>
            <a:off x="10188000" y="28836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18"/>
          <p:cNvSpPr/>
          <p:nvPr/>
        </p:nvSpPr>
        <p:spPr>
          <a:xfrm>
            <a:off x="8017560" y="180360"/>
            <a:ext cx="4934160" cy="61524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CustomShape 19"/>
          <p:cNvSpPr/>
          <p:nvPr/>
        </p:nvSpPr>
        <p:spPr>
          <a:xfrm>
            <a:off x="9715680" y="51480"/>
            <a:ext cx="1474560" cy="20808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93" name="CustomShape 20"/>
          <p:cNvSpPr/>
          <p:nvPr/>
        </p:nvSpPr>
        <p:spPr>
          <a:xfrm>
            <a:off x="6801480" y="110664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Não alterar muito o escopo</a:t>
            </a:r>
            <a:endParaRPr lang="pt-BR" sz="1330" b="0" strike="noStrike" spc="-1">
              <a:latin typeface="Arial"/>
            </a:endParaRPr>
          </a:p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Planejar tempo de entrega das tarefas</a:t>
            </a: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6121F4-0069-84CD-3F52-A8B3AA9FD84E}"/>
              </a:ext>
            </a:extLst>
          </p:cNvPr>
          <p:cNvSpPr txBox="1"/>
          <p:nvPr/>
        </p:nvSpPr>
        <p:spPr>
          <a:xfrm>
            <a:off x="5349875" y="355203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53379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6804720" y="1106640"/>
            <a:ext cx="62060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75" name="CustomShape 2"/>
          <p:cNvSpPr/>
          <p:nvPr/>
        </p:nvSpPr>
        <p:spPr>
          <a:xfrm>
            <a:off x="469800" y="185400"/>
            <a:ext cx="12094560" cy="79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5840" tIns="0" rIns="105840" bIns="0" anchor="t">
            <a:noAutofit/>
          </a:bodyPr>
          <a:lstStyle/>
          <a:p>
            <a:pPr>
              <a:spcAft>
                <a:spcPts val="879"/>
              </a:spcAft>
            </a:pPr>
            <a:r>
              <a:rPr lang="en-US" sz="2650" b="0" strike="noStrike" spc="-1" dirty="0">
                <a:solidFill>
                  <a:srgbClr val="000000"/>
                </a:solidFill>
                <a:latin typeface="Simplon Oi Headline"/>
                <a:ea typeface="DejaVu Sans"/>
              </a:rPr>
              <a:t>SEMANA </a:t>
            </a:r>
            <a:r>
              <a:rPr lang="en-US" sz="2650" spc="-1" dirty="0">
                <a:solidFill>
                  <a:srgbClr val="000000"/>
                </a:solidFill>
                <a:latin typeface="Simplon Oi Headline"/>
                <a:ea typeface="DejaVu Sans"/>
              </a:rPr>
              <a:t>10 </a:t>
            </a:r>
            <a:r>
              <a:rPr lang="en-US" sz="2650" b="0" strike="noStrike" spc="-1" dirty="0">
                <a:solidFill>
                  <a:srgbClr val="000000"/>
                </a:solidFill>
                <a:latin typeface="Simplon Oi Headline"/>
                <a:ea typeface="DejaVu Sans"/>
              </a:rPr>
              <a:t>- </a:t>
            </a:r>
            <a:r>
              <a:rPr lang="en-US" sz="2650" spc="-1" dirty="0">
                <a:solidFill>
                  <a:srgbClr val="000000"/>
                </a:solidFill>
                <a:latin typeface="Simplon Oi Headline"/>
                <a:ea typeface="DejaVu Sans"/>
              </a:rPr>
              <a:t>13/04/2022</a:t>
            </a:r>
            <a:endParaRPr lang="pt-BR" sz="2650" b="0" strike="noStrike" spc="-1" dirty="0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512640" y="868320"/>
            <a:ext cx="618300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277" name="CustomShape 4"/>
          <p:cNvSpPr/>
          <p:nvPr/>
        </p:nvSpPr>
        <p:spPr>
          <a:xfrm>
            <a:off x="6814440" y="868320"/>
            <a:ext cx="61912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278" name="CustomShape 5"/>
          <p:cNvSpPr/>
          <p:nvPr/>
        </p:nvSpPr>
        <p:spPr>
          <a:xfrm>
            <a:off x="507600" y="3418920"/>
            <a:ext cx="125020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279" name="CustomShape 6"/>
          <p:cNvSpPr/>
          <p:nvPr/>
        </p:nvSpPr>
        <p:spPr>
          <a:xfrm>
            <a:off x="512640" y="110412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 anchor="t">
            <a:noAutofit/>
          </a:bodyPr>
          <a:lstStyle/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>
                <a:solidFill>
                  <a:srgbClr val="000000"/>
                </a:solidFill>
                <a:latin typeface="Calibri"/>
              </a:rPr>
              <a:t>Tela de login</a:t>
            </a:r>
            <a:endParaRPr lang="pt-BR" sz="1300" b="1" strike="noStrike" spc="-1" dirty="0">
              <a:latin typeface="Calibri"/>
            </a:endParaRPr>
          </a:p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>
                <a:solidFill>
                  <a:srgbClr val="000000"/>
                </a:solidFill>
                <a:latin typeface="Calibri"/>
              </a:rPr>
              <a:t>Tela de cadastro</a:t>
            </a:r>
          </a:p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>
                <a:solidFill>
                  <a:srgbClr val="000000"/>
                </a:solidFill>
                <a:latin typeface="Calibri"/>
              </a:rPr>
              <a:t>Criação das máquina de </a:t>
            </a:r>
            <a:r>
              <a:rPr lang="pt-BR" sz="1300" b="1" spc="-1" dirty="0" err="1">
                <a:solidFill>
                  <a:srgbClr val="000000"/>
                </a:solidFill>
                <a:latin typeface="Calibri"/>
              </a:rPr>
              <a:t>back</a:t>
            </a:r>
            <a:r>
              <a:rPr lang="pt-BR" sz="1300" b="1" spc="-1" dirty="0">
                <a:solidFill>
                  <a:srgbClr val="000000"/>
                </a:solidFill>
                <a:latin typeface="Calibri"/>
              </a:rPr>
              <a:t> </a:t>
            </a:r>
            <a:r>
              <a:rPr lang="pt-BR" sz="1300" b="1" spc="-1" dirty="0" err="1">
                <a:solidFill>
                  <a:srgbClr val="000000"/>
                </a:solidFill>
                <a:latin typeface="Calibri"/>
              </a:rPr>
              <a:t>end</a:t>
            </a:r>
            <a:r>
              <a:rPr lang="pt-BR" sz="1300" b="1" spc="-1" dirty="0">
                <a:solidFill>
                  <a:srgbClr val="000000"/>
                </a:solidFill>
                <a:latin typeface="Calibri"/>
              </a:rPr>
              <a:t> 1 na </a:t>
            </a:r>
            <a:r>
              <a:rPr lang="pt-BR" sz="1300" b="1" spc="-1" dirty="0" err="1">
                <a:solidFill>
                  <a:srgbClr val="000000"/>
                </a:solidFill>
                <a:latin typeface="Calibri"/>
              </a:rPr>
              <a:t>aws</a:t>
            </a:r>
            <a:endParaRPr lang="pt-BR" sz="1300" b="0" strike="noStrike" spc="-1" dirty="0" err="1">
              <a:latin typeface="Arial"/>
            </a:endParaRPr>
          </a:p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Criação das máquina de </a:t>
            </a:r>
            <a:r>
              <a:rPr lang="pt-BR" sz="1300" b="1" spc="-1" dirty="0" err="1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back</a:t>
            </a:r>
            <a:r>
              <a:rPr lang="pt-BR" sz="1300" b="1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 </a:t>
            </a:r>
            <a:r>
              <a:rPr lang="pt-BR" sz="1300" b="1" spc="-1" dirty="0" err="1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end</a:t>
            </a:r>
            <a:r>
              <a:rPr lang="pt-BR" sz="1300" b="1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 2 na </a:t>
            </a:r>
            <a:r>
              <a:rPr lang="pt-BR" sz="1300" b="1" spc="-1" dirty="0" err="1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aws</a:t>
            </a:r>
            <a:endParaRPr lang="pt-BR" sz="1300" b="1" spc="-1" dirty="0" err="1">
              <a:solidFill>
                <a:srgbClr val="000000"/>
              </a:solidFill>
              <a:latin typeface="Calibri"/>
              <a:ea typeface="DejaVu Sans"/>
            </a:endParaRPr>
          </a:p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>
                <a:latin typeface="Calibri"/>
              </a:rPr>
              <a:t>Ambiente configurado</a:t>
            </a:r>
          </a:p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>
                <a:latin typeface="Calibri"/>
              </a:rPr>
              <a:t>Início da configuração do </a:t>
            </a:r>
            <a:r>
              <a:rPr lang="pt-BR" sz="1300" b="1" spc="-1" dirty="0" err="1">
                <a:latin typeface="Calibri"/>
              </a:rPr>
              <a:t>back</a:t>
            </a:r>
            <a:r>
              <a:rPr lang="pt-BR" sz="1300" b="1" spc="-1" dirty="0">
                <a:latin typeface="Calibri"/>
              </a:rPr>
              <a:t> end.</a:t>
            </a:r>
            <a:endParaRPr lang="pt-BR" sz="1300" b="1" strike="noStrike" spc="-1" dirty="0">
              <a:latin typeface="Calibri"/>
            </a:endParaRPr>
          </a:p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>
                <a:latin typeface="Calibri"/>
              </a:rPr>
              <a:t>Front web na </a:t>
            </a:r>
            <a:r>
              <a:rPr lang="pt-BR" sz="1300" b="1" spc="-1" dirty="0" err="1">
                <a:latin typeface="Calibri"/>
              </a:rPr>
              <a:t>aws</a:t>
            </a:r>
            <a:endParaRPr lang="pt-BR" sz="1300" b="1" spc="-1">
              <a:latin typeface="Calibri"/>
            </a:endParaRPr>
          </a:p>
          <a:p>
            <a:pPr marL="251460" indent="-248285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endParaRPr lang="pt-BR" sz="1300" b="1" strike="noStrike" spc="-1" dirty="0">
              <a:latin typeface="Calibri"/>
            </a:endParaRPr>
          </a:p>
          <a:p>
            <a:pPr marL="251460" indent="-248285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endParaRPr lang="pt-BR" sz="1300" b="1" strike="noStrike" spc="-1" dirty="0">
              <a:latin typeface="Calibri"/>
            </a:endParaRPr>
          </a:p>
          <a:p>
            <a:endParaRPr lang="pt-BR" sz="1300" spc="-1">
              <a:latin typeface="Arial"/>
            </a:endParaRPr>
          </a:p>
          <a:p>
            <a:endParaRPr lang="pt-BR" sz="1300" spc="-1">
              <a:latin typeface="Arial"/>
            </a:endParaRPr>
          </a:p>
          <a:p>
            <a:endParaRPr lang="pt-BR" sz="1300" spc="-1">
              <a:latin typeface="Arial"/>
            </a:endParaRPr>
          </a:p>
          <a:p>
            <a:endParaRPr lang="pt-BR" sz="1300" spc="-1">
              <a:latin typeface="Arial"/>
            </a:endParaRPr>
          </a:p>
        </p:txBody>
      </p:sp>
      <p:graphicFrame>
        <p:nvGraphicFramePr>
          <p:cNvPr id="280" name="Table 7"/>
          <p:cNvGraphicFramePr/>
          <p:nvPr>
            <p:extLst>
              <p:ext uri="{D42A27DB-BD31-4B8C-83A1-F6EECF244321}">
                <p14:modId xmlns:p14="http://schemas.microsoft.com/office/powerpoint/2010/main" val="1657283769"/>
              </p:ext>
            </p:extLst>
          </p:nvPr>
        </p:nvGraphicFramePr>
        <p:xfrm>
          <a:off x="512640" y="3728160"/>
          <a:ext cx="12495600" cy="2377440"/>
        </p:xfrm>
        <a:graphic>
          <a:graphicData uri="http://schemas.openxmlformats.org/drawingml/2006/table">
            <a:tbl>
              <a:tblPr/>
              <a:tblGrid>
                <a:gridCol w="41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2400" b="0" strike="noStrike" spc="-1">
                        <a:latin typeface="Times New Roman"/>
                      </a:endParaRPr>
                    </a:p>
                    <a:p>
                      <a:pPr marL="251460" lvl="1" indent="-24828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Finalizar a configuração do ambiente</a:t>
                      </a:r>
                      <a:endParaRPr lang="pt-BR" sz="1400" b="0" strike="noStrike" spc="-1" dirty="0">
                        <a:latin typeface="Times New Roman"/>
                      </a:endParaRPr>
                    </a:p>
                    <a:p>
                      <a:pPr marL="251460" lvl="1" indent="-24828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Terminar de </a:t>
                      </a:r>
                      <a:r>
                        <a:rPr lang="pt-BR" sz="1400" b="0" strike="noStrike" spc="-1" dirty="0" err="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refatorar</a:t>
                      </a: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 o Back-</a:t>
                      </a:r>
                      <a:r>
                        <a:rPr lang="pt-BR" sz="1400" b="0" strike="noStrike" spc="-1" dirty="0" err="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end</a:t>
                      </a:r>
                      <a:endParaRPr lang="pt-BR" sz="1400" b="0" strike="noStrike" spc="-1" dirty="0" err="1">
                        <a:latin typeface="Times New Roman"/>
                      </a:endParaRPr>
                    </a:p>
                    <a:p>
                      <a:pPr marL="251460" lvl="1" indent="-24828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Terminar de integrar o Banco de dados</a:t>
                      </a:r>
                      <a:endParaRPr lang="pt-BR" sz="1400" b="0" strike="noStrike" spc="-1" dirty="0">
                        <a:latin typeface="Times New Roman"/>
                      </a:endParaRPr>
                    </a:p>
                    <a:p>
                      <a:pPr marL="251460" lvl="1" indent="-24828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Terminar os slides da apresentação</a:t>
                      </a:r>
                    </a:p>
                    <a:p>
                      <a:pPr marL="251460" lvl="1" indent="-24828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Terminar o </a:t>
                      </a:r>
                      <a:r>
                        <a:rPr lang="pt-BR" sz="14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white</a:t>
                      </a: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paper</a:t>
                      </a:r>
                    </a:p>
                    <a:p>
                      <a:pPr marL="251460" lvl="1" indent="-24828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Integrar o </a:t>
                      </a:r>
                      <a:r>
                        <a:rPr lang="pt-BR" sz="14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back</a:t>
                      </a: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end</a:t>
                      </a: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da API web e da API mobile</a:t>
                      </a: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endParaRPr lang="pt-BR" sz="1400" b="0" strike="noStrike" spc="-1">
                        <a:latin typeface="Times New Roman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endParaRPr lang="pt-BR" sz="14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400" b="0" strike="noStrike" spc="-1">
                        <a:latin typeface="Times New Roman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24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2400" b="0" strike="noStrike" spc="-1">
                        <a:latin typeface="Times New Roman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1" name="CustomShape 8"/>
          <p:cNvSpPr/>
          <p:nvPr/>
        </p:nvSpPr>
        <p:spPr>
          <a:xfrm>
            <a:off x="118227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82" name="CustomShape 9"/>
          <p:cNvSpPr/>
          <p:nvPr/>
        </p:nvSpPr>
        <p:spPr>
          <a:xfrm>
            <a:off x="11193840" y="29808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10"/>
          <p:cNvSpPr/>
          <p:nvPr/>
        </p:nvSpPr>
        <p:spPr>
          <a:xfrm>
            <a:off x="108525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84" name="CustomShape 11"/>
          <p:cNvSpPr/>
          <p:nvPr/>
        </p:nvSpPr>
        <p:spPr>
          <a:xfrm>
            <a:off x="985428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85" name="CustomShape 12"/>
          <p:cNvSpPr/>
          <p:nvPr/>
        </p:nvSpPr>
        <p:spPr>
          <a:xfrm>
            <a:off x="89341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86" name="CustomShape 13"/>
          <p:cNvSpPr/>
          <p:nvPr/>
        </p:nvSpPr>
        <p:spPr>
          <a:xfrm>
            <a:off x="8443440" y="282600"/>
            <a:ext cx="207720" cy="20808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14"/>
          <p:cNvSpPr/>
          <p:nvPr/>
        </p:nvSpPr>
        <p:spPr>
          <a:xfrm>
            <a:off x="81259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88" name="CustomShape 15"/>
          <p:cNvSpPr/>
          <p:nvPr/>
        </p:nvSpPr>
        <p:spPr>
          <a:xfrm>
            <a:off x="9226080" y="28260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16"/>
          <p:cNvSpPr/>
          <p:nvPr/>
        </p:nvSpPr>
        <p:spPr>
          <a:xfrm>
            <a:off x="12156120" y="27864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17"/>
          <p:cNvSpPr/>
          <p:nvPr/>
        </p:nvSpPr>
        <p:spPr>
          <a:xfrm>
            <a:off x="10188000" y="28836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18"/>
          <p:cNvSpPr/>
          <p:nvPr/>
        </p:nvSpPr>
        <p:spPr>
          <a:xfrm>
            <a:off x="8017560" y="180360"/>
            <a:ext cx="4934160" cy="61524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CustomShape 19"/>
          <p:cNvSpPr/>
          <p:nvPr/>
        </p:nvSpPr>
        <p:spPr>
          <a:xfrm>
            <a:off x="9715680" y="51480"/>
            <a:ext cx="1474560" cy="20808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93" name="CustomShape 20"/>
          <p:cNvSpPr/>
          <p:nvPr/>
        </p:nvSpPr>
        <p:spPr>
          <a:xfrm>
            <a:off x="6801480" y="110664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Não alterar muito o escopo</a:t>
            </a:r>
            <a:endParaRPr lang="pt-BR" sz="1330" b="0" strike="noStrike" spc="-1">
              <a:latin typeface="Arial"/>
            </a:endParaRPr>
          </a:p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Planejar tempo de entrega das tarefas</a:t>
            </a: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6121F4-0069-84CD-3F52-A8B3AA9FD84E}"/>
              </a:ext>
            </a:extLst>
          </p:cNvPr>
          <p:cNvSpPr txBox="1"/>
          <p:nvPr/>
        </p:nvSpPr>
        <p:spPr>
          <a:xfrm>
            <a:off x="5349875" y="355203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70471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6804720" y="1106640"/>
            <a:ext cx="62060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75" name="CustomShape 2"/>
          <p:cNvSpPr/>
          <p:nvPr/>
        </p:nvSpPr>
        <p:spPr>
          <a:xfrm>
            <a:off x="469800" y="185400"/>
            <a:ext cx="12094560" cy="79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5840" tIns="0" rIns="105840" bIns="0" anchor="t">
            <a:noAutofit/>
          </a:bodyPr>
          <a:lstStyle/>
          <a:p>
            <a:pPr>
              <a:spcAft>
                <a:spcPts val="879"/>
              </a:spcAft>
            </a:pPr>
            <a:r>
              <a:rPr lang="en-US" sz="2650" b="0" strike="noStrike" spc="-1" dirty="0">
                <a:solidFill>
                  <a:srgbClr val="000000"/>
                </a:solidFill>
                <a:latin typeface="Simplon Oi Headline"/>
                <a:ea typeface="DejaVu Sans"/>
              </a:rPr>
              <a:t>SEMANA </a:t>
            </a:r>
            <a:r>
              <a:rPr lang="en-US" sz="2650" spc="-1" dirty="0">
                <a:solidFill>
                  <a:srgbClr val="000000"/>
                </a:solidFill>
                <a:latin typeface="Simplon Oi Headline"/>
                <a:ea typeface="DejaVu Sans"/>
              </a:rPr>
              <a:t>10 </a:t>
            </a:r>
            <a:r>
              <a:rPr lang="en-US" sz="2650" b="0" strike="noStrike" spc="-1" dirty="0">
                <a:solidFill>
                  <a:srgbClr val="000000"/>
                </a:solidFill>
                <a:latin typeface="Simplon Oi Headline"/>
                <a:ea typeface="DejaVu Sans"/>
              </a:rPr>
              <a:t>- </a:t>
            </a:r>
            <a:r>
              <a:rPr lang="en-US" sz="2650" spc="-1" dirty="0">
                <a:solidFill>
                  <a:srgbClr val="000000"/>
                </a:solidFill>
                <a:latin typeface="Simplon Oi Headline"/>
                <a:ea typeface="DejaVu Sans"/>
              </a:rPr>
              <a:t>20/04/2022</a:t>
            </a:r>
            <a:endParaRPr lang="pt-BR" sz="2650" b="0" strike="noStrike" spc="-1" dirty="0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512640" y="868320"/>
            <a:ext cx="618300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277" name="CustomShape 4"/>
          <p:cNvSpPr/>
          <p:nvPr/>
        </p:nvSpPr>
        <p:spPr>
          <a:xfrm>
            <a:off x="6814440" y="868320"/>
            <a:ext cx="61912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278" name="CustomShape 5"/>
          <p:cNvSpPr/>
          <p:nvPr/>
        </p:nvSpPr>
        <p:spPr>
          <a:xfrm>
            <a:off x="507600" y="3418920"/>
            <a:ext cx="125020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279" name="CustomShape 6"/>
          <p:cNvSpPr/>
          <p:nvPr/>
        </p:nvSpPr>
        <p:spPr>
          <a:xfrm>
            <a:off x="512640" y="110412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 anchor="t">
            <a:noAutofit/>
          </a:bodyPr>
          <a:lstStyle/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>
                <a:solidFill>
                  <a:srgbClr val="000000"/>
                </a:solidFill>
                <a:latin typeface="Calibri"/>
              </a:rPr>
              <a:t>Finalização da apresentação</a:t>
            </a:r>
          </a:p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>
                <a:latin typeface="Calibri"/>
              </a:rPr>
              <a:t>Apresentação do servidor rodando</a:t>
            </a:r>
            <a:endParaRPr lang="pt-BR" sz="1300" b="1" strike="noStrike" spc="-1" dirty="0">
              <a:latin typeface="Calibri"/>
            </a:endParaRPr>
          </a:p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>
                <a:latin typeface="Calibri"/>
              </a:rPr>
              <a:t>Apresentação do APP conectado</a:t>
            </a:r>
            <a:endParaRPr lang="pt-BR" sz="1300" b="1" strike="noStrike" spc="-1" dirty="0">
              <a:latin typeface="Calibri"/>
            </a:endParaRPr>
          </a:p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>
                <a:latin typeface="Calibri"/>
              </a:rPr>
              <a:t>Estudar para as provas</a:t>
            </a:r>
          </a:p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>
                <a:latin typeface="Calibri"/>
              </a:rPr>
              <a:t>Início do desenvolvimento do chat</a:t>
            </a:r>
          </a:p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>
                <a:latin typeface="Calibri"/>
              </a:rPr>
              <a:t>Ambiente configurado</a:t>
            </a:r>
          </a:p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>
                <a:latin typeface="Calibri"/>
              </a:rPr>
              <a:t>Reestruturação do </a:t>
            </a:r>
            <a:r>
              <a:rPr lang="pt-BR" sz="1300" b="1" spc="-1" dirty="0" err="1">
                <a:latin typeface="Calibri"/>
              </a:rPr>
              <a:t>back-end</a:t>
            </a:r>
            <a:r>
              <a:rPr lang="pt-BR" sz="1300" b="1" spc="-1" dirty="0">
                <a:latin typeface="Calibri"/>
              </a:rPr>
              <a:t> em andamento</a:t>
            </a:r>
          </a:p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endParaRPr lang="pt-BR" sz="1300" b="1" spc="-1" dirty="0">
              <a:latin typeface="Calibri"/>
            </a:endParaRPr>
          </a:p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endParaRPr lang="pt-BR" sz="1300" b="1" spc="-1" dirty="0">
              <a:latin typeface="Calibri"/>
            </a:endParaRPr>
          </a:p>
          <a:p>
            <a:endParaRPr lang="pt-BR" sz="1300" spc="-1">
              <a:latin typeface="Arial"/>
            </a:endParaRPr>
          </a:p>
          <a:p>
            <a:endParaRPr lang="pt-BR" sz="1300" spc="-1">
              <a:latin typeface="Arial"/>
            </a:endParaRPr>
          </a:p>
          <a:p>
            <a:endParaRPr lang="pt-BR" sz="1300" spc="-1">
              <a:latin typeface="Arial"/>
            </a:endParaRPr>
          </a:p>
          <a:p>
            <a:endParaRPr lang="pt-BR" sz="1300" spc="-1">
              <a:latin typeface="Arial"/>
            </a:endParaRPr>
          </a:p>
        </p:txBody>
      </p:sp>
      <p:graphicFrame>
        <p:nvGraphicFramePr>
          <p:cNvPr id="280" name="Table 7"/>
          <p:cNvGraphicFramePr/>
          <p:nvPr>
            <p:extLst>
              <p:ext uri="{D42A27DB-BD31-4B8C-83A1-F6EECF244321}">
                <p14:modId xmlns:p14="http://schemas.microsoft.com/office/powerpoint/2010/main" val="2742678947"/>
              </p:ext>
            </p:extLst>
          </p:nvPr>
        </p:nvGraphicFramePr>
        <p:xfrm>
          <a:off x="512640" y="3728160"/>
          <a:ext cx="12495600" cy="1737360"/>
        </p:xfrm>
        <a:graphic>
          <a:graphicData uri="http://schemas.openxmlformats.org/drawingml/2006/table">
            <a:tbl>
              <a:tblPr/>
              <a:tblGrid>
                <a:gridCol w="41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2400" b="0" strike="noStrike" spc="-1">
                        <a:latin typeface="Times New Roman"/>
                      </a:endParaRPr>
                    </a:p>
                    <a:p>
                      <a:pPr marL="251460" lvl="1" indent="-24828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Terminar os slides da apresentação</a:t>
                      </a:r>
                    </a:p>
                    <a:p>
                      <a:pPr marL="251460" lvl="1" indent="-24828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Terminar o </a:t>
                      </a:r>
                      <a:r>
                        <a:rPr lang="pt-BR" sz="14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white</a:t>
                      </a: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paper</a:t>
                      </a:r>
                      <a:endParaRPr lang="pt-BR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251460" lvl="1" indent="-24828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Integrar o </a:t>
                      </a:r>
                      <a:r>
                        <a:rPr lang="pt-BR" sz="14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back</a:t>
                      </a: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end</a:t>
                      </a: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da API web e da API mobile</a:t>
                      </a: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endParaRPr lang="pt-BR" sz="1400" b="0" strike="noStrike" spc="-1">
                        <a:latin typeface="Times New Roman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endParaRPr lang="pt-BR" sz="14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400" b="0" strike="noStrike" spc="-1">
                        <a:latin typeface="Times New Roman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24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2400" b="0" strike="noStrike" spc="-1">
                        <a:latin typeface="Times New Roman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1" name="CustomShape 8"/>
          <p:cNvSpPr/>
          <p:nvPr/>
        </p:nvSpPr>
        <p:spPr>
          <a:xfrm>
            <a:off x="118227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82" name="CustomShape 9"/>
          <p:cNvSpPr/>
          <p:nvPr/>
        </p:nvSpPr>
        <p:spPr>
          <a:xfrm>
            <a:off x="11193840" y="29808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10"/>
          <p:cNvSpPr/>
          <p:nvPr/>
        </p:nvSpPr>
        <p:spPr>
          <a:xfrm>
            <a:off x="108525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84" name="CustomShape 11"/>
          <p:cNvSpPr/>
          <p:nvPr/>
        </p:nvSpPr>
        <p:spPr>
          <a:xfrm>
            <a:off x="985428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85" name="CustomShape 12"/>
          <p:cNvSpPr/>
          <p:nvPr/>
        </p:nvSpPr>
        <p:spPr>
          <a:xfrm>
            <a:off x="89341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86" name="CustomShape 13"/>
          <p:cNvSpPr/>
          <p:nvPr/>
        </p:nvSpPr>
        <p:spPr>
          <a:xfrm>
            <a:off x="8443440" y="282600"/>
            <a:ext cx="207720" cy="20808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14"/>
          <p:cNvSpPr/>
          <p:nvPr/>
        </p:nvSpPr>
        <p:spPr>
          <a:xfrm>
            <a:off x="81259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88" name="CustomShape 15"/>
          <p:cNvSpPr/>
          <p:nvPr/>
        </p:nvSpPr>
        <p:spPr>
          <a:xfrm>
            <a:off x="9226080" y="28260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16"/>
          <p:cNvSpPr/>
          <p:nvPr/>
        </p:nvSpPr>
        <p:spPr>
          <a:xfrm>
            <a:off x="12156120" y="27864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17"/>
          <p:cNvSpPr/>
          <p:nvPr/>
        </p:nvSpPr>
        <p:spPr>
          <a:xfrm>
            <a:off x="10188000" y="28836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18"/>
          <p:cNvSpPr/>
          <p:nvPr/>
        </p:nvSpPr>
        <p:spPr>
          <a:xfrm>
            <a:off x="8017560" y="180360"/>
            <a:ext cx="4934160" cy="61524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CustomShape 19"/>
          <p:cNvSpPr/>
          <p:nvPr/>
        </p:nvSpPr>
        <p:spPr>
          <a:xfrm>
            <a:off x="9715680" y="51480"/>
            <a:ext cx="1474560" cy="20808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93" name="CustomShape 20"/>
          <p:cNvSpPr/>
          <p:nvPr/>
        </p:nvSpPr>
        <p:spPr>
          <a:xfrm>
            <a:off x="6801480" y="110664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Não alterar muito o escopo</a:t>
            </a:r>
            <a:endParaRPr lang="pt-BR" sz="1330" b="0" strike="noStrike" spc="-1">
              <a:latin typeface="Arial"/>
            </a:endParaRPr>
          </a:p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Planejar tempo de entrega das tarefas</a:t>
            </a: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6121F4-0069-84CD-3F52-A8B3AA9FD84E}"/>
              </a:ext>
            </a:extLst>
          </p:cNvPr>
          <p:cNvSpPr txBox="1"/>
          <p:nvPr/>
        </p:nvSpPr>
        <p:spPr>
          <a:xfrm>
            <a:off x="5349875" y="355203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505099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6804720" y="1106640"/>
            <a:ext cx="62060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75" name="CustomShape 2"/>
          <p:cNvSpPr/>
          <p:nvPr/>
        </p:nvSpPr>
        <p:spPr>
          <a:xfrm>
            <a:off x="469800" y="185400"/>
            <a:ext cx="12094560" cy="79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5840" tIns="0" rIns="105840" bIns="0" anchor="t">
            <a:noAutofit/>
          </a:bodyPr>
          <a:lstStyle/>
          <a:p>
            <a:pPr>
              <a:spcAft>
                <a:spcPts val="879"/>
              </a:spcAft>
            </a:pPr>
            <a:r>
              <a:rPr lang="en-US" sz="2650" b="0" strike="noStrike" spc="-1" dirty="0">
                <a:solidFill>
                  <a:srgbClr val="000000"/>
                </a:solidFill>
                <a:latin typeface="Simplon Oi Headline"/>
                <a:ea typeface="DejaVu Sans"/>
              </a:rPr>
              <a:t>SEMANA </a:t>
            </a:r>
            <a:r>
              <a:rPr lang="en-US" sz="2650" spc="-1" dirty="0">
                <a:solidFill>
                  <a:srgbClr val="000000"/>
                </a:solidFill>
                <a:latin typeface="Simplon Oi Headline"/>
                <a:ea typeface="DejaVu Sans"/>
              </a:rPr>
              <a:t>11 </a:t>
            </a:r>
            <a:r>
              <a:rPr lang="en-US" sz="2650" b="0" strike="noStrike" spc="-1" dirty="0">
                <a:solidFill>
                  <a:srgbClr val="000000"/>
                </a:solidFill>
                <a:latin typeface="Simplon Oi Headline"/>
                <a:ea typeface="DejaVu Sans"/>
              </a:rPr>
              <a:t>- </a:t>
            </a:r>
            <a:r>
              <a:rPr lang="en-US" sz="2650" spc="-1" dirty="0">
                <a:solidFill>
                  <a:srgbClr val="000000"/>
                </a:solidFill>
                <a:latin typeface="Simplon Oi Headline"/>
                <a:ea typeface="DejaVu Sans"/>
              </a:rPr>
              <a:t>27/04/2022</a:t>
            </a:r>
            <a:endParaRPr lang="pt-BR" sz="2650" b="0" strike="noStrike" spc="-1" dirty="0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512640" y="868320"/>
            <a:ext cx="618300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277" name="CustomShape 4"/>
          <p:cNvSpPr/>
          <p:nvPr/>
        </p:nvSpPr>
        <p:spPr>
          <a:xfrm>
            <a:off x="6814440" y="868320"/>
            <a:ext cx="61912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278" name="CustomShape 5"/>
          <p:cNvSpPr/>
          <p:nvPr/>
        </p:nvSpPr>
        <p:spPr>
          <a:xfrm>
            <a:off x="507600" y="3418920"/>
            <a:ext cx="125020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279" name="CustomShape 6"/>
          <p:cNvSpPr/>
          <p:nvPr/>
        </p:nvSpPr>
        <p:spPr>
          <a:xfrm>
            <a:off x="512640" y="110412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 anchor="t">
            <a:noAutofit/>
          </a:bodyPr>
          <a:lstStyle/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>
                <a:latin typeface="Calibri"/>
              </a:rPr>
              <a:t>Entrega da sprint</a:t>
            </a:r>
          </a:p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 err="1">
                <a:latin typeface="Calibri"/>
              </a:rPr>
              <a:t>Happy</a:t>
            </a:r>
            <a:r>
              <a:rPr lang="pt-BR" sz="1300" b="1" spc="-1" dirty="0">
                <a:latin typeface="Calibri"/>
              </a:rPr>
              <a:t> hour</a:t>
            </a:r>
          </a:p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endParaRPr lang="pt-BR" sz="1300" b="1" spc="-1" dirty="0">
              <a:latin typeface="Calibri"/>
            </a:endParaRPr>
          </a:p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endParaRPr lang="pt-BR" sz="1300" b="1" spc="-1" dirty="0">
              <a:latin typeface="Calibri"/>
            </a:endParaRPr>
          </a:p>
          <a:p>
            <a:endParaRPr lang="pt-BR" sz="1300" spc="-1">
              <a:latin typeface="Arial"/>
            </a:endParaRPr>
          </a:p>
          <a:p>
            <a:endParaRPr lang="pt-BR" sz="1300" spc="-1">
              <a:latin typeface="Arial"/>
            </a:endParaRPr>
          </a:p>
          <a:p>
            <a:endParaRPr lang="pt-BR" sz="1300" spc="-1">
              <a:latin typeface="Arial"/>
            </a:endParaRPr>
          </a:p>
          <a:p>
            <a:endParaRPr lang="pt-BR" sz="1300" spc="-1">
              <a:latin typeface="Arial"/>
            </a:endParaRPr>
          </a:p>
        </p:txBody>
      </p:sp>
      <p:graphicFrame>
        <p:nvGraphicFramePr>
          <p:cNvPr id="280" name="Table 7"/>
          <p:cNvGraphicFramePr/>
          <p:nvPr>
            <p:extLst>
              <p:ext uri="{D42A27DB-BD31-4B8C-83A1-F6EECF244321}">
                <p14:modId xmlns:p14="http://schemas.microsoft.com/office/powerpoint/2010/main" val="3758135978"/>
              </p:ext>
            </p:extLst>
          </p:nvPr>
        </p:nvGraphicFramePr>
        <p:xfrm>
          <a:off x="512640" y="3728160"/>
          <a:ext cx="12495600" cy="1524000"/>
        </p:xfrm>
        <a:graphic>
          <a:graphicData uri="http://schemas.openxmlformats.org/drawingml/2006/table">
            <a:tbl>
              <a:tblPr/>
              <a:tblGrid>
                <a:gridCol w="41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2400" b="0" strike="noStrike" spc="-1">
                        <a:latin typeface="Times New Roman"/>
                      </a:endParaRPr>
                    </a:p>
                    <a:p>
                      <a:pPr marL="251460" lvl="1" indent="-24828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Terminar o </a:t>
                      </a:r>
                      <a:r>
                        <a:rPr lang="pt-BR" sz="14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white</a:t>
                      </a: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paper</a:t>
                      </a:r>
                      <a:endParaRPr lang="pt-BR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251460" lvl="1" indent="-24828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Integrar o </a:t>
                      </a:r>
                      <a:r>
                        <a:rPr lang="pt-BR" sz="14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fragment</a:t>
                      </a: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endParaRPr lang="pt-BR" sz="1400" b="0" strike="noStrike" spc="-1">
                        <a:latin typeface="Times New Roman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endParaRPr lang="pt-BR" sz="14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400" b="0" strike="noStrike" spc="-1">
                        <a:latin typeface="Times New Roman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24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2400" b="0" strike="noStrike" spc="-1">
                        <a:latin typeface="Times New Roman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1" name="CustomShape 8"/>
          <p:cNvSpPr/>
          <p:nvPr/>
        </p:nvSpPr>
        <p:spPr>
          <a:xfrm>
            <a:off x="118227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82" name="CustomShape 9"/>
          <p:cNvSpPr/>
          <p:nvPr/>
        </p:nvSpPr>
        <p:spPr>
          <a:xfrm>
            <a:off x="11193840" y="29808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10"/>
          <p:cNvSpPr/>
          <p:nvPr/>
        </p:nvSpPr>
        <p:spPr>
          <a:xfrm>
            <a:off x="108525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84" name="CustomShape 11"/>
          <p:cNvSpPr/>
          <p:nvPr/>
        </p:nvSpPr>
        <p:spPr>
          <a:xfrm>
            <a:off x="985428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85" name="CustomShape 12"/>
          <p:cNvSpPr/>
          <p:nvPr/>
        </p:nvSpPr>
        <p:spPr>
          <a:xfrm>
            <a:off x="89341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86" name="CustomShape 13"/>
          <p:cNvSpPr/>
          <p:nvPr/>
        </p:nvSpPr>
        <p:spPr>
          <a:xfrm>
            <a:off x="8443440" y="282600"/>
            <a:ext cx="207720" cy="20808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14"/>
          <p:cNvSpPr/>
          <p:nvPr/>
        </p:nvSpPr>
        <p:spPr>
          <a:xfrm>
            <a:off x="81259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88" name="CustomShape 15"/>
          <p:cNvSpPr/>
          <p:nvPr/>
        </p:nvSpPr>
        <p:spPr>
          <a:xfrm>
            <a:off x="9226080" y="28260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16"/>
          <p:cNvSpPr/>
          <p:nvPr/>
        </p:nvSpPr>
        <p:spPr>
          <a:xfrm>
            <a:off x="12156120" y="27864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17"/>
          <p:cNvSpPr/>
          <p:nvPr/>
        </p:nvSpPr>
        <p:spPr>
          <a:xfrm>
            <a:off x="10188000" y="28836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18"/>
          <p:cNvSpPr/>
          <p:nvPr/>
        </p:nvSpPr>
        <p:spPr>
          <a:xfrm>
            <a:off x="8017560" y="180360"/>
            <a:ext cx="4934160" cy="61524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CustomShape 19"/>
          <p:cNvSpPr/>
          <p:nvPr/>
        </p:nvSpPr>
        <p:spPr>
          <a:xfrm>
            <a:off x="9715680" y="51480"/>
            <a:ext cx="1474560" cy="20808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93" name="CustomShape 20"/>
          <p:cNvSpPr/>
          <p:nvPr/>
        </p:nvSpPr>
        <p:spPr>
          <a:xfrm>
            <a:off x="6801480" y="110664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Não alterar muito o escopo</a:t>
            </a:r>
            <a:endParaRPr lang="pt-BR" sz="1330" b="0" strike="noStrike" spc="-1">
              <a:latin typeface="Arial"/>
            </a:endParaRPr>
          </a:p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Planejar tempo de entrega das tarefas</a:t>
            </a: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6121F4-0069-84CD-3F52-A8B3AA9FD84E}"/>
              </a:ext>
            </a:extLst>
          </p:cNvPr>
          <p:cNvSpPr txBox="1"/>
          <p:nvPr/>
        </p:nvSpPr>
        <p:spPr>
          <a:xfrm>
            <a:off x="5349875" y="355203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156E0-EC99-2E05-4510-077925EAE9FC}"/>
              </a:ext>
            </a:extLst>
          </p:cNvPr>
          <p:cNvSpPr txBox="1"/>
          <p:nvPr/>
        </p:nvSpPr>
        <p:spPr>
          <a:xfrm>
            <a:off x="5349875" y="355203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13631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6804720" y="1106640"/>
            <a:ext cx="62060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75" name="CustomShape 2"/>
          <p:cNvSpPr/>
          <p:nvPr/>
        </p:nvSpPr>
        <p:spPr>
          <a:xfrm>
            <a:off x="469800" y="185400"/>
            <a:ext cx="12094560" cy="79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5840" tIns="0" rIns="105840" bIns="0" anchor="t">
            <a:noAutofit/>
          </a:bodyPr>
          <a:lstStyle/>
          <a:p>
            <a:pPr>
              <a:spcAft>
                <a:spcPts val="879"/>
              </a:spcAft>
            </a:pPr>
            <a:r>
              <a:rPr lang="en-US" sz="2650" b="0" strike="noStrike" spc="-1" dirty="0">
                <a:solidFill>
                  <a:srgbClr val="000000"/>
                </a:solidFill>
                <a:latin typeface="Simplon Oi Headline"/>
                <a:ea typeface="DejaVu Sans"/>
              </a:rPr>
              <a:t>SEMANA </a:t>
            </a:r>
            <a:r>
              <a:rPr lang="en-US" sz="2650" spc="-1" dirty="0">
                <a:solidFill>
                  <a:srgbClr val="000000"/>
                </a:solidFill>
                <a:latin typeface="Simplon Oi Headline"/>
                <a:ea typeface="DejaVu Sans"/>
              </a:rPr>
              <a:t>12 </a:t>
            </a:r>
            <a:r>
              <a:rPr lang="en-US" sz="2650" b="0" strike="noStrike" spc="-1" dirty="0">
                <a:solidFill>
                  <a:srgbClr val="000000"/>
                </a:solidFill>
                <a:latin typeface="Simplon Oi Headline"/>
                <a:ea typeface="DejaVu Sans"/>
              </a:rPr>
              <a:t>- </a:t>
            </a:r>
            <a:r>
              <a:rPr lang="en-US" sz="2650" spc="-1" dirty="0">
                <a:solidFill>
                  <a:srgbClr val="000000"/>
                </a:solidFill>
                <a:latin typeface="Simplon Oi Headline"/>
                <a:ea typeface="DejaVu Sans"/>
              </a:rPr>
              <a:t>04/05/2022</a:t>
            </a:r>
            <a:endParaRPr lang="pt-BR" sz="2650" b="0" strike="noStrike" spc="-1" dirty="0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512640" y="868320"/>
            <a:ext cx="618300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277" name="CustomShape 4"/>
          <p:cNvSpPr/>
          <p:nvPr/>
        </p:nvSpPr>
        <p:spPr>
          <a:xfrm>
            <a:off x="6814440" y="868320"/>
            <a:ext cx="61912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278" name="CustomShape 5"/>
          <p:cNvSpPr/>
          <p:nvPr/>
        </p:nvSpPr>
        <p:spPr>
          <a:xfrm>
            <a:off x="507600" y="3418920"/>
            <a:ext cx="125020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279" name="CustomShape 6"/>
          <p:cNvSpPr/>
          <p:nvPr/>
        </p:nvSpPr>
        <p:spPr>
          <a:xfrm>
            <a:off x="512640" y="110412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 anchor="t">
            <a:noAutofit/>
          </a:bodyPr>
          <a:lstStyle/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>
                <a:latin typeface="Calibri"/>
              </a:rPr>
              <a:t>Sprint </a:t>
            </a:r>
            <a:r>
              <a:rPr lang="pt-BR" sz="1300" b="1" spc="-1" dirty="0" err="1">
                <a:latin typeface="Calibri"/>
              </a:rPr>
              <a:t>restropective</a:t>
            </a:r>
            <a:endParaRPr lang="pt-BR" sz="1300" b="1" spc="-1" dirty="0">
              <a:latin typeface="Calibri"/>
            </a:endParaRPr>
          </a:p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>
                <a:latin typeface="Calibri"/>
              </a:rPr>
              <a:t>Inicio da criação das telas</a:t>
            </a:r>
          </a:p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>
                <a:latin typeface="Calibri"/>
              </a:rPr>
              <a:t>Tentativa de integrar o </a:t>
            </a:r>
            <a:r>
              <a:rPr lang="pt-BR" sz="1300" b="1" spc="-1" dirty="0" err="1">
                <a:latin typeface="Calibri"/>
              </a:rPr>
              <a:t>fragment</a:t>
            </a:r>
            <a:r>
              <a:rPr lang="pt-BR" sz="1300" b="1" spc="-1" dirty="0">
                <a:latin typeface="Calibri"/>
              </a:rPr>
              <a:t> da geolocalização</a:t>
            </a:r>
          </a:p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endParaRPr lang="pt-BR" sz="1300" b="1" spc="-1" dirty="0">
              <a:latin typeface="Calibri"/>
            </a:endParaRPr>
          </a:p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endParaRPr lang="pt-BR" sz="1300" b="1" spc="-1" dirty="0">
              <a:latin typeface="Calibri"/>
            </a:endParaRPr>
          </a:p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endParaRPr lang="pt-BR" sz="1300" b="1" spc="-1" dirty="0">
              <a:latin typeface="Calibri"/>
            </a:endParaRPr>
          </a:p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endParaRPr lang="pt-BR" sz="1300" b="1" spc="-1" dirty="0">
              <a:latin typeface="Calibri"/>
            </a:endParaRPr>
          </a:p>
          <a:p>
            <a:endParaRPr lang="pt-BR" sz="1300" spc="-1">
              <a:latin typeface="Arial"/>
            </a:endParaRPr>
          </a:p>
          <a:p>
            <a:endParaRPr lang="pt-BR" sz="1300" spc="-1">
              <a:latin typeface="Arial"/>
            </a:endParaRPr>
          </a:p>
          <a:p>
            <a:endParaRPr lang="pt-BR" sz="1300" spc="-1">
              <a:latin typeface="Arial"/>
            </a:endParaRPr>
          </a:p>
          <a:p>
            <a:endParaRPr lang="pt-BR" sz="1300" spc="-1">
              <a:latin typeface="Arial"/>
            </a:endParaRPr>
          </a:p>
        </p:txBody>
      </p:sp>
      <p:graphicFrame>
        <p:nvGraphicFramePr>
          <p:cNvPr id="280" name="Table 7"/>
          <p:cNvGraphicFramePr/>
          <p:nvPr>
            <p:extLst>
              <p:ext uri="{D42A27DB-BD31-4B8C-83A1-F6EECF244321}">
                <p14:modId xmlns:p14="http://schemas.microsoft.com/office/powerpoint/2010/main" val="1477158354"/>
              </p:ext>
            </p:extLst>
          </p:nvPr>
        </p:nvGraphicFramePr>
        <p:xfrm>
          <a:off x="512640" y="3728160"/>
          <a:ext cx="12495600" cy="1950720"/>
        </p:xfrm>
        <a:graphic>
          <a:graphicData uri="http://schemas.openxmlformats.org/drawingml/2006/table">
            <a:tbl>
              <a:tblPr/>
              <a:tblGrid>
                <a:gridCol w="41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2400" b="0" strike="noStrike" spc="-1">
                        <a:latin typeface="Times New Roman"/>
                      </a:endParaRPr>
                    </a:p>
                    <a:p>
                      <a:pPr marL="251460" lvl="1" indent="-24828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Terminar o </a:t>
                      </a:r>
                      <a:r>
                        <a:rPr lang="pt-BR" sz="14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white</a:t>
                      </a: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paper</a:t>
                      </a:r>
                      <a:endParaRPr lang="pt-BR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251460" lvl="1" indent="-24828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Integrar o </a:t>
                      </a:r>
                      <a:r>
                        <a:rPr lang="pt-BR" sz="14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fragment</a:t>
                      </a:r>
                      <a:endParaRPr lang="pt-BR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251460" lvl="1" indent="-24828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 dirty="0">
                          <a:latin typeface="Times New Roman"/>
                        </a:rPr>
                        <a:t>Terminar as telas</a:t>
                      </a:r>
                    </a:p>
                    <a:p>
                      <a:pPr marL="251460" lvl="1" indent="-24828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 dirty="0">
                          <a:latin typeface="Times New Roman"/>
                        </a:rPr>
                        <a:t>Implementar certificado digital</a:t>
                      </a:r>
                    </a:p>
                    <a:p>
                      <a:pPr marL="251460" lvl="1" indent="-24828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endParaRPr lang="pt-BR" sz="1400" b="0" strike="noStrike" spc="-1" dirty="0">
                        <a:latin typeface="Times New Roman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endParaRPr lang="pt-BR" sz="14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400" b="0" strike="noStrike" spc="-1">
                        <a:latin typeface="Times New Roman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24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2400" b="0" strike="noStrike" spc="-1">
                        <a:latin typeface="Times New Roman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1" name="CustomShape 8"/>
          <p:cNvSpPr/>
          <p:nvPr/>
        </p:nvSpPr>
        <p:spPr>
          <a:xfrm>
            <a:off x="118227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82" name="CustomShape 9"/>
          <p:cNvSpPr/>
          <p:nvPr/>
        </p:nvSpPr>
        <p:spPr>
          <a:xfrm>
            <a:off x="11193840" y="29808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10"/>
          <p:cNvSpPr/>
          <p:nvPr/>
        </p:nvSpPr>
        <p:spPr>
          <a:xfrm>
            <a:off x="108525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84" name="CustomShape 11"/>
          <p:cNvSpPr/>
          <p:nvPr/>
        </p:nvSpPr>
        <p:spPr>
          <a:xfrm>
            <a:off x="985428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85" name="CustomShape 12"/>
          <p:cNvSpPr/>
          <p:nvPr/>
        </p:nvSpPr>
        <p:spPr>
          <a:xfrm>
            <a:off x="89341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86" name="CustomShape 13"/>
          <p:cNvSpPr/>
          <p:nvPr/>
        </p:nvSpPr>
        <p:spPr>
          <a:xfrm>
            <a:off x="8443440" y="282600"/>
            <a:ext cx="207720" cy="20808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14"/>
          <p:cNvSpPr/>
          <p:nvPr/>
        </p:nvSpPr>
        <p:spPr>
          <a:xfrm>
            <a:off x="81259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88" name="CustomShape 15"/>
          <p:cNvSpPr/>
          <p:nvPr/>
        </p:nvSpPr>
        <p:spPr>
          <a:xfrm>
            <a:off x="9226080" y="28260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16"/>
          <p:cNvSpPr/>
          <p:nvPr/>
        </p:nvSpPr>
        <p:spPr>
          <a:xfrm>
            <a:off x="12156120" y="27864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17"/>
          <p:cNvSpPr/>
          <p:nvPr/>
        </p:nvSpPr>
        <p:spPr>
          <a:xfrm>
            <a:off x="10188000" y="28836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18"/>
          <p:cNvSpPr/>
          <p:nvPr/>
        </p:nvSpPr>
        <p:spPr>
          <a:xfrm>
            <a:off x="8017560" y="180360"/>
            <a:ext cx="4934160" cy="61524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CustomShape 19"/>
          <p:cNvSpPr/>
          <p:nvPr/>
        </p:nvSpPr>
        <p:spPr>
          <a:xfrm>
            <a:off x="9715680" y="51480"/>
            <a:ext cx="1474560" cy="20808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93" name="CustomShape 20"/>
          <p:cNvSpPr/>
          <p:nvPr/>
        </p:nvSpPr>
        <p:spPr>
          <a:xfrm>
            <a:off x="6801480" y="110664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Não alterar muito o escopo</a:t>
            </a:r>
            <a:endParaRPr lang="pt-BR" sz="1330" b="0" strike="noStrike" spc="-1">
              <a:latin typeface="Arial"/>
            </a:endParaRPr>
          </a:p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Planejar tempo de entrega das tarefas</a:t>
            </a: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6121F4-0069-84CD-3F52-A8B3AA9FD84E}"/>
              </a:ext>
            </a:extLst>
          </p:cNvPr>
          <p:cNvSpPr txBox="1"/>
          <p:nvPr/>
        </p:nvSpPr>
        <p:spPr>
          <a:xfrm>
            <a:off x="5349875" y="355203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156E0-EC99-2E05-4510-077925EAE9FC}"/>
              </a:ext>
            </a:extLst>
          </p:cNvPr>
          <p:cNvSpPr txBox="1"/>
          <p:nvPr/>
        </p:nvSpPr>
        <p:spPr>
          <a:xfrm>
            <a:off x="5349875" y="355203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46507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6804720" y="1106640"/>
            <a:ext cx="62060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75" name="CustomShape 2"/>
          <p:cNvSpPr/>
          <p:nvPr/>
        </p:nvSpPr>
        <p:spPr>
          <a:xfrm>
            <a:off x="469800" y="185400"/>
            <a:ext cx="12094560" cy="79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5840" tIns="0" rIns="105840" bIns="0" anchor="t">
            <a:noAutofit/>
          </a:bodyPr>
          <a:lstStyle/>
          <a:p>
            <a:pPr>
              <a:spcAft>
                <a:spcPts val="879"/>
              </a:spcAft>
            </a:pPr>
            <a:r>
              <a:rPr lang="en-US" sz="2650" b="0" strike="noStrike" spc="-1" dirty="0">
                <a:solidFill>
                  <a:srgbClr val="000000"/>
                </a:solidFill>
                <a:latin typeface="Simplon Oi Headline"/>
                <a:ea typeface="DejaVu Sans"/>
              </a:rPr>
              <a:t>SEMANA </a:t>
            </a:r>
            <a:r>
              <a:rPr lang="en-US" sz="2650" spc="-1" dirty="0">
                <a:solidFill>
                  <a:srgbClr val="000000"/>
                </a:solidFill>
                <a:latin typeface="Simplon Oi Headline"/>
                <a:ea typeface="DejaVu Sans"/>
              </a:rPr>
              <a:t>13 </a:t>
            </a:r>
            <a:r>
              <a:rPr lang="en-US" sz="2650" b="0" strike="noStrike" spc="-1" dirty="0">
                <a:solidFill>
                  <a:srgbClr val="000000"/>
                </a:solidFill>
                <a:latin typeface="Simplon Oi Headline"/>
                <a:ea typeface="DejaVu Sans"/>
              </a:rPr>
              <a:t>- </a:t>
            </a:r>
            <a:r>
              <a:rPr lang="en-US" sz="2650" spc="-1" dirty="0">
                <a:solidFill>
                  <a:srgbClr val="000000"/>
                </a:solidFill>
                <a:latin typeface="Simplon Oi Headline"/>
                <a:ea typeface="DejaVu Sans"/>
              </a:rPr>
              <a:t>11/05/2022</a:t>
            </a:r>
            <a:endParaRPr lang="pt-BR" sz="2650" b="0" strike="noStrike" spc="-1" dirty="0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512640" y="868320"/>
            <a:ext cx="618300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277" name="CustomShape 4"/>
          <p:cNvSpPr/>
          <p:nvPr/>
        </p:nvSpPr>
        <p:spPr>
          <a:xfrm>
            <a:off x="6814440" y="868320"/>
            <a:ext cx="61912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278" name="CustomShape 5"/>
          <p:cNvSpPr/>
          <p:nvPr/>
        </p:nvSpPr>
        <p:spPr>
          <a:xfrm>
            <a:off x="507600" y="3418920"/>
            <a:ext cx="125020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279" name="CustomShape 6"/>
          <p:cNvSpPr/>
          <p:nvPr/>
        </p:nvSpPr>
        <p:spPr>
          <a:xfrm>
            <a:off x="512640" y="110412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 anchor="t">
            <a:noAutofit/>
          </a:bodyPr>
          <a:lstStyle/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>
                <a:latin typeface="Calibri"/>
              </a:rPr>
              <a:t>Criação de tela dentro da aplicação </a:t>
            </a:r>
          </a:p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>
                <a:latin typeface="Calibri"/>
              </a:rPr>
              <a:t>Progresso no </a:t>
            </a:r>
            <a:r>
              <a:rPr lang="pt-BR" sz="1300" b="1" spc="-1" dirty="0" err="1">
                <a:latin typeface="Calibri"/>
              </a:rPr>
              <a:t>whitepaper</a:t>
            </a:r>
          </a:p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>
                <a:latin typeface="Calibri"/>
              </a:rPr>
              <a:t>Implementação do </a:t>
            </a:r>
            <a:r>
              <a:rPr lang="pt-BR" sz="1300" b="1" spc="-1" dirty="0" err="1">
                <a:latin typeface="Calibri"/>
              </a:rPr>
              <a:t>fragment</a:t>
            </a:r>
          </a:p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endParaRPr lang="pt-BR" sz="1300" b="1" spc="-1" dirty="0">
              <a:latin typeface="Calibri"/>
            </a:endParaRPr>
          </a:p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endParaRPr lang="pt-BR" sz="1300" b="1" spc="-1" dirty="0">
              <a:latin typeface="Calibri"/>
            </a:endParaRPr>
          </a:p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endParaRPr lang="pt-BR" sz="1300" b="1" spc="-1" dirty="0">
              <a:latin typeface="Calibri"/>
            </a:endParaRPr>
          </a:p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endParaRPr lang="pt-BR" sz="1300" b="1" spc="-1" dirty="0">
              <a:latin typeface="Calibri"/>
            </a:endParaRPr>
          </a:p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endParaRPr lang="pt-BR" sz="1300" b="1" spc="-1" dirty="0">
              <a:latin typeface="Calibri"/>
            </a:endParaRPr>
          </a:p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endParaRPr lang="pt-BR" sz="1300" b="1" spc="-1" dirty="0">
              <a:latin typeface="Calibri"/>
            </a:endParaRPr>
          </a:p>
          <a:p>
            <a:endParaRPr lang="pt-BR" sz="1300" spc="-1">
              <a:latin typeface="Arial"/>
            </a:endParaRPr>
          </a:p>
          <a:p>
            <a:endParaRPr lang="pt-BR" sz="1300" spc="-1">
              <a:latin typeface="Arial"/>
            </a:endParaRPr>
          </a:p>
          <a:p>
            <a:endParaRPr lang="pt-BR" sz="1300" spc="-1">
              <a:latin typeface="Arial"/>
            </a:endParaRPr>
          </a:p>
          <a:p>
            <a:endParaRPr lang="pt-BR" sz="1300" spc="-1">
              <a:latin typeface="Arial"/>
            </a:endParaRPr>
          </a:p>
        </p:txBody>
      </p:sp>
      <p:graphicFrame>
        <p:nvGraphicFramePr>
          <p:cNvPr id="280" name="Table 7"/>
          <p:cNvGraphicFramePr/>
          <p:nvPr>
            <p:extLst>
              <p:ext uri="{D42A27DB-BD31-4B8C-83A1-F6EECF244321}">
                <p14:modId xmlns:p14="http://schemas.microsoft.com/office/powerpoint/2010/main" val="3060187221"/>
              </p:ext>
            </p:extLst>
          </p:nvPr>
        </p:nvGraphicFramePr>
        <p:xfrm>
          <a:off x="512640" y="3728160"/>
          <a:ext cx="12495600" cy="1950720"/>
        </p:xfrm>
        <a:graphic>
          <a:graphicData uri="http://schemas.openxmlformats.org/drawingml/2006/table">
            <a:tbl>
              <a:tblPr/>
              <a:tblGrid>
                <a:gridCol w="41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2400" b="0" strike="noStrike" spc="-1">
                        <a:latin typeface="Times New Roman"/>
                      </a:endParaRPr>
                    </a:p>
                    <a:p>
                      <a:pPr marL="251460" lvl="1" indent="-24828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Terminar o </a:t>
                      </a:r>
                      <a:r>
                        <a:rPr lang="pt-BR" sz="14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white</a:t>
                      </a: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paper</a:t>
                      </a:r>
                      <a:endParaRPr lang="pt-BR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251460" lvl="1" indent="-24828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Terminar as integrações</a:t>
                      </a:r>
                    </a:p>
                    <a:p>
                      <a:pPr marL="251460" lvl="1" indent="-24828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Implementar certificado digital</a:t>
                      </a:r>
                    </a:p>
                    <a:p>
                      <a:pPr marL="251460" lvl="1" indent="-24828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endParaRPr lang="pt-BR" sz="1400" b="0" strike="noStrike" spc="-1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endParaRPr lang="pt-BR" sz="1400" b="0" strike="noStrike" spc="-1">
                        <a:latin typeface="Times New Roman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endParaRPr lang="pt-BR" sz="14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400" b="0" strike="noStrike" spc="-1">
                        <a:latin typeface="Times New Roman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24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2400" b="0" strike="noStrike" spc="-1">
                        <a:latin typeface="Times New Roman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1" name="CustomShape 8"/>
          <p:cNvSpPr/>
          <p:nvPr/>
        </p:nvSpPr>
        <p:spPr>
          <a:xfrm>
            <a:off x="118227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82" name="CustomShape 9"/>
          <p:cNvSpPr/>
          <p:nvPr/>
        </p:nvSpPr>
        <p:spPr>
          <a:xfrm>
            <a:off x="11193840" y="29808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10"/>
          <p:cNvSpPr/>
          <p:nvPr/>
        </p:nvSpPr>
        <p:spPr>
          <a:xfrm>
            <a:off x="108525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84" name="CustomShape 11"/>
          <p:cNvSpPr/>
          <p:nvPr/>
        </p:nvSpPr>
        <p:spPr>
          <a:xfrm>
            <a:off x="985428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85" name="CustomShape 12"/>
          <p:cNvSpPr/>
          <p:nvPr/>
        </p:nvSpPr>
        <p:spPr>
          <a:xfrm>
            <a:off x="89341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86" name="CustomShape 13"/>
          <p:cNvSpPr/>
          <p:nvPr/>
        </p:nvSpPr>
        <p:spPr>
          <a:xfrm>
            <a:off x="8443440" y="282600"/>
            <a:ext cx="207720" cy="20808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14"/>
          <p:cNvSpPr/>
          <p:nvPr/>
        </p:nvSpPr>
        <p:spPr>
          <a:xfrm>
            <a:off x="81259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88" name="CustomShape 15"/>
          <p:cNvSpPr/>
          <p:nvPr/>
        </p:nvSpPr>
        <p:spPr>
          <a:xfrm>
            <a:off x="9226080" y="28260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16"/>
          <p:cNvSpPr/>
          <p:nvPr/>
        </p:nvSpPr>
        <p:spPr>
          <a:xfrm>
            <a:off x="12156120" y="27864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17"/>
          <p:cNvSpPr/>
          <p:nvPr/>
        </p:nvSpPr>
        <p:spPr>
          <a:xfrm>
            <a:off x="10188000" y="28836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18"/>
          <p:cNvSpPr/>
          <p:nvPr/>
        </p:nvSpPr>
        <p:spPr>
          <a:xfrm>
            <a:off x="8017560" y="180360"/>
            <a:ext cx="4934160" cy="61524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CustomShape 19"/>
          <p:cNvSpPr/>
          <p:nvPr/>
        </p:nvSpPr>
        <p:spPr>
          <a:xfrm>
            <a:off x="9715680" y="51480"/>
            <a:ext cx="1474560" cy="20808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93" name="CustomShape 20"/>
          <p:cNvSpPr/>
          <p:nvPr/>
        </p:nvSpPr>
        <p:spPr>
          <a:xfrm>
            <a:off x="6801480" y="110664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Não alterar muito o escopo</a:t>
            </a:r>
            <a:endParaRPr lang="pt-BR" sz="1330" b="0" strike="noStrike" spc="-1">
              <a:latin typeface="Arial"/>
            </a:endParaRPr>
          </a:p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Planejar tempo de entrega das tarefas</a:t>
            </a: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6121F4-0069-84CD-3F52-A8B3AA9FD84E}"/>
              </a:ext>
            </a:extLst>
          </p:cNvPr>
          <p:cNvSpPr txBox="1"/>
          <p:nvPr/>
        </p:nvSpPr>
        <p:spPr>
          <a:xfrm>
            <a:off x="5349875" y="355203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156E0-EC99-2E05-4510-077925EAE9FC}"/>
              </a:ext>
            </a:extLst>
          </p:cNvPr>
          <p:cNvSpPr txBox="1"/>
          <p:nvPr/>
        </p:nvSpPr>
        <p:spPr>
          <a:xfrm>
            <a:off x="5349875" y="355203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966945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135640" y="1404360"/>
            <a:ext cx="4612320" cy="280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pt-BR" sz="3000" b="1" strike="noStrike" spc="-1">
                <a:solidFill>
                  <a:srgbClr val="32B9CD"/>
                </a:solidFill>
                <a:latin typeface="Exo 2"/>
                <a:ea typeface="DejaVu Sans"/>
              </a:rPr>
              <a:t>Reunião Semanal </a:t>
            </a:r>
            <a:endParaRPr lang="pt-BR" sz="3000" b="0" strike="noStrike" spc="-1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135640" y="4212720"/>
            <a:ext cx="4612320" cy="280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/>
              </a:rPr>
              <a:t>Status </a:t>
            </a:r>
            <a:r>
              <a:rPr lang="en-US" sz="2000" b="0" strike="noStrike" spc="-1">
                <a:solidFill>
                  <a:srgbClr val="FFFFFF"/>
                </a:solidFill>
                <a:latin typeface="Exo 2"/>
                <a:ea typeface="DejaVu Sans"/>
              </a:rPr>
              <a:t>Report</a:t>
            </a: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/>
              </a:rPr>
              <a:t> do Projeto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/>
              </a:rPr>
              <a:t>Solução para contratação de domésticas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/>
              </a:rPr>
              <a:t>Data: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/>
              </a:rPr>
              <a:t>07/09/2021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/>
              </a:rPr>
              <a:t>IClean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/>
              </a:rPr>
              <a:t>Professor.: Alexander Barreira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135640" y="1404360"/>
            <a:ext cx="4612320" cy="280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pt-BR" sz="3000" b="1" strike="noStrike" spc="-1">
                <a:solidFill>
                  <a:srgbClr val="32B9CD"/>
                </a:solidFill>
                <a:latin typeface="Exo 2"/>
                <a:ea typeface="DejaVu Sans"/>
              </a:rPr>
              <a:t>Membros</a:t>
            </a:r>
            <a:endParaRPr lang="pt-BR" sz="3000" b="0" strike="noStrike" spc="-1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135640" y="4212720"/>
            <a:ext cx="4612320" cy="280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/>
              </a:rPr>
              <a:t>Carlos Gomes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/>
              </a:rPr>
              <a:t>Guilherme Souza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/>
              </a:rPr>
              <a:t>Guilherme Soares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/>
              </a:rPr>
              <a:t>Leonardo Victor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/>
              </a:rPr>
              <a:t>Lucas Yudi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/>
              </a:rPr>
              <a:t>Roberto Gomes</a:t>
            </a: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804720" y="1106640"/>
            <a:ext cx="62060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35" name="CustomShape 2"/>
          <p:cNvSpPr/>
          <p:nvPr/>
        </p:nvSpPr>
        <p:spPr>
          <a:xfrm>
            <a:off x="469800" y="185400"/>
            <a:ext cx="12094560" cy="79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5840" tIns="0" rIns="105840" bIns="0">
            <a:noAutofit/>
          </a:bodyPr>
          <a:lstStyle/>
          <a:p>
            <a:pPr>
              <a:lnSpc>
                <a:spcPct val="100000"/>
              </a:lnSpc>
              <a:spcAft>
                <a:spcPts val="879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/>
              </a:rPr>
              <a:t>SEMANA 1 - 07/02/2022</a:t>
            </a:r>
            <a:endParaRPr lang="pt-BR" sz="2650" b="0" strike="noStrike" spc="-1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512640" y="868320"/>
            <a:ext cx="618300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6814440" y="868320"/>
            <a:ext cx="61912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507600" y="3418920"/>
            <a:ext cx="125020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39" name="CustomShape 6"/>
          <p:cNvSpPr/>
          <p:nvPr/>
        </p:nvSpPr>
        <p:spPr>
          <a:xfrm>
            <a:off x="496800" y="110664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Review da inovação</a:t>
            </a:r>
            <a:endParaRPr lang="pt-BR" sz="1330" b="0" strike="noStrike" spc="-1">
              <a:latin typeface="Arial"/>
            </a:endParaRPr>
          </a:p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Definição da API para efetuar pagamento</a:t>
            </a:r>
            <a:endParaRPr lang="pt-BR" sz="1330" b="0" strike="noStrike" spc="-1">
              <a:latin typeface="Arial"/>
            </a:endParaRPr>
          </a:p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Levantamento de entregáveis</a:t>
            </a:r>
            <a:endParaRPr lang="pt-BR" sz="1330" b="0" strike="noStrike" spc="-1">
              <a:latin typeface="Arial"/>
            </a:endParaRPr>
          </a:p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Detalhamento do diferencial</a:t>
            </a:r>
            <a:endParaRPr lang="pt-BR" sz="1330" b="0" strike="noStrike" spc="-1">
              <a:latin typeface="Arial"/>
            </a:endParaRPr>
          </a:p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Pesquisa de Mercado</a:t>
            </a:r>
            <a:endParaRPr lang="pt-BR" sz="1330" b="0" strike="noStrike" spc="-1">
              <a:latin typeface="Arial"/>
            </a:endParaRPr>
          </a:p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Definições de papeis na equipe </a:t>
            </a: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</p:txBody>
      </p:sp>
      <p:graphicFrame>
        <p:nvGraphicFramePr>
          <p:cNvPr id="140" name="Table 7"/>
          <p:cNvGraphicFramePr/>
          <p:nvPr/>
        </p:nvGraphicFramePr>
        <p:xfrm>
          <a:off x="512640" y="3728160"/>
          <a:ext cx="12495600" cy="1645920"/>
        </p:xfrm>
        <a:graphic>
          <a:graphicData uri="http://schemas.openxmlformats.org/drawingml/2006/table">
            <a:tbl>
              <a:tblPr/>
              <a:tblGrid>
                <a:gridCol w="41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/>
                      </a:endParaRPr>
                    </a:p>
                    <a:p>
                      <a:pPr marL="252000" lvl="1" indent="-249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Manutenção de contexto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2000" lvl="1" indent="-249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Levantamento de requisitos básicos da aplicação Mobile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2000" lvl="1" indent="-249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Mapa de persona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2000" lvl="1" indent="-249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Product Backlog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2000" lvl="1" indent="-249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Inicio do Figma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1" name="CustomShape 8"/>
          <p:cNvSpPr/>
          <p:nvPr/>
        </p:nvSpPr>
        <p:spPr>
          <a:xfrm>
            <a:off x="118227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2" name="CustomShape 9"/>
          <p:cNvSpPr/>
          <p:nvPr/>
        </p:nvSpPr>
        <p:spPr>
          <a:xfrm>
            <a:off x="11193840" y="29808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10"/>
          <p:cNvSpPr/>
          <p:nvPr/>
        </p:nvSpPr>
        <p:spPr>
          <a:xfrm>
            <a:off x="108525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4" name="CustomShape 11"/>
          <p:cNvSpPr/>
          <p:nvPr/>
        </p:nvSpPr>
        <p:spPr>
          <a:xfrm>
            <a:off x="985428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5" name="CustomShape 12"/>
          <p:cNvSpPr/>
          <p:nvPr/>
        </p:nvSpPr>
        <p:spPr>
          <a:xfrm>
            <a:off x="89341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6" name="CustomShape 13"/>
          <p:cNvSpPr/>
          <p:nvPr/>
        </p:nvSpPr>
        <p:spPr>
          <a:xfrm>
            <a:off x="8443440" y="282600"/>
            <a:ext cx="207720" cy="20808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14"/>
          <p:cNvSpPr/>
          <p:nvPr/>
        </p:nvSpPr>
        <p:spPr>
          <a:xfrm>
            <a:off x="81259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8" name="CustomShape 15"/>
          <p:cNvSpPr/>
          <p:nvPr/>
        </p:nvSpPr>
        <p:spPr>
          <a:xfrm>
            <a:off x="9226080" y="28260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6"/>
          <p:cNvSpPr/>
          <p:nvPr/>
        </p:nvSpPr>
        <p:spPr>
          <a:xfrm>
            <a:off x="12156120" y="27864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7"/>
          <p:cNvSpPr/>
          <p:nvPr/>
        </p:nvSpPr>
        <p:spPr>
          <a:xfrm>
            <a:off x="10188000" y="28836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8"/>
          <p:cNvSpPr/>
          <p:nvPr/>
        </p:nvSpPr>
        <p:spPr>
          <a:xfrm>
            <a:off x="8017560" y="180360"/>
            <a:ext cx="4934160" cy="61524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9"/>
          <p:cNvSpPr/>
          <p:nvPr/>
        </p:nvSpPr>
        <p:spPr>
          <a:xfrm>
            <a:off x="9715680" y="51480"/>
            <a:ext cx="1474560" cy="20808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53" name="CustomShape 20"/>
          <p:cNvSpPr/>
          <p:nvPr/>
        </p:nvSpPr>
        <p:spPr>
          <a:xfrm>
            <a:off x="6801480" y="110664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Não alterar muito o escopo</a:t>
            </a:r>
            <a:endParaRPr lang="pt-BR" sz="1330" b="0" strike="noStrike" spc="-1">
              <a:latin typeface="Arial"/>
            </a:endParaRPr>
          </a:p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Planejar tempo de entrega das tarefas</a:t>
            </a: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6804720" y="1106640"/>
            <a:ext cx="62060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55" name="CustomShape 2"/>
          <p:cNvSpPr/>
          <p:nvPr/>
        </p:nvSpPr>
        <p:spPr>
          <a:xfrm>
            <a:off x="469800" y="185400"/>
            <a:ext cx="12094560" cy="79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5840" tIns="0" rIns="105840" bIns="0">
            <a:noAutofit/>
          </a:bodyPr>
          <a:lstStyle/>
          <a:p>
            <a:pPr>
              <a:lnSpc>
                <a:spcPct val="100000"/>
              </a:lnSpc>
              <a:spcAft>
                <a:spcPts val="879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/>
              </a:rPr>
              <a:t>SEMANA 2 - 15/02/2022</a:t>
            </a:r>
            <a:endParaRPr lang="pt-BR" sz="2650" b="0" strike="noStrike" spc="-1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512640" y="868320"/>
            <a:ext cx="618300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6814440" y="868320"/>
            <a:ext cx="61912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507600" y="3418920"/>
            <a:ext cx="125020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496800" y="110664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 marL="25164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Mapa de persona contratante</a:t>
            </a:r>
            <a:endParaRPr lang="pt-BR" sz="1300" b="0" strike="noStrike" spc="-1">
              <a:latin typeface="Arial"/>
            </a:endParaRPr>
          </a:p>
          <a:p>
            <a:pPr marL="25164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Mapa de persona contratada</a:t>
            </a:r>
            <a:endParaRPr lang="pt-BR" sz="1300" b="0" strike="noStrike" spc="-1">
              <a:latin typeface="Arial"/>
            </a:endParaRPr>
          </a:p>
          <a:p>
            <a:pPr marL="25164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Canva de modelo de negocio </a:t>
            </a:r>
            <a:endParaRPr lang="pt-BR" sz="1300" b="0" strike="noStrike" spc="-1">
              <a:latin typeface="Arial"/>
            </a:endParaRPr>
          </a:p>
          <a:p>
            <a:pPr marL="25164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Diferencial  em relação ao concorrente</a:t>
            </a:r>
            <a:endParaRPr lang="pt-BR" sz="1300" b="0" strike="noStrike" spc="-1">
              <a:latin typeface="Arial"/>
            </a:endParaRPr>
          </a:p>
          <a:p>
            <a:pPr marL="25164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Pesquisa de Mercado</a:t>
            </a:r>
            <a:endParaRPr lang="pt-BR" sz="1300" b="0" strike="noStrike" spc="-1">
              <a:latin typeface="Arial"/>
            </a:endParaRPr>
          </a:p>
          <a:p>
            <a:pPr marL="25164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Inicio do Figma 0 telas concluidas</a:t>
            </a:r>
            <a:endParaRPr lang="pt-BR" sz="1300" b="0" strike="noStrike" spc="-1">
              <a:latin typeface="Arial"/>
            </a:endParaRPr>
          </a:p>
          <a:p>
            <a:pPr marL="25164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Definição da API para efetuar pagamento</a:t>
            </a: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</p:txBody>
      </p:sp>
      <p:graphicFrame>
        <p:nvGraphicFramePr>
          <p:cNvPr id="160" name="Table 7"/>
          <p:cNvGraphicFramePr/>
          <p:nvPr/>
        </p:nvGraphicFramePr>
        <p:xfrm>
          <a:off x="512640" y="3728160"/>
          <a:ext cx="12495600" cy="1859280"/>
        </p:xfrm>
        <a:graphic>
          <a:graphicData uri="http://schemas.openxmlformats.org/drawingml/2006/table">
            <a:tbl>
              <a:tblPr/>
              <a:tblGrid>
                <a:gridCol w="41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/>
                      </a:endParaRPr>
                    </a:p>
                    <a:p>
                      <a:pPr marL="251640" lvl="1" indent="-249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Manutenção de contexto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1640" lvl="1" indent="-249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Levantamento de requisitos básicos da aplicação Mobile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1640" lvl="1" indent="-249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Canva PM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1640" lvl="1" indent="-249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Product Backlog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1640" lvl="1" indent="-249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Terminar Figma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1" name="CustomShape 8"/>
          <p:cNvSpPr/>
          <p:nvPr/>
        </p:nvSpPr>
        <p:spPr>
          <a:xfrm>
            <a:off x="118227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62" name="CustomShape 9"/>
          <p:cNvSpPr/>
          <p:nvPr/>
        </p:nvSpPr>
        <p:spPr>
          <a:xfrm>
            <a:off x="11193840" y="29808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10"/>
          <p:cNvSpPr/>
          <p:nvPr/>
        </p:nvSpPr>
        <p:spPr>
          <a:xfrm>
            <a:off x="108525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64" name="CustomShape 11"/>
          <p:cNvSpPr/>
          <p:nvPr/>
        </p:nvSpPr>
        <p:spPr>
          <a:xfrm>
            <a:off x="985428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65" name="CustomShape 12"/>
          <p:cNvSpPr/>
          <p:nvPr/>
        </p:nvSpPr>
        <p:spPr>
          <a:xfrm>
            <a:off x="89341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66" name="CustomShape 13"/>
          <p:cNvSpPr/>
          <p:nvPr/>
        </p:nvSpPr>
        <p:spPr>
          <a:xfrm>
            <a:off x="8443440" y="282600"/>
            <a:ext cx="207720" cy="20808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14"/>
          <p:cNvSpPr/>
          <p:nvPr/>
        </p:nvSpPr>
        <p:spPr>
          <a:xfrm>
            <a:off x="81259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68" name="CustomShape 15"/>
          <p:cNvSpPr/>
          <p:nvPr/>
        </p:nvSpPr>
        <p:spPr>
          <a:xfrm>
            <a:off x="9226080" y="28260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16"/>
          <p:cNvSpPr/>
          <p:nvPr/>
        </p:nvSpPr>
        <p:spPr>
          <a:xfrm>
            <a:off x="12156120" y="27864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17"/>
          <p:cNvSpPr/>
          <p:nvPr/>
        </p:nvSpPr>
        <p:spPr>
          <a:xfrm>
            <a:off x="10188000" y="28836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18"/>
          <p:cNvSpPr/>
          <p:nvPr/>
        </p:nvSpPr>
        <p:spPr>
          <a:xfrm>
            <a:off x="8017560" y="180360"/>
            <a:ext cx="4934160" cy="61524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19"/>
          <p:cNvSpPr/>
          <p:nvPr/>
        </p:nvSpPr>
        <p:spPr>
          <a:xfrm>
            <a:off x="9715680" y="51480"/>
            <a:ext cx="1474560" cy="20808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73" name="CustomShape 20"/>
          <p:cNvSpPr/>
          <p:nvPr/>
        </p:nvSpPr>
        <p:spPr>
          <a:xfrm>
            <a:off x="6801480" y="110664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Não alterar muito o escopo</a:t>
            </a:r>
            <a:endParaRPr lang="pt-BR" sz="1330" b="0" strike="noStrike" spc="-1">
              <a:latin typeface="Arial"/>
            </a:endParaRPr>
          </a:p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Planejar tempo de entrega das tarefas</a:t>
            </a: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6804720" y="1106640"/>
            <a:ext cx="62060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75" name="CustomShape 2"/>
          <p:cNvSpPr/>
          <p:nvPr/>
        </p:nvSpPr>
        <p:spPr>
          <a:xfrm>
            <a:off x="469800" y="185400"/>
            <a:ext cx="12094560" cy="79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5840" tIns="0" rIns="105840" bIns="0">
            <a:noAutofit/>
          </a:bodyPr>
          <a:lstStyle/>
          <a:p>
            <a:pPr>
              <a:lnSpc>
                <a:spcPct val="100000"/>
              </a:lnSpc>
              <a:spcAft>
                <a:spcPts val="879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/>
              </a:rPr>
              <a:t>SEMANA 3 - 22/02/2022</a:t>
            </a:r>
            <a:endParaRPr lang="pt-BR" sz="2650" b="0" strike="noStrike" spc="-1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512640" y="868320"/>
            <a:ext cx="618300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6814440" y="868320"/>
            <a:ext cx="61912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507600" y="3418920"/>
            <a:ext cx="125020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79" name="CustomShape 6"/>
          <p:cNvSpPr/>
          <p:nvPr/>
        </p:nvSpPr>
        <p:spPr>
          <a:xfrm>
            <a:off x="496800" y="110664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Diferencial  em relação ao concorrente</a:t>
            </a:r>
            <a:endParaRPr lang="pt-BR" sz="1300" b="0" strike="noStrike" spc="-1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Inicio do Figma 3 telas concluidas</a:t>
            </a:r>
            <a:endParaRPr lang="pt-BR" sz="1300" b="0" strike="noStrike" spc="-1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Termino PM Canva</a:t>
            </a:r>
            <a:endParaRPr lang="pt-BR" sz="1300" b="0" strike="noStrike" spc="-1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Manutenção de contexto</a:t>
            </a:r>
            <a:endParaRPr lang="pt-BR" sz="1300" b="0" strike="noStrike" spc="-1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Revisão de diferencial</a:t>
            </a:r>
            <a:endParaRPr lang="pt-BR" sz="1300" b="0" strike="noStrike" spc="-1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Implementação da API de pagamento</a:t>
            </a: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</p:txBody>
      </p:sp>
      <p:graphicFrame>
        <p:nvGraphicFramePr>
          <p:cNvPr id="180" name="Table 7"/>
          <p:cNvGraphicFramePr/>
          <p:nvPr/>
        </p:nvGraphicFramePr>
        <p:xfrm>
          <a:off x="512640" y="3728160"/>
          <a:ext cx="12495600" cy="1645920"/>
        </p:xfrm>
        <a:graphic>
          <a:graphicData uri="http://schemas.openxmlformats.org/drawingml/2006/table">
            <a:tbl>
              <a:tblPr/>
              <a:tblGrid>
                <a:gridCol w="41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Levantamento de requisitos básicos da aplicação Mobile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Fazer jornada de usuário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Product Backlog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Terminar Figma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1" name="CustomShape 8"/>
          <p:cNvSpPr/>
          <p:nvPr/>
        </p:nvSpPr>
        <p:spPr>
          <a:xfrm>
            <a:off x="118227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82" name="CustomShape 9"/>
          <p:cNvSpPr/>
          <p:nvPr/>
        </p:nvSpPr>
        <p:spPr>
          <a:xfrm>
            <a:off x="11193840" y="29808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10"/>
          <p:cNvSpPr/>
          <p:nvPr/>
        </p:nvSpPr>
        <p:spPr>
          <a:xfrm>
            <a:off x="108525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84" name="CustomShape 11"/>
          <p:cNvSpPr/>
          <p:nvPr/>
        </p:nvSpPr>
        <p:spPr>
          <a:xfrm>
            <a:off x="985428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85" name="CustomShape 12"/>
          <p:cNvSpPr/>
          <p:nvPr/>
        </p:nvSpPr>
        <p:spPr>
          <a:xfrm>
            <a:off x="89341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86" name="CustomShape 13"/>
          <p:cNvSpPr/>
          <p:nvPr/>
        </p:nvSpPr>
        <p:spPr>
          <a:xfrm>
            <a:off x="8443440" y="282600"/>
            <a:ext cx="207720" cy="20808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14"/>
          <p:cNvSpPr/>
          <p:nvPr/>
        </p:nvSpPr>
        <p:spPr>
          <a:xfrm>
            <a:off x="81259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88" name="CustomShape 15"/>
          <p:cNvSpPr/>
          <p:nvPr/>
        </p:nvSpPr>
        <p:spPr>
          <a:xfrm>
            <a:off x="9226080" y="28260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16"/>
          <p:cNvSpPr/>
          <p:nvPr/>
        </p:nvSpPr>
        <p:spPr>
          <a:xfrm>
            <a:off x="12156120" y="27864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17"/>
          <p:cNvSpPr/>
          <p:nvPr/>
        </p:nvSpPr>
        <p:spPr>
          <a:xfrm>
            <a:off x="10188000" y="28836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18"/>
          <p:cNvSpPr/>
          <p:nvPr/>
        </p:nvSpPr>
        <p:spPr>
          <a:xfrm>
            <a:off x="8017560" y="180360"/>
            <a:ext cx="4934160" cy="61524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19"/>
          <p:cNvSpPr/>
          <p:nvPr/>
        </p:nvSpPr>
        <p:spPr>
          <a:xfrm>
            <a:off x="9715680" y="51480"/>
            <a:ext cx="1474560" cy="20808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93" name="CustomShape 20"/>
          <p:cNvSpPr/>
          <p:nvPr/>
        </p:nvSpPr>
        <p:spPr>
          <a:xfrm>
            <a:off x="6801480" y="110664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Não alterar muito o escopo</a:t>
            </a:r>
            <a:endParaRPr lang="pt-BR" sz="1330" b="0" strike="noStrike" spc="-1">
              <a:latin typeface="Arial"/>
            </a:endParaRPr>
          </a:p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Planejar tempo de entrega das tarefas</a:t>
            </a: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6804720" y="1106640"/>
            <a:ext cx="62060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95" name="CustomShape 2"/>
          <p:cNvSpPr/>
          <p:nvPr/>
        </p:nvSpPr>
        <p:spPr>
          <a:xfrm>
            <a:off x="469800" y="185400"/>
            <a:ext cx="12094560" cy="79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5840" tIns="0" rIns="105840" bIns="0">
            <a:noAutofit/>
          </a:bodyPr>
          <a:lstStyle/>
          <a:p>
            <a:pPr>
              <a:lnSpc>
                <a:spcPct val="100000"/>
              </a:lnSpc>
              <a:spcAft>
                <a:spcPts val="879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/>
              </a:rPr>
              <a:t>SEMANA 4 - 03/03/2022</a:t>
            </a:r>
            <a:endParaRPr lang="pt-BR" sz="2650" b="0" strike="noStrike" spc="-1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512640" y="868320"/>
            <a:ext cx="618300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6814440" y="868320"/>
            <a:ext cx="61912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98" name="CustomShape 5"/>
          <p:cNvSpPr/>
          <p:nvPr/>
        </p:nvSpPr>
        <p:spPr>
          <a:xfrm>
            <a:off x="507600" y="3418920"/>
            <a:ext cx="125020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99" name="CustomShape 6"/>
          <p:cNvSpPr/>
          <p:nvPr/>
        </p:nvSpPr>
        <p:spPr>
          <a:xfrm>
            <a:off x="512640" y="110412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Estudar para as provas</a:t>
            </a:r>
            <a:endParaRPr lang="pt-BR" sz="1300" b="0" strike="noStrike" spc="-1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Inicio da jornada de usuário</a:t>
            </a:r>
            <a:endParaRPr lang="pt-BR" sz="1300" b="0" strike="noStrike" spc="-1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Inicio do levantamento de requisitos para aplicação mobile</a:t>
            </a:r>
            <a:endParaRPr lang="pt-BR" sz="1300" b="0" strike="noStrike" spc="-1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Figma 8 telas concluidas</a:t>
            </a:r>
            <a:endParaRPr lang="pt-BR" sz="1300" b="0" strike="noStrike" spc="-1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Termino PM Canva</a:t>
            </a:r>
            <a:endParaRPr lang="pt-BR" sz="1300" b="0" strike="noStrike" spc="-1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Implementação da API de pagamento</a:t>
            </a: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</p:txBody>
      </p:sp>
      <p:graphicFrame>
        <p:nvGraphicFramePr>
          <p:cNvPr id="200" name="Table 7"/>
          <p:cNvGraphicFramePr/>
          <p:nvPr/>
        </p:nvGraphicFramePr>
        <p:xfrm>
          <a:off x="512640" y="3728160"/>
          <a:ext cx="12495600" cy="2286000"/>
        </p:xfrm>
        <a:graphic>
          <a:graphicData uri="http://schemas.openxmlformats.org/drawingml/2006/table">
            <a:tbl>
              <a:tblPr/>
              <a:tblGrid>
                <a:gridCol w="41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Levantamento de requisitos básicos da aplicação Mobile finalizar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Jornada de usuário finalizar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Product Backlog finalizar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Terminar Figma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LLD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Desenho de arquitetura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Apresentação em slides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1" name="CustomShape 8"/>
          <p:cNvSpPr/>
          <p:nvPr/>
        </p:nvSpPr>
        <p:spPr>
          <a:xfrm>
            <a:off x="118227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02" name="CustomShape 9"/>
          <p:cNvSpPr/>
          <p:nvPr/>
        </p:nvSpPr>
        <p:spPr>
          <a:xfrm>
            <a:off x="11193840" y="29808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10"/>
          <p:cNvSpPr/>
          <p:nvPr/>
        </p:nvSpPr>
        <p:spPr>
          <a:xfrm>
            <a:off x="108525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04" name="CustomShape 11"/>
          <p:cNvSpPr/>
          <p:nvPr/>
        </p:nvSpPr>
        <p:spPr>
          <a:xfrm>
            <a:off x="985428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05" name="CustomShape 12"/>
          <p:cNvSpPr/>
          <p:nvPr/>
        </p:nvSpPr>
        <p:spPr>
          <a:xfrm>
            <a:off x="89341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06" name="CustomShape 13"/>
          <p:cNvSpPr/>
          <p:nvPr/>
        </p:nvSpPr>
        <p:spPr>
          <a:xfrm>
            <a:off x="8443440" y="282600"/>
            <a:ext cx="207720" cy="20808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14"/>
          <p:cNvSpPr/>
          <p:nvPr/>
        </p:nvSpPr>
        <p:spPr>
          <a:xfrm>
            <a:off x="81259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08" name="CustomShape 15"/>
          <p:cNvSpPr/>
          <p:nvPr/>
        </p:nvSpPr>
        <p:spPr>
          <a:xfrm>
            <a:off x="9226080" y="28260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16"/>
          <p:cNvSpPr/>
          <p:nvPr/>
        </p:nvSpPr>
        <p:spPr>
          <a:xfrm>
            <a:off x="12156120" y="27864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17"/>
          <p:cNvSpPr/>
          <p:nvPr/>
        </p:nvSpPr>
        <p:spPr>
          <a:xfrm>
            <a:off x="10188000" y="28836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8"/>
          <p:cNvSpPr/>
          <p:nvPr/>
        </p:nvSpPr>
        <p:spPr>
          <a:xfrm>
            <a:off x="8017560" y="180360"/>
            <a:ext cx="4934160" cy="61524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9"/>
          <p:cNvSpPr/>
          <p:nvPr/>
        </p:nvSpPr>
        <p:spPr>
          <a:xfrm>
            <a:off x="9715680" y="51480"/>
            <a:ext cx="1474560" cy="20808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13" name="CustomShape 20"/>
          <p:cNvSpPr/>
          <p:nvPr/>
        </p:nvSpPr>
        <p:spPr>
          <a:xfrm>
            <a:off x="6801480" y="110664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Não alterar muito o escopo</a:t>
            </a:r>
            <a:endParaRPr lang="pt-BR" sz="1330" b="0" strike="noStrike" spc="-1">
              <a:latin typeface="Arial"/>
            </a:endParaRPr>
          </a:p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Planejar tempo de entrega das tarefas</a:t>
            </a: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6804720" y="1106640"/>
            <a:ext cx="62060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15" name="CustomShape 2"/>
          <p:cNvSpPr/>
          <p:nvPr/>
        </p:nvSpPr>
        <p:spPr>
          <a:xfrm>
            <a:off x="469800" y="185400"/>
            <a:ext cx="12094560" cy="79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5840" tIns="0" rIns="105840" bIns="0">
            <a:noAutofit/>
          </a:bodyPr>
          <a:lstStyle/>
          <a:p>
            <a:pPr>
              <a:lnSpc>
                <a:spcPct val="100000"/>
              </a:lnSpc>
              <a:spcAft>
                <a:spcPts val="879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/>
              </a:rPr>
              <a:t>SEMANA 5 - 05/03/2022</a:t>
            </a:r>
            <a:endParaRPr lang="pt-BR" sz="2650" b="0" strike="noStrike" spc="-1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512640" y="868320"/>
            <a:ext cx="618300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6814440" y="868320"/>
            <a:ext cx="61912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507600" y="3418920"/>
            <a:ext cx="125020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219" name="CustomShape 6"/>
          <p:cNvSpPr/>
          <p:nvPr/>
        </p:nvSpPr>
        <p:spPr>
          <a:xfrm>
            <a:off x="512640" y="110412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Estudar para as provas</a:t>
            </a:r>
            <a:endParaRPr lang="pt-BR" sz="1300" b="0" strike="noStrike" spc="-1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Termino da jornada de usuário</a:t>
            </a:r>
            <a:endParaRPr lang="pt-BR" sz="1300" b="0" strike="noStrike" spc="-1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Diagrama de arquitetura de solução</a:t>
            </a:r>
            <a:endParaRPr lang="pt-BR" sz="1300" b="0" strike="noStrike" spc="-1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Figma 9 telas concluidas</a:t>
            </a:r>
            <a:endParaRPr lang="pt-BR" sz="1300" b="0" strike="noStrike" spc="-1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Inicio da implementação da API de pagamento</a:t>
            </a: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</p:txBody>
      </p:sp>
      <p:graphicFrame>
        <p:nvGraphicFramePr>
          <p:cNvPr id="220" name="Table 7"/>
          <p:cNvGraphicFramePr/>
          <p:nvPr/>
        </p:nvGraphicFramePr>
        <p:xfrm>
          <a:off x="512640" y="3728160"/>
          <a:ext cx="12495600" cy="1859280"/>
        </p:xfrm>
        <a:graphic>
          <a:graphicData uri="http://schemas.openxmlformats.org/drawingml/2006/table">
            <a:tbl>
              <a:tblPr/>
              <a:tblGrid>
                <a:gridCol w="41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Levantamento de requisitos básicos da aplicação Mobile finalizar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Product Backlog finalizar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Terminar Figma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LLD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Apresentação em slides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1" name="CustomShape 8"/>
          <p:cNvSpPr/>
          <p:nvPr/>
        </p:nvSpPr>
        <p:spPr>
          <a:xfrm>
            <a:off x="118227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22" name="CustomShape 9"/>
          <p:cNvSpPr/>
          <p:nvPr/>
        </p:nvSpPr>
        <p:spPr>
          <a:xfrm>
            <a:off x="11193840" y="29808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0"/>
          <p:cNvSpPr/>
          <p:nvPr/>
        </p:nvSpPr>
        <p:spPr>
          <a:xfrm>
            <a:off x="108525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24" name="CustomShape 11"/>
          <p:cNvSpPr/>
          <p:nvPr/>
        </p:nvSpPr>
        <p:spPr>
          <a:xfrm>
            <a:off x="985428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25" name="CustomShape 12"/>
          <p:cNvSpPr/>
          <p:nvPr/>
        </p:nvSpPr>
        <p:spPr>
          <a:xfrm>
            <a:off x="89341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26" name="CustomShape 13"/>
          <p:cNvSpPr/>
          <p:nvPr/>
        </p:nvSpPr>
        <p:spPr>
          <a:xfrm>
            <a:off x="8443440" y="282600"/>
            <a:ext cx="207720" cy="20808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14"/>
          <p:cNvSpPr/>
          <p:nvPr/>
        </p:nvSpPr>
        <p:spPr>
          <a:xfrm>
            <a:off x="81259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28" name="CustomShape 15"/>
          <p:cNvSpPr/>
          <p:nvPr/>
        </p:nvSpPr>
        <p:spPr>
          <a:xfrm>
            <a:off x="9226080" y="28260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16"/>
          <p:cNvSpPr/>
          <p:nvPr/>
        </p:nvSpPr>
        <p:spPr>
          <a:xfrm>
            <a:off x="12156120" y="27864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7"/>
          <p:cNvSpPr/>
          <p:nvPr/>
        </p:nvSpPr>
        <p:spPr>
          <a:xfrm>
            <a:off x="10188000" y="28836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8"/>
          <p:cNvSpPr/>
          <p:nvPr/>
        </p:nvSpPr>
        <p:spPr>
          <a:xfrm>
            <a:off x="8017560" y="180360"/>
            <a:ext cx="4934160" cy="61524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19"/>
          <p:cNvSpPr/>
          <p:nvPr/>
        </p:nvSpPr>
        <p:spPr>
          <a:xfrm>
            <a:off x="9715680" y="51480"/>
            <a:ext cx="1474560" cy="20808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33" name="CustomShape 20"/>
          <p:cNvSpPr/>
          <p:nvPr/>
        </p:nvSpPr>
        <p:spPr>
          <a:xfrm>
            <a:off x="6801480" y="110664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Não alterar muito o escopo</a:t>
            </a:r>
            <a:endParaRPr lang="pt-BR" sz="1330" b="0" strike="noStrike" spc="-1">
              <a:latin typeface="Arial"/>
            </a:endParaRPr>
          </a:p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Planejar tempo de entrega das tarefas</a:t>
            </a: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6804720" y="1106640"/>
            <a:ext cx="62060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35" name="CustomShape 2"/>
          <p:cNvSpPr/>
          <p:nvPr/>
        </p:nvSpPr>
        <p:spPr>
          <a:xfrm>
            <a:off x="469800" y="185400"/>
            <a:ext cx="12094560" cy="79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5840" tIns="0" rIns="105840" bIns="0">
            <a:noAutofit/>
          </a:bodyPr>
          <a:lstStyle/>
          <a:p>
            <a:pPr>
              <a:lnSpc>
                <a:spcPct val="100000"/>
              </a:lnSpc>
              <a:spcAft>
                <a:spcPts val="879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/>
              </a:rPr>
              <a:t>SEMANA 6 - 12/03/2022</a:t>
            </a:r>
            <a:endParaRPr lang="pt-BR" sz="2650" b="0" strike="noStrike" spc="-1"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512640" y="868320"/>
            <a:ext cx="618300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6814440" y="868320"/>
            <a:ext cx="61912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238" name="CustomShape 5"/>
          <p:cNvSpPr/>
          <p:nvPr/>
        </p:nvSpPr>
        <p:spPr>
          <a:xfrm>
            <a:off x="507600" y="3418920"/>
            <a:ext cx="125020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239" name="CustomShape 6"/>
          <p:cNvSpPr/>
          <p:nvPr/>
        </p:nvSpPr>
        <p:spPr>
          <a:xfrm>
            <a:off x="512640" y="110412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Backlog</a:t>
            </a:r>
            <a:endParaRPr lang="pt-BR" sz="1300" b="0" strike="noStrike" spc="-1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Apresentação de entrega da sprint </a:t>
            </a:r>
            <a:endParaRPr lang="pt-BR" sz="1300" b="0" strike="noStrike" spc="-1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Diagrama de arquitetura de solução</a:t>
            </a:r>
            <a:endParaRPr lang="pt-BR" sz="1300" b="0" strike="noStrike" spc="-1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Figma 9 telas concluidas</a:t>
            </a:r>
            <a:endParaRPr lang="pt-BR" sz="1300" b="0" strike="noStrike" spc="-1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Integração da implementação da API de pagamento</a:t>
            </a: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</p:txBody>
      </p:sp>
      <p:graphicFrame>
        <p:nvGraphicFramePr>
          <p:cNvPr id="240" name="Table 7"/>
          <p:cNvGraphicFramePr/>
          <p:nvPr/>
        </p:nvGraphicFramePr>
        <p:xfrm>
          <a:off x="512640" y="3728160"/>
          <a:ext cx="12495600" cy="1219200"/>
        </p:xfrm>
        <a:graphic>
          <a:graphicData uri="http://schemas.openxmlformats.org/drawingml/2006/table">
            <a:tbl>
              <a:tblPr/>
              <a:tblGrid>
                <a:gridCol w="41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Terminar Figma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LLD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Apresentação em slides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1" name="CustomShape 8"/>
          <p:cNvSpPr/>
          <p:nvPr/>
        </p:nvSpPr>
        <p:spPr>
          <a:xfrm>
            <a:off x="118227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42" name="CustomShape 9"/>
          <p:cNvSpPr/>
          <p:nvPr/>
        </p:nvSpPr>
        <p:spPr>
          <a:xfrm>
            <a:off x="11193840" y="29808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10"/>
          <p:cNvSpPr/>
          <p:nvPr/>
        </p:nvSpPr>
        <p:spPr>
          <a:xfrm>
            <a:off x="108525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44" name="CustomShape 11"/>
          <p:cNvSpPr/>
          <p:nvPr/>
        </p:nvSpPr>
        <p:spPr>
          <a:xfrm>
            <a:off x="985428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45" name="CustomShape 12"/>
          <p:cNvSpPr/>
          <p:nvPr/>
        </p:nvSpPr>
        <p:spPr>
          <a:xfrm>
            <a:off x="89341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46" name="CustomShape 13"/>
          <p:cNvSpPr/>
          <p:nvPr/>
        </p:nvSpPr>
        <p:spPr>
          <a:xfrm>
            <a:off x="8443440" y="282600"/>
            <a:ext cx="207720" cy="20808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14"/>
          <p:cNvSpPr/>
          <p:nvPr/>
        </p:nvSpPr>
        <p:spPr>
          <a:xfrm>
            <a:off x="81259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48" name="CustomShape 15"/>
          <p:cNvSpPr/>
          <p:nvPr/>
        </p:nvSpPr>
        <p:spPr>
          <a:xfrm>
            <a:off x="9226080" y="28260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16"/>
          <p:cNvSpPr/>
          <p:nvPr/>
        </p:nvSpPr>
        <p:spPr>
          <a:xfrm>
            <a:off x="12156120" y="27864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17"/>
          <p:cNvSpPr/>
          <p:nvPr/>
        </p:nvSpPr>
        <p:spPr>
          <a:xfrm>
            <a:off x="10188000" y="28836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18"/>
          <p:cNvSpPr/>
          <p:nvPr/>
        </p:nvSpPr>
        <p:spPr>
          <a:xfrm>
            <a:off x="8017560" y="180360"/>
            <a:ext cx="4934160" cy="61524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19"/>
          <p:cNvSpPr/>
          <p:nvPr/>
        </p:nvSpPr>
        <p:spPr>
          <a:xfrm>
            <a:off x="9715680" y="51480"/>
            <a:ext cx="1474560" cy="20808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53" name="CustomShape 20"/>
          <p:cNvSpPr/>
          <p:nvPr/>
        </p:nvSpPr>
        <p:spPr>
          <a:xfrm>
            <a:off x="6801480" y="110664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Não alterar muito o escopo</a:t>
            </a:r>
            <a:endParaRPr lang="pt-BR" sz="1330" b="0" strike="noStrike" spc="-1">
              <a:latin typeface="Arial"/>
            </a:endParaRPr>
          </a:p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Planejar tempo de entrega das tarefas</a:t>
            </a: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6121</Words>
  <Application>Microsoft Office PowerPoint</Application>
  <PresentationFormat>Custom</PresentationFormat>
  <Paragraphs>535</Paragraphs>
  <Slides>17</Slides>
  <Notes>16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Akira</dc:creator>
  <dc:description/>
  <cp:lastModifiedBy/>
  <cp:revision>664</cp:revision>
  <dcterms:created xsi:type="dcterms:W3CDTF">2021-11-19T00:23:01Z</dcterms:created>
  <dcterms:modified xsi:type="dcterms:W3CDTF">2022-05-11T23:55:24Z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0x0101001132905C37EA9847A7207C4BBCCCD8F4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KSOProductBuildVer">
    <vt:lpwstr>1033-11.1.0.9080</vt:lpwstr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5</vt:i4>
  </property>
  <property fmtid="{D5CDD505-2E9C-101B-9397-08002B2CF9AE}" pid="10" name="PresentationFormat">
    <vt:lpwstr>Custom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6</vt:i4>
  </property>
</Properties>
</file>