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9"/>
  </p:notesMasterIdLst>
  <p:sldIdLst>
    <p:sldId id="256" r:id="rId2"/>
    <p:sldId id="264" r:id="rId3"/>
    <p:sldId id="268" r:id="rId4"/>
    <p:sldId id="271" r:id="rId5"/>
    <p:sldId id="272" r:id="rId6"/>
    <p:sldId id="273" r:id="rId7"/>
    <p:sldId id="292" r:id="rId8"/>
    <p:sldId id="336" r:id="rId9"/>
    <p:sldId id="261" r:id="rId10"/>
    <p:sldId id="318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286" r:id="rId20"/>
    <p:sldId id="275" r:id="rId21"/>
    <p:sldId id="320" r:id="rId22"/>
    <p:sldId id="333" r:id="rId23"/>
    <p:sldId id="334" r:id="rId24"/>
    <p:sldId id="321" r:id="rId25"/>
    <p:sldId id="322" r:id="rId26"/>
    <p:sldId id="335" r:id="rId27"/>
    <p:sldId id="294" r:id="rId28"/>
  </p:sldIdLst>
  <p:sldSz cx="9144000" cy="5143500" type="screen16x9"/>
  <p:notesSz cx="6858000" cy="9144000"/>
  <p:embeddedFontLst>
    <p:embeddedFont>
      <p:font typeface="Cabin" panose="020B0604020202020204" charset="0"/>
      <p:regular r:id="rId30"/>
      <p:bold r:id="rId31"/>
      <p:italic r:id="rId32"/>
      <p:boldItalic r:id="rId33"/>
    </p:embeddedFont>
    <p:embeddedFont>
      <p:font typeface="Daytona" panose="020B060403050004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Condensed Light" panose="02000000000000000000" pitchFamily="2" charset="0"/>
      <p:regular r:id="rId46"/>
      <p:italic r:id="rId47"/>
    </p:embeddedFont>
    <p:embeddedFont>
      <p:font typeface="Work Sans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3A3E4-B17B-9940-5E26-9B7B9045298F}" v="214" vWet="223" dt="2021-09-08T20:44:59.194"/>
    <p1510:client id="{3A09BCAB-B9C4-6508-EFF3-6B8855D4723D}" v="114" dt="2021-09-08T21:21:34.668"/>
    <p1510:client id="{53CB337E-8DEE-C7BD-1F81-EAE7C1E3376A}" v="26" dt="2021-09-08T21:29:25.337"/>
    <p1510:client id="{7ADBD92E-5463-321A-BEF3-3B7451C58AD4}" v="143" dt="2021-09-08T21:02:47.884"/>
    <p1510:client id="{8641A0D7-3051-4705-B120-E87C07D5137F}" v="420" dt="2021-09-02T18:23:54.455"/>
    <p1510:client id="{867AF663-701C-430B-42D5-E4927BD90DAB}" v="33" dt="2021-09-09T18:41:25.414"/>
    <p1510:client id="{BAD1A3CF-64C1-4801-8522-5FB34AD07058}" v="99" dt="2021-09-08T20:09:07.958"/>
  </p1510:revLst>
</p1510:revInfo>
</file>

<file path=ppt/tableStyles.xml><?xml version="1.0" encoding="utf-8"?>
<a:tblStyleLst xmlns:a="http://schemas.openxmlformats.org/drawingml/2006/main" def="{F803A380-0605-4BBF-863F-BD299E2BAFFB}">
  <a:tblStyle styleId="{F803A380-0605-4BBF-863F-BD299E2BA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2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6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98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03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4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29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5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dec6c7d4_0_19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dec6c7d4_0_19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bdec6c7d4_0_18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bdec6c7d4_0_18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75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bdec6c7d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bdec6c7d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97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93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dec6c7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bdec6c7d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20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dec6c7d4_0_18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dec6c7d4_0_18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bdec6c7d4_0_18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bdec6c7d4_0_18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bdec6c7d4_0_18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bdec6c7d4_0_18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bdec6c7d4_0_18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bdec6c7d4_0_18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bdec6c7d4_0_18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bdec6c7d4_0_18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bdec6c7d4_0_19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bdec6c7d4_0_19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4f40a1e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4f40a1e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83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4f40a1e7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4f40a1e7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1101" y="1126413"/>
            <a:ext cx="3602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1100" y="3215963"/>
            <a:ext cx="360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1312050" y="1224700"/>
            <a:ext cx="651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312050" y="3118400"/>
            <a:ext cx="6519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-979725" y="2792975"/>
            <a:ext cx="2886600" cy="28866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7551050" y="-388625"/>
            <a:ext cx="1729800" cy="17298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2" hasCustomPrompt="1"/>
          </p:nvPr>
        </p:nvSpPr>
        <p:spPr>
          <a:xfrm>
            <a:off x="671788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343150" y="12159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3"/>
          </p:nvPr>
        </p:nvSpPr>
        <p:spPr>
          <a:xfrm>
            <a:off x="1343150" y="19017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4" hasCustomPrompt="1"/>
          </p:nvPr>
        </p:nvSpPr>
        <p:spPr>
          <a:xfrm>
            <a:off x="3246549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5"/>
          </p:nvPr>
        </p:nvSpPr>
        <p:spPr>
          <a:xfrm>
            <a:off x="3920491" y="12159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6"/>
          </p:nvPr>
        </p:nvSpPr>
        <p:spPr>
          <a:xfrm>
            <a:off x="3917900" y="19017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7" hasCustomPrompt="1"/>
          </p:nvPr>
        </p:nvSpPr>
        <p:spPr>
          <a:xfrm>
            <a:off x="674438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8"/>
          </p:nvPr>
        </p:nvSpPr>
        <p:spPr>
          <a:xfrm>
            <a:off x="1343150" y="294440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9"/>
          </p:nvPr>
        </p:nvSpPr>
        <p:spPr>
          <a:xfrm>
            <a:off x="1343150" y="3615550"/>
            <a:ext cx="2097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13" hasCustomPrompt="1"/>
          </p:nvPr>
        </p:nvSpPr>
        <p:spPr>
          <a:xfrm>
            <a:off x="3249199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4"/>
          </p:nvPr>
        </p:nvSpPr>
        <p:spPr>
          <a:xfrm>
            <a:off x="3917900" y="294440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5"/>
          </p:nvPr>
        </p:nvSpPr>
        <p:spPr>
          <a:xfrm>
            <a:off x="3917900" y="3615550"/>
            <a:ext cx="2094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16" hasCustomPrompt="1"/>
          </p:nvPr>
        </p:nvSpPr>
        <p:spPr>
          <a:xfrm>
            <a:off x="5826609" y="1438078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7"/>
          </p:nvPr>
        </p:nvSpPr>
        <p:spPr>
          <a:xfrm>
            <a:off x="6497950" y="1215900"/>
            <a:ext cx="209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8"/>
          </p:nvPr>
        </p:nvSpPr>
        <p:spPr>
          <a:xfrm>
            <a:off x="6497950" y="1901700"/>
            <a:ext cx="209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9" hasCustomPrompt="1"/>
          </p:nvPr>
        </p:nvSpPr>
        <p:spPr>
          <a:xfrm>
            <a:off x="5831308" y="3166569"/>
            <a:ext cx="6687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0"/>
          </p:nvPr>
        </p:nvSpPr>
        <p:spPr>
          <a:xfrm>
            <a:off x="6499952" y="2944400"/>
            <a:ext cx="2094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Cabin"/>
              <a:buNone/>
              <a:defRPr sz="18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21"/>
          </p:nvPr>
        </p:nvSpPr>
        <p:spPr>
          <a:xfrm>
            <a:off x="6500482" y="3615550"/>
            <a:ext cx="2092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342075" y="-8155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-309675" y="4155850"/>
            <a:ext cx="1296000" cy="1296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732230" y="2913000"/>
            <a:ext cx="372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4732230" y="1657800"/>
            <a:ext cx="37245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392575" y="-87715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3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26850" y="1381050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826850" y="2284850"/>
            <a:ext cx="3650400" cy="13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800075" y="5486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638300" y="1250363"/>
            <a:ext cx="3650400" cy="1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638300" y="2462988"/>
            <a:ext cx="36504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13250" y="372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713225" y="1074150"/>
            <a:ext cx="3858900" cy="3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713225" y="813038"/>
            <a:ext cx="36762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713225" y="1910138"/>
            <a:ext cx="36762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■"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■"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●"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A6D4F"/>
              </a:buClr>
              <a:buSzPts val="1400"/>
              <a:buFont typeface="Forum"/>
              <a:buChar char="○"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A6D4F"/>
              </a:buClr>
              <a:buSzPts val="1400"/>
              <a:buFont typeface="Arial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5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57818" y="1431693"/>
            <a:ext cx="29757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2"/>
          </p:nvPr>
        </p:nvSpPr>
        <p:spPr>
          <a:xfrm>
            <a:off x="1157836" y="3032193"/>
            <a:ext cx="29757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1157821" y="2631638"/>
            <a:ext cx="29757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3"/>
          </p:nvPr>
        </p:nvSpPr>
        <p:spPr>
          <a:xfrm>
            <a:off x="1157811" y="1030738"/>
            <a:ext cx="29757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-1830150" y="136957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47250" y="2195025"/>
            <a:ext cx="31374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47200" y="1173575"/>
            <a:ext cx="3137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524700" y="3300925"/>
            <a:ext cx="25599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7200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7200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 idx="2"/>
          </p:nvPr>
        </p:nvSpPr>
        <p:spPr>
          <a:xfrm>
            <a:off x="34038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>
            <a:off x="34038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title" idx="4"/>
          </p:nvPr>
        </p:nvSpPr>
        <p:spPr>
          <a:xfrm>
            <a:off x="6087600" y="2332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>
            <a:off x="6087600" y="27760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2155350" y="389285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6531300" y="-4003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720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720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 idx="2"/>
          </p:nvPr>
        </p:nvSpPr>
        <p:spPr>
          <a:xfrm>
            <a:off x="3099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3"/>
          </p:nvPr>
        </p:nvSpPr>
        <p:spPr>
          <a:xfrm>
            <a:off x="3099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4"/>
          </p:nvPr>
        </p:nvSpPr>
        <p:spPr>
          <a:xfrm>
            <a:off x="5478000" y="195177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5"/>
          </p:nvPr>
        </p:nvSpPr>
        <p:spPr>
          <a:xfrm>
            <a:off x="5478000" y="247126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1405800" y="150100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405800" y="1979168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/>
          </p:nvPr>
        </p:nvSpPr>
        <p:spPr>
          <a:xfrm>
            <a:off x="1405800" y="2501478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3"/>
          </p:nvPr>
        </p:nvSpPr>
        <p:spPr>
          <a:xfrm>
            <a:off x="1405800" y="2979646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4"/>
          </p:nvPr>
        </p:nvSpPr>
        <p:spPr>
          <a:xfrm>
            <a:off x="1405800" y="3501957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5"/>
          </p:nvPr>
        </p:nvSpPr>
        <p:spPr>
          <a:xfrm>
            <a:off x="1405800" y="3980125"/>
            <a:ext cx="262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 idx="6"/>
          </p:nvPr>
        </p:nvSpPr>
        <p:spPr>
          <a:xfrm>
            <a:off x="713100" y="383050"/>
            <a:ext cx="7717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5380082" y="1558903"/>
            <a:ext cx="26256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2"/>
          </p:nvPr>
        </p:nvSpPr>
        <p:spPr>
          <a:xfrm>
            <a:off x="5380075" y="3241503"/>
            <a:ext cx="2625600" cy="10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5380062" y="2596500"/>
            <a:ext cx="2625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title" idx="3"/>
          </p:nvPr>
        </p:nvSpPr>
        <p:spPr>
          <a:xfrm>
            <a:off x="5380076" y="913475"/>
            <a:ext cx="2625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4247575" y="-113217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2212100" y="35012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2"/>
          </p:nvPr>
        </p:nvSpPr>
        <p:spPr>
          <a:xfrm>
            <a:off x="2876102" y="1630700"/>
            <a:ext cx="278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2876100" y="2051475"/>
            <a:ext cx="2784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3"/>
          </p:nvPr>
        </p:nvSpPr>
        <p:spPr>
          <a:xfrm>
            <a:off x="3528373" y="2919150"/>
            <a:ext cx="278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"/>
          </p:nvPr>
        </p:nvSpPr>
        <p:spPr>
          <a:xfrm>
            <a:off x="3528375" y="3341850"/>
            <a:ext cx="2784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7054750" y="-10545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2218100" y="43507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2"/>
          </p:nvPr>
        </p:nvSpPr>
        <p:spPr>
          <a:xfrm>
            <a:off x="71191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71191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3"/>
          </p:nvPr>
        </p:nvSpPr>
        <p:spPr>
          <a:xfrm>
            <a:off x="341118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4"/>
          </p:nvPr>
        </p:nvSpPr>
        <p:spPr>
          <a:xfrm>
            <a:off x="341118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5"/>
          </p:nvPr>
        </p:nvSpPr>
        <p:spPr>
          <a:xfrm>
            <a:off x="71191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6"/>
          </p:nvPr>
        </p:nvSpPr>
        <p:spPr>
          <a:xfrm>
            <a:off x="71191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7"/>
          </p:nvPr>
        </p:nvSpPr>
        <p:spPr>
          <a:xfrm>
            <a:off x="341118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8"/>
          </p:nvPr>
        </p:nvSpPr>
        <p:spPr>
          <a:xfrm>
            <a:off x="341118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9"/>
          </p:nvPr>
        </p:nvSpPr>
        <p:spPr>
          <a:xfrm>
            <a:off x="6126585" y="1530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3"/>
          </p:nvPr>
        </p:nvSpPr>
        <p:spPr>
          <a:xfrm>
            <a:off x="6126585" y="20526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14"/>
          </p:nvPr>
        </p:nvSpPr>
        <p:spPr>
          <a:xfrm>
            <a:off x="6126585" y="3192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15"/>
          </p:nvPr>
        </p:nvSpPr>
        <p:spPr>
          <a:xfrm>
            <a:off x="6126585" y="37134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2"/>
          </p:nvPr>
        </p:nvSpPr>
        <p:spPr>
          <a:xfrm>
            <a:off x="4346424" y="1530450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4346424" y="2083983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3"/>
          </p:nvPr>
        </p:nvSpPr>
        <p:spPr>
          <a:xfrm>
            <a:off x="6283526" y="1530450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4"/>
          </p:nvPr>
        </p:nvSpPr>
        <p:spPr>
          <a:xfrm>
            <a:off x="6283526" y="2083983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5"/>
          </p:nvPr>
        </p:nvSpPr>
        <p:spPr>
          <a:xfrm>
            <a:off x="4346424" y="2887656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6"/>
          </p:nvPr>
        </p:nvSpPr>
        <p:spPr>
          <a:xfrm>
            <a:off x="4346424" y="343709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7"/>
          </p:nvPr>
        </p:nvSpPr>
        <p:spPr>
          <a:xfrm>
            <a:off x="6283526" y="2887656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8"/>
          </p:nvPr>
        </p:nvSpPr>
        <p:spPr>
          <a:xfrm>
            <a:off x="6283526" y="343709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 flipH="1">
            <a:off x="1052275" y="2173375"/>
            <a:ext cx="3125400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52400" y="1164850"/>
            <a:ext cx="31254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800"/>
              <a:buNone/>
              <a:defRPr sz="7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 flipH="1">
            <a:off x="1052400" y="3271550"/>
            <a:ext cx="31254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-1020550" y="34640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3695100" y="-5549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931175" y="-17035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-562775" y="36048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vvic"/>
              <a:buAutoNum type="arabicPeriod"/>
              <a:defRPr sz="11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5674225" y="-8505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-537475" y="2931225"/>
            <a:ext cx="1296000" cy="1296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 hasCustomPrompt="1"/>
          </p:nvPr>
        </p:nvSpPr>
        <p:spPr>
          <a:xfrm>
            <a:off x="2475200" y="63290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1"/>
          </p:nvPr>
        </p:nvSpPr>
        <p:spPr>
          <a:xfrm>
            <a:off x="2477403" y="117978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2" hasCustomPrompt="1"/>
          </p:nvPr>
        </p:nvSpPr>
        <p:spPr>
          <a:xfrm>
            <a:off x="2476300" y="203146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3"/>
          </p:nvPr>
        </p:nvSpPr>
        <p:spPr>
          <a:xfrm>
            <a:off x="2478505" y="257834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4" hasCustomPrompt="1"/>
          </p:nvPr>
        </p:nvSpPr>
        <p:spPr>
          <a:xfrm>
            <a:off x="2477400" y="3430020"/>
            <a:ext cx="41835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5"/>
          </p:nvPr>
        </p:nvSpPr>
        <p:spPr>
          <a:xfrm>
            <a:off x="2479601" y="3976900"/>
            <a:ext cx="41892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7059175" y="12337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713225" y="712625"/>
            <a:ext cx="894000" cy="894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9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-1039775" y="133525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6113325" y="45607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title" idx="2" hasCustomPrompt="1"/>
          </p:nvPr>
        </p:nvSpPr>
        <p:spPr>
          <a:xfrm>
            <a:off x="1697250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32"/>
          <p:cNvSpPr txBox="1">
            <a:spLocks noGrp="1"/>
          </p:cNvSpPr>
          <p:nvPr>
            <p:ph type="subTitle" idx="1"/>
          </p:nvPr>
        </p:nvSpPr>
        <p:spPr>
          <a:xfrm>
            <a:off x="1697250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 idx="3" hasCustomPrompt="1"/>
          </p:nvPr>
        </p:nvSpPr>
        <p:spPr>
          <a:xfrm>
            <a:off x="4061550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4"/>
          </p:nvPr>
        </p:nvSpPr>
        <p:spPr>
          <a:xfrm>
            <a:off x="4063586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5" hasCustomPrompt="1"/>
          </p:nvPr>
        </p:nvSpPr>
        <p:spPr>
          <a:xfrm>
            <a:off x="6429898" y="1694525"/>
            <a:ext cx="19353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6"/>
          </p:nvPr>
        </p:nvSpPr>
        <p:spPr>
          <a:xfrm>
            <a:off x="6429900" y="2918075"/>
            <a:ext cx="19353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7"/>
          </p:nvPr>
        </p:nvSpPr>
        <p:spPr>
          <a:xfrm>
            <a:off x="1697250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8"/>
          </p:nvPr>
        </p:nvSpPr>
        <p:spPr>
          <a:xfrm>
            <a:off x="4063586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9"/>
          </p:nvPr>
        </p:nvSpPr>
        <p:spPr>
          <a:xfrm>
            <a:off x="6429900" y="2455250"/>
            <a:ext cx="193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457525" y="624850"/>
            <a:ext cx="4000800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4695400" y="3410875"/>
            <a:ext cx="37488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3250" y="3727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13250" y="1076275"/>
            <a:ext cx="38589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150" y="1076275"/>
            <a:ext cx="38589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7264225" y="-112670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916475" y="423315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26850" y="1449450"/>
            <a:ext cx="28746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26850" y="2480850"/>
            <a:ext cx="28746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958175" y="546450"/>
            <a:ext cx="5195100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-475125" y="2831825"/>
            <a:ext cx="2691900" cy="2691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269975" y="-427700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078825" y="-1132800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6813925" y="4303825"/>
            <a:ext cx="1108200" cy="1108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69200" y="1307550"/>
            <a:ext cx="30561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69200" y="2231375"/>
            <a:ext cx="3056100" cy="11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354275" y="548650"/>
            <a:ext cx="30765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Cabin"/>
                <a:ea typeface="Cabin"/>
                <a:cs typeface="Cabin"/>
                <a:sym typeface="Cabi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CMo5orJxJdGvzr0wJotmY/Untitled?node-id=0%3A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6yuOzHM0kSoC50NRGutXd-y5cJHKb0UxicfZKYofdI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6yuOzHM0kSoC50NRGutXd-y5cJHKb0UxicfZKYofdI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ctrTitle"/>
          </p:nvPr>
        </p:nvSpPr>
        <p:spPr>
          <a:xfrm>
            <a:off x="4802500" y="1314249"/>
            <a:ext cx="36027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 err="1">
                <a:solidFill>
                  <a:schemeClr val="accent3"/>
                </a:solidFill>
              </a:rPr>
              <a:t>i</a:t>
            </a:r>
            <a:r>
              <a:rPr lang="pt-BR" sz="6400" err="1">
                <a:solidFill>
                  <a:schemeClr val="accent1"/>
                </a:solidFill>
              </a:rPr>
              <a:t>Clean</a:t>
            </a:r>
            <a:endParaRPr lang="pt-BR" sz="6400">
              <a:solidFill>
                <a:schemeClr val="accent3"/>
              </a:solidFill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1"/>
          </p:nvPr>
        </p:nvSpPr>
        <p:spPr>
          <a:xfrm>
            <a:off x="4802500" y="2866318"/>
            <a:ext cx="3602700" cy="173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Carlos Gomes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Guilherme de Sousa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Guilherme Soares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Leonardo Victor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Lucas Yudi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Daytona"/>
              </a:rPr>
              <a:t>Roberto Gomes</a:t>
            </a:r>
          </a:p>
        </p:txBody>
      </p:sp>
      <p:sp>
        <p:nvSpPr>
          <p:cNvPr id="206" name="Google Shape;206;p36"/>
          <p:cNvSpPr/>
          <p:nvPr/>
        </p:nvSpPr>
        <p:spPr>
          <a:xfrm>
            <a:off x="7921050" y="-370550"/>
            <a:ext cx="1388700" cy="13887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l="22578" r="7495"/>
          <a:stretch/>
        </p:blipFill>
        <p:spPr>
          <a:xfrm flipH="1">
            <a:off x="544081" y="545240"/>
            <a:ext cx="3602700" cy="40530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/>
          <p:nvPr/>
        </p:nvSpPr>
        <p:spPr>
          <a:xfrm>
            <a:off x="3713800" y="3179025"/>
            <a:ext cx="2177400" cy="21774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03499" y="342902"/>
            <a:ext cx="1232030" cy="558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BPMN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7024E5A-62D2-4165-AA44-14EC719A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6" y="1348303"/>
            <a:ext cx="8920097" cy="24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3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3A10681-B35C-445D-B3E8-72E0B232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" y="949955"/>
            <a:ext cx="8122443" cy="3240994"/>
          </a:xfrm>
          <a:prstGeom prst="rect">
            <a:avLst/>
          </a:prstGeom>
        </p:spPr>
      </p:pic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5650AABD-8E1E-424A-BC09-37BF95191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67" y="110681"/>
            <a:ext cx="4761944" cy="750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/>
              <a:t>Proto-persona - </a:t>
            </a:r>
            <a:r>
              <a:rPr lang="en-US" sz="2000" err="1"/>
              <a:t>Contratada</a:t>
            </a:r>
            <a:endParaRPr lang="en-US" sz="2000" err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6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7EC1623-8CAF-49EE-9129-87887931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8" y="989954"/>
            <a:ext cx="8136080" cy="3163593"/>
          </a:xfrm>
          <a:prstGeom prst="rect">
            <a:avLst/>
          </a:prstGeom>
        </p:spPr>
      </p:pic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E314361B-DBD9-4AF5-8E1E-34371A05F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67" y="110681"/>
            <a:ext cx="4761944" cy="750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/>
              <a:t>Proto-persona - Diarista</a:t>
            </a:r>
            <a:endParaRPr lang="en-US" sz="2000" err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4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7C54AD7-6D2E-42DC-B8A6-32208BE0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45" y="639385"/>
            <a:ext cx="5929311" cy="4193538"/>
          </a:xfrm>
          <a:prstGeom prst="rect">
            <a:avLst/>
          </a:prstGeom>
        </p:spPr>
      </p:pic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D47B3367-ACCE-45AE-A852-50E2148E6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08" y="-32879"/>
            <a:ext cx="3330139" cy="809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/>
              <a:t>Mapa de </a:t>
            </a:r>
            <a:r>
              <a:rPr lang="en" sz="2000" err="1"/>
              <a:t>empatia</a:t>
            </a:r>
            <a:r>
              <a:rPr lang="en" sz="2000"/>
              <a:t> - </a:t>
            </a:r>
            <a:r>
              <a:rPr lang="en" sz="2000" err="1"/>
              <a:t>Diarista</a:t>
            </a:r>
            <a:endParaRPr lang="en" sz="20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5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6418751-332F-4801-9D03-DB585681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44" y="657833"/>
            <a:ext cx="5929312" cy="4125327"/>
          </a:xfrm>
          <a:prstGeom prst="rect">
            <a:avLst/>
          </a:prstGeom>
        </p:spPr>
      </p:pic>
      <p:sp>
        <p:nvSpPr>
          <p:cNvPr id="4" name="Google Shape;267;p42">
            <a:extLst>
              <a:ext uri="{FF2B5EF4-FFF2-40B4-BE49-F238E27FC236}">
                <a16:creationId xmlns:a16="http://schemas.microsoft.com/office/drawing/2014/main" id="{D4CC4170-54A4-4CA6-A290-D568E851E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08" y="-32879"/>
            <a:ext cx="3721577" cy="809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/>
              <a:t>Mapa de </a:t>
            </a:r>
            <a:r>
              <a:rPr lang="en" sz="2000" err="1"/>
              <a:t>empatia</a:t>
            </a:r>
            <a:r>
              <a:rPr lang="en" sz="2000"/>
              <a:t> - </a:t>
            </a:r>
            <a:r>
              <a:rPr lang="en" sz="2000" err="1"/>
              <a:t>Contratante</a:t>
            </a:r>
            <a:endParaRPr lang="en" sz="20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8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53151EC-7CC7-4F18-BA8E-2BB9C5AD6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" r="-165"/>
          <a:stretch/>
        </p:blipFill>
        <p:spPr>
          <a:xfrm>
            <a:off x="1305158" y="480101"/>
            <a:ext cx="6533630" cy="4419385"/>
          </a:xfrm>
          <a:prstGeom prst="rect">
            <a:avLst/>
          </a:prstGeom>
        </p:spPr>
      </p:pic>
      <p:sp>
        <p:nvSpPr>
          <p:cNvPr id="2" name="Google Shape;267;p42">
            <a:extLst>
              <a:ext uri="{FF2B5EF4-FFF2-40B4-BE49-F238E27FC236}">
                <a16:creationId xmlns:a16="http://schemas.microsoft.com/office/drawing/2014/main" id="{A355CA4F-1CC3-4344-B8CA-4DF8D840B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1091" y="-32879"/>
            <a:ext cx="2241941" cy="605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Storyboard</a:t>
            </a:r>
            <a:endParaRPr lang="en-US" sz="2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1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AF6CB15-5433-4D61-A305-D3B92EEA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6" y="627028"/>
            <a:ext cx="9147131" cy="4273053"/>
          </a:xfrm>
          <a:prstGeom prst="rect">
            <a:avLst/>
          </a:prstGeom>
        </p:spPr>
      </p:pic>
      <p:sp>
        <p:nvSpPr>
          <p:cNvPr id="5" name="Google Shape;267;p42">
            <a:extLst>
              <a:ext uri="{FF2B5EF4-FFF2-40B4-BE49-F238E27FC236}">
                <a16:creationId xmlns:a16="http://schemas.microsoft.com/office/drawing/2014/main" id="{95AD34EF-7F19-4596-AFBB-666AE20FE8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805" y="209811"/>
            <a:ext cx="4520113" cy="331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000"/>
              <a:t>Jornada do </a:t>
            </a:r>
            <a:r>
              <a:rPr lang="en" sz="2000" err="1"/>
              <a:t>usuário</a:t>
            </a:r>
            <a:r>
              <a:rPr lang="en" sz="2000"/>
              <a:t> - </a:t>
            </a:r>
            <a:r>
              <a:rPr lang="en" sz="2000" err="1"/>
              <a:t>Contratante</a:t>
            </a:r>
            <a:r>
              <a:rPr lang="en" sz="2000"/>
              <a:t> </a:t>
            </a:r>
            <a:endParaRPr sz="2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6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CA09D336-F7D9-4948-928C-F54A5AF8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5" y="717803"/>
            <a:ext cx="9147130" cy="4099331"/>
          </a:xfrm>
          <a:prstGeom prst="rect">
            <a:avLst/>
          </a:prstGeom>
        </p:spPr>
      </p:pic>
      <p:sp>
        <p:nvSpPr>
          <p:cNvPr id="3" name="Google Shape;267;p42">
            <a:extLst>
              <a:ext uri="{FF2B5EF4-FFF2-40B4-BE49-F238E27FC236}">
                <a16:creationId xmlns:a16="http://schemas.microsoft.com/office/drawing/2014/main" id="{AE264C36-CD66-499A-8A55-8BDC5C35F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121" y="209811"/>
            <a:ext cx="4520113" cy="331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000"/>
              <a:t>Jornada do </a:t>
            </a:r>
            <a:r>
              <a:rPr lang="en" sz="2000" err="1"/>
              <a:t>usuário</a:t>
            </a:r>
            <a:r>
              <a:rPr lang="en" sz="2000"/>
              <a:t> - </a:t>
            </a:r>
            <a:r>
              <a:rPr lang="en" sz="2000" err="1"/>
              <a:t>Diarista</a:t>
            </a:r>
            <a:r>
              <a:rPr lang="en" sz="2000"/>
              <a:t> </a:t>
            </a:r>
            <a:endParaRPr sz="2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3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7;p42">
            <a:extLst>
              <a:ext uri="{FF2B5EF4-FFF2-40B4-BE49-F238E27FC236}">
                <a16:creationId xmlns:a16="http://schemas.microsoft.com/office/drawing/2014/main" id="{AD6ED5AB-28E7-4AEB-85FE-33AA5B93C7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403" y="209813"/>
            <a:ext cx="2789955" cy="551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Desenho de solução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85BEF08-63BE-425E-94CA-33FA6E09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3" y="770216"/>
            <a:ext cx="7584775" cy="40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6"/>
          <p:cNvSpPr txBox="1">
            <a:spLocks noGrp="1"/>
          </p:cNvSpPr>
          <p:nvPr>
            <p:ph type="title"/>
          </p:nvPr>
        </p:nvSpPr>
        <p:spPr>
          <a:xfrm>
            <a:off x="241487" y="12283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Principais</a:t>
            </a:r>
            <a:r>
              <a:rPr lang="en" sz="4000">
                <a:solidFill>
                  <a:schemeClr val="dk2"/>
                </a:solidFill>
              </a:rPr>
              <a:t> </a:t>
            </a:r>
            <a:br>
              <a:rPr lang="en" sz="4000">
                <a:solidFill>
                  <a:schemeClr val="dk2"/>
                </a:solidFill>
              </a:rPr>
            </a:br>
            <a:r>
              <a:rPr lang="en" sz="4000">
                <a:solidFill>
                  <a:schemeClr val="dk2"/>
                </a:solidFill>
              </a:rPr>
              <a:t>requisitos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704" name="Google Shape;704;p66"/>
          <p:cNvSpPr/>
          <p:nvPr/>
        </p:nvSpPr>
        <p:spPr>
          <a:xfrm>
            <a:off x="4100387" y="192502"/>
            <a:ext cx="2150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User story</a:t>
            </a:r>
            <a:endParaRPr sz="24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08" name="Google Shape;708;p66"/>
          <p:cNvSpPr/>
          <p:nvPr/>
        </p:nvSpPr>
        <p:spPr>
          <a:xfrm>
            <a:off x="6668727" y="2081407"/>
            <a:ext cx="2360973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plataforma deverá disponibilizar um cadastro de serviços personalizados contendo as informações do próprio (qtd. quartos, filhos, banheiros).</a:t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3" name="Google Shape;713;p66"/>
          <p:cNvSpPr txBox="1"/>
          <p:nvPr/>
        </p:nvSpPr>
        <p:spPr>
          <a:xfrm>
            <a:off x="3763926" y="852515"/>
            <a:ext cx="2771109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Eu como contratante, gostaria de poder criar ofertas de trabalho e disponibilizar na plataforma para que eu me conecte com pessoas nas minhas condições de trabalho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6" name="Google Shape;716;p66"/>
          <p:cNvCxnSpPr>
            <a:cxnSpLocks/>
          </p:cNvCxnSpPr>
          <p:nvPr/>
        </p:nvCxnSpPr>
        <p:spPr>
          <a:xfrm flipV="1">
            <a:off x="5198639" y="2176239"/>
            <a:ext cx="1343329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" name="Google Shape;716;p66">
            <a:extLst>
              <a:ext uri="{FF2B5EF4-FFF2-40B4-BE49-F238E27FC236}">
                <a16:creationId xmlns:a16="http://schemas.microsoft.com/office/drawing/2014/main" id="{AAC4887A-1C7B-427D-98C3-63882A8516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9061" y="2078035"/>
            <a:ext cx="1705538" cy="1366382"/>
          </a:xfrm>
          <a:prstGeom prst="bentConnector3">
            <a:avLst>
              <a:gd name="adj1" fmla="val 9925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" name="Google Shape;708;p66">
            <a:extLst>
              <a:ext uri="{FF2B5EF4-FFF2-40B4-BE49-F238E27FC236}">
                <a16:creationId xmlns:a16="http://schemas.microsoft.com/office/drawing/2014/main" id="{3F3F6015-D0F8-4E2D-BBD9-8C510FCBF2AD}"/>
              </a:ext>
            </a:extLst>
          </p:cNvPr>
          <p:cNvSpPr/>
          <p:nvPr/>
        </p:nvSpPr>
        <p:spPr>
          <a:xfrm>
            <a:off x="6668727" y="3601206"/>
            <a:ext cx="2360973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plataforma deve ter uma listagem de serviços criados na interface da contratada.</a:t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" name="Google Shape;704;p66">
            <a:extLst>
              <a:ext uri="{FF2B5EF4-FFF2-40B4-BE49-F238E27FC236}">
                <a16:creationId xmlns:a16="http://schemas.microsoft.com/office/drawing/2014/main" id="{EF4A483F-BD67-4D6C-ABBA-AAAE910DEED0}"/>
              </a:ext>
            </a:extLst>
          </p:cNvPr>
          <p:cNvSpPr/>
          <p:nvPr/>
        </p:nvSpPr>
        <p:spPr>
          <a:xfrm>
            <a:off x="241487" y="1830339"/>
            <a:ext cx="2150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User story</a:t>
            </a:r>
            <a:endParaRPr sz="24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" name="Google Shape;713;p66">
            <a:extLst>
              <a:ext uri="{FF2B5EF4-FFF2-40B4-BE49-F238E27FC236}">
                <a16:creationId xmlns:a16="http://schemas.microsoft.com/office/drawing/2014/main" id="{999E94C9-C23C-4D1F-86E8-38935C7E9BCD}"/>
              </a:ext>
            </a:extLst>
          </p:cNvPr>
          <p:cNvSpPr txBox="1"/>
          <p:nvPr/>
        </p:nvSpPr>
        <p:spPr>
          <a:xfrm>
            <a:off x="241487" y="2671553"/>
            <a:ext cx="2384755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Eu como autônoma, gostaria de poder me cadastrar em ofertas de trabalho na platafoma para que eu consiga estar mais visível para o contratante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" name="Google Shape;716;p66">
            <a:extLst>
              <a:ext uri="{FF2B5EF4-FFF2-40B4-BE49-F238E27FC236}">
                <a16:creationId xmlns:a16="http://schemas.microsoft.com/office/drawing/2014/main" id="{89B09AD5-7316-459B-BA25-DC43A1C284AF}"/>
              </a:ext>
            </a:extLst>
          </p:cNvPr>
          <p:cNvCxnSpPr>
            <a:cxnSpLocks/>
          </p:cNvCxnSpPr>
          <p:nvPr/>
        </p:nvCxnSpPr>
        <p:spPr>
          <a:xfrm>
            <a:off x="1403498" y="3827767"/>
            <a:ext cx="1222744" cy="614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" name="Google Shape;708;p66">
            <a:extLst>
              <a:ext uri="{FF2B5EF4-FFF2-40B4-BE49-F238E27FC236}">
                <a16:creationId xmlns:a16="http://schemas.microsoft.com/office/drawing/2014/main" id="{A109FE6B-9707-4EE4-96A5-CB54669B5DEA}"/>
              </a:ext>
            </a:extLst>
          </p:cNvPr>
          <p:cNvSpPr/>
          <p:nvPr/>
        </p:nvSpPr>
        <p:spPr>
          <a:xfrm>
            <a:off x="2731956" y="4294567"/>
            <a:ext cx="2159022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plataforma deve permitir a candidatura de uma doméstica em muitos serviços na listagem</a:t>
            </a:r>
            <a:endParaRPr b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3653220" y="1753552"/>
            <a:ext cx="5214334" cy="9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6000"/>
              <a:t>Contexto</a:t>
            </a:r>
          </a:p>
        </p:txBody>
      </p:sp>
      <p:sp>
        <p:nvSpPr>
          <p:cNvPr id="284" name="Google Shape;284;p44"/>
          <p:cNvSpPr txBox="1">
            <a:spLocks noGrp="1"/>
          </p:cNvSpPr>
          <p:nvPr>
            <p:ph type="subTitle" idx="1"/>
          </p:nvPr>
        </p:nvSpPr>
        <p:spPr>
          <a:xfrm>
            <a:off x="3653220" y="3385302"/>
            <a:ext cx="338009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2000" b="1" err="1">
                <a:latin typeface="Daytona"/>
              </a:rPr>
              <a:t>Introdução</a:t>
            </a:r>
            <a:r>
              <a:rPr lang="en" sz="2000" b="1">
                <a:latin typeface="Daytona"/>
              </a:rPr>
              <a:t> </a:t>
            </a:r>
            <a:r>
              <a:rPr lang="en" sz="2000" b="1" err="1">
                <a:latin typeface="Daytona"/>
              </a:rPr>
              <a:t>aos</a:t>
            </a:r>
            <a:r>
              <a:rPr lang="en" sz="2000" b="1">
                <a:latin typeface="Daytona"/>
              </a:rPr>
              <a:t> </a:t>
            </a:r>
            <a:r>
              <a:rPr lang="en" sz="2000" b="1" err="1">
                <a:latin typeface="Daytona"/>
              </a:rPr>
              <a:t>números</a:t>
            </a:r>
            <a:r>
              <a:rPr lang="en" sz="2000" b="1">
                <a:latin typeface="Daytona"/>
              </a:rPr>
              <a:t> e </a:t>
            </a:r>
            <a:r>
              <a:rPr lang="en" sz="2000" b="1" err="1">
                <a:latin typeface="Daytona"/>
              </a:rPr>
              <a:t>visão</a:t>
            </a:r>
            <a:r>
              <a:rPr lang="en" sz="2000" b="1">
                <a:latin typeface="Daytona"/>
              </a:rPr>
              <a:t> mercado</a:t>
            </a:r>
          </a:p>
        </p:txBody>
      </p:sp>
      <p:sp>
        <p:nvSpPr>
          <p:cNvPr id="285" name="Google Shape;285;p44"/>
          <p:cNvSpPr/>
          <p:nvPr/>
        </p:nvSpPr>
        <p:spPr>
          <a:xfrm>
            <a:off x="126453" y="3059384"/>
            <a:ext cx="2559900" cy="2559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5853605" y="-21848"/>
            <a:ext cx="1313100" cy="13131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2;p44">
            <a:extLst>
              <a:ext uri="{FF2B5EF4-FFF2-40B4-BE49-F238E27FC236}">
                <a16:creationId xmlns:a16="http://schemas.microsoft.com/office/drawing/2014/main" id="{E47955EA-7A78-498F-8A76-D3E7E739A63D}"/>
              </a:ext>
            </a:extLst>
          </p:cNvPr>
          <p:cNvSpPr txBox="1">
            <a:spLocks/>
          </p:cNvSpPr>
          <p:nvPr/>
        </p:nvSpPr>
        <p:spPr>
          <a:xfrm>
            <a:off x="3653220" y="2399502"/>
            <a:ext cx="5214334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  <a:defRPr sz="3600" b="1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algn="l"/>
            <a:r>
              <a:rPr lang="en" sz="6000">
                <a:solidFill>
                  <a:schemeClr val="dk2"/>
                </a:solidFill>
              </a:rPr>
              <a:t>do </a:t>
            </a:r>
            <a:r>
              <a:rPr lang="pt-BR" sz="6000">
                <a:solidFill>
                  <a:schemeClr val="dk2"/>
                </a:solidFill>
              </a:rPr>
              <a:t>negócio</a:t>
            </a:r>
            <a:endParaRPr lang="en"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>
            <a:spLocks noGrp="1"/>
          </p:cNvSpPr>
          <p:nvPr>
            <p:ph type="title"/>
          </p:nvPr>
        </p:nvSpPr>
        <p:spPr>
          <a:xfrm>
            <a:off x="978914" y="1488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Concorrência</a:t>
            </a:r>
            <a:endParaRPr sz="4000">
              <a:solidFill>
                <a:schemeClr val="dk2"/>
              </a:solidFill>
            </a:endParaRPr>
          </a:p>
        </p:txBody>
      </p:sp>
      <p:graphicFrame>
        <p:nvGraphicFramePr>
          <p:cNvPr id="449" name="Google Shape;449;p55"/>
          <p:cNvGraphicFramePr/>
          <p:nvPr>
            <p:extLst>
              <p:ext uri="{D42A27DB-BD31-4B8C-83A1-F6EECF244321}">
                <p14:modId xmlns:p14="http://schemas.microsoft.com/office/powerpoint/2010/main" val="700044135"/>
              </p:ext>
            </p:extLst>
          </p:nvPr>
        </p:nvGraphicFramePr>
        <p:xfrm>
          <a:off x="1103944" y="1173972"/>
          <a:ext cx="6936112" cy="2560200"/>
        </p:xfrm>
        <a:graphic>
          <a:graphicData uri="http://schemas.openxmlformats.org/drawingml/2006/table">
            <a:tbl>
              <a:tblPr>
                <a:noFill/>
                <a:tableStyleId>{F803A380-0605-4BBF-863F-BD299E2BAFFB}</a:tableStyleId>
              </a:tblPr>
              <a:tblGrid>
                <a:gridCol w="173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Listagem de domésticas com mapa</a:t>
                      </a:r>
                      <a:endParaRPr sz="1600" b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Candidatura em serviços</a:t>
                      </a:r>
                      <a:endParaRPr sz="1600" b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Pagamento via app</a:t>
                      </a:r>
                      <a:endParaRPr sz="1600" b="1">
                        <a:solidFill>
                          <a:schemeClr val="bg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2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iClean</a:t>
                      </a:r>
                      <a:endParaRPr sz="2400" b="1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2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GetNinjas</a:t>
                      </a:r>
                      <a:endParaRPr sz="2400" b="1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2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Blumpa</a:t>
                      </a:r>
                      <a:endParaRPr sz="2400" b="1">
                        <a:solidFill>
                          <a:schemeClr val="dk2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50" name="Google Shape;450;p55"/>
          <p:cNvGrpSpPr/>
          <p:nvPr/>
        </p:nvGrpSpPr>
        <p:grpSpPr>
          <a:xfrm>
            <a:off x="3465735" y="2159306"/>
            <a:ext cx="413026" cy="438000"/>
            <a:chOff x="1487200" y="4993770"/>
            <a:chExt cx="483125" cy="483125"/>
          </a:xfrm>
        </p:grpSpPr>
        <p:sp>
          <p:nvSpPr>
            <p:cNvPr id="451" name="Google Shape;451;p55"/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52;p5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3" name="Google Shape;453;p55"/>
          <p:cNvGrpSpPr/>
          <p:nvPr/>
        </p:nvGrpSpPr>
        <p:grpSpPr>
          <a:xfrm>
            <a:off x="3465735" y="2702537"/>
            <a:ext cx="413026" cy="437999"/>
            <a:chOff x="2081650" y="4993750"/>
            <a:chExt cx="483125" cy="483125"/>
          </a:xfrm>
        </p:grpSpPr>
        <p:sp>
          <p:nvSpPr>
            <p:cNvPr id="454" name="Google Shape;454;p55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55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453;p55">
            <a:extLst>
              <a:ext uri="{FF2B5EF4-FFF2-40B4-BE49-F238E27FC236}">
                <a16:creationId xmlns:a16="http://schemas.microsoft.com/office/drawing/2014/main" id="{E192B64B-385F-4A14-8041-EBF097ACF841}"/>
              </a:ext>
            </a:extLst>
          </p:cNvPr>
          <p:cNvGrpSpPr/>
          <p:nvPr/>
        </p:nvGrpSpPr>
        <p:grpSpPr>
          <a:xfrm>
            <a:off x="3464890" y="3224956"/>
            <a:ext cx="413026" cy="437999"/>
            <a:chOff x="2081650" y="4993750"/>
            <a:chExt cx="483125" cy="483125"/>
          </a:xfrm>
        </p:grpSpPr>
        <p:sp>
          <p:nvSpPr>
            <p:cNvPr id="23" name="Google Shape;454;p55">
              <a:extLst>
                <a:ext uri="{FF2B5EF4-FFF2-40B4-BE49-F238E27FC236}">
                  <a16:creationId xmlns:a16="http://schemas.microsoft.com/office/drawing/2014/main" id="{4A2C7FFB-36E8-4E04-8989-958079142C97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55;p55">
              <a:extLst>
                <a:ext uri="{FF2B5EF4-FFF2-40B4-BE49-F238E27FC236}">
                  <a16:creationId xmlns:a16="http://schemas.microsoft.com/office/drawing/2014/main" id="{16016C67-2BF7-4360-8F47-98A2E7EA6B32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450;p55">
            <a:extLst>
              <a:ext uri="{FF2B5EF4-FFF2-40B4-BE49-F238E27FC236}">
                <a16:creationId xmlns:a16="http://schemas.microsoft.com/office/drawing/2014/main" id="{EA1AE1B2-AA13-40D0-B08D-A3B7AB458915}"/>
              </a:ext>
            </a:extLst>
          </p:cNvPr>
          <p:cNvGrpSpPr/>
          <p:nvPr/>
        </p:nvGrpSpPr>
        <p:grpSpPr>
          <a:xfrm>
            <a:off x="5209500" y="2134167"/>
            <a:ext cx="413026" cy="438000"/>
            <a:chOff x="1487200" y="4993770"/>
            <a:chExt cx="483125" cy="483125"/>
          </a:xfrm>
        </p:grpSpPr>
        <p:sp>
          <p:nvSpPr>
            <p:cNvPr id="26" name="Google Shape;451;p55">
              <a:extLst>
                <a:ext uri="{FF2B5EF4-FFF2-40B4-BE49-F238E27FC236}">
                  <a16:creationId xmlns:a16="http://schemas.microsoft.com/office/drawing/2014/main" id="{C4C4ED1B-2625-4871-83A7-53C6B2F84851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452;p55">
              <a:extLst>
                <a:ext uri="{FF2B5EF4-FFF2-40B4-BE49-F238E27FC236}">
                  <a16:creationId xmlns:a16="http://schemas.microsoft.com/office/drawing/2014/main" id="{57147D40-CBC1-4D24-8284-5E1F14FE5E64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450;p55">
            <a:extLst>
              <a:ext uri="{FF2B5EF4-FFF2-40B4-BE49-F238E27FC236}">
                <a16:creationId xmlns:a16="http://schemas.microsoft.com/office/drawing/2014/main" id="{5B364A26-D75F-4E40-B84E-34077247740F}"/>
              </a:ext>
            </a:extLst>
          </p:cNvPr>
          <p:cNvGrpSpPr/>
          <p:nvPr/>
        </p:nvGrpSpPr>
        <p:grpSpPr>
          <a:xfrm>
            <a:off x="6964738" y="2133750"/>
            <a:ext cx="413026" cy="438000"/>
            <a:chOff x="1487200" y="4993770"/>
            <a:chExt cx="483125" cy="483125"/>
          </a:xfrm>
        </p:grpSpPr>
        <p:sp>
          <p:nvSpPr>
            <p:cNvPr id="29" name="Google Shape;451;p55">
              <a:extLst>
                <a:ext uri="{FF2B5EF4-FFF2-40B4-BE49-F238E27FC236}">
                  <a16:creationId xmlns:a16="http://schemas.microsoft.com/office/drawing/2014/main" id="{CDF9AC2A-9F5D-4216-996D-26BD4BB62B7B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452;p55">
              <a:extLst>
                <a:ext uri="{FF2B5EF4-FFF2-40B4-BE49-F238E27FC236}">
                  <a16:creationId xmlns:a16="http://schemas.microsoft.com/office/drawing/2014/main" id="{6790D4B8-A884-4737-AE9A-577CE0BE7819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450;p55">
            <a:extLst>
              <a:ext uri="{FF2B5EF4-FFF2-40B4-BE49-F238E27FC236}">
                <a16:creationId xmlns:a16="http://schemas.microsoft.com/office/drawing/2014/main" id="{AB1E1549-6760-424A-AF60-C1B500C74C53}"/>
              </a:ext>
            </a:extLst>
          </p:cNvPr>
          <p:cNvGrpSpPr/>
          <p:nvPr/>
        </p:nvGrpSpPr>
        <p:grpSpPr>
          <a:xfrm>
            <a:off x="5209500" y="2702525"/>
            <a:ext cx="413026" cy="438000"/>
            <a:chOff x="1487200" y="4993770"/>
            <a:chExt cx="483125" cy="483125"/>
          </a:xfrm>
        </p:grpSpPr>
        <p:sp>
          <p:nvSpPr>
            <p:cNvPr id="32" name="Google Shape;451;p55">
              <a:extLst>
                <a:ext uri="{FF2B5EF4-FFF2-40B4-BE49-F238E27FC236}">
                  <a16:creationId xmlns:a16="http://schemas.microsoft.com/office/drawing/2014/main" id="{5B61E9AD-2D76-4A20-9978-B4E8F022EC35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452;p55">
              <a:extLst>
                <a:ext uri="{FF2B5EF4-FFF2-40B4-BE49-F238E27FC236}">
                  <a16:creationId xmlns:a16="http://schemas.microsoft.com/office/drawing/2014/main" id="{6742CAC1-E9B3-498B-AB7D-50F79B2819E9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453;p55">
            <a:extLst>
              <a:ext uri="{FF2B5EF4-FFF2-40B4-BE49-F238E27FC236}">
                <a16:creationId xmlns:a16="http://schemas.microsoft.com/office/drawing/2014/main" id="{51170DB4-8267-441C-A40F-14A2F45AE141}"/>
              </a:ext>
            </a:extLst>
          </p:cNvPr>
          <p:cNvGrpSpPr/>
          <p:nvPr/>
        </p:nvGrpSpPr>
        <p:grpSpPr>
          <a:xfrm>
            <a:off x="5208655" y="3227969"/>
            <a:ext cx="413026" cy="437999"/>
            <a:chOff x="2081650" y="4993750"/>
            <a:chExt cx="483125" cy="483125"/>
          </a:xfrm>
        </p:grpSpPr>
        <p:sp>
          <p:nvSpPr>
            <p:cNvPr id="35" name="Google Shape;454;p55">
              <a:extLst>
                <a:ext uri="{FF2B5EF4-FFF2-40B4-BE49-F238E27FC236}">
                  <a16:creationId xmlns:a16="http://schemas.microsoft.com/office/drawing/2014/main" id="{9ADA7253-F0C5-4799-A33B-D2920DE5C21C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455;p55">
              <a:extLst>
                <a:ext uri="{FF2B5EF4-FFF2-40B4-BE49-F238E27FC236}">
                  <a16:creationId xmlns:a16="http://schemas.microsoft.com/office/drawing/2014/main" id="{1E7046F6-ACA4-4E86-ACA4-95A32CCBA2EB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" name="Google Shape;453;p55">
            <a:extLst>
              <a:ext uri="{FF2B5EF4-FFF2-40B4-BE49-F238E27FC236}">
                <a16:creationId xmlns:a16="http://schemas.microsoft.com/office/drawing/2014/main" id="{8A8E4C02-6064-4ED8-8209-356F5FBAE1F2}"/>
              </a:ext>
            </a:extLst>
          </p:cNvPr>
          <p:cNvGrpSpPr/>
          <p:nvPr/>
        </p:nvGrpSpPr>
        <p:grpSpPr>
          <a:xfrm>
            <a:off x="6964738" y="2702507"/>
            <a:ext cx="413026" cy="437999"/>
            <a:chOff x="2081650" y="4993750"/>
            <a:chExt cx="483125" cy="483125"/>
          </a:xfrm>
        </p:grpSpPr>
        <p:sp>
          <p:nvSpPr>
            <p:cNvPr id="38" name="Google Shape;454;p55">
              <a:extLst>
                <a:ext uri="{FF2B5EF4-FFF2-40B4-BE49-F238E27FC236}">
                  <a16:creationId xmlns:a16="http://schemas.microsoft.com/office/drawing/2014/main" id="{F8676873-3199-4AD4-894A-D1924B13CA01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455;p55">
              <a:extLst>
                <a:ext uri="{FF2B5EF4-FFF2-40B4-BE49-F238E27FC236}">
                  <a16:creationId xmlns:a16="http://schemas.microsoft.com/office/drawing/2014/main" id="{EBDA8E77-6F1A-4A3C-9C93-30DF2E0C1E0E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" name="Google Shape;450;p55">
            <a:extLst>
              <a:ext uri="{FF2B5EF4-FFF2-40B4-BE49-F238E27FC236}">
                <a16:creationId xmlns:a16="http://schemas.microsoft.com/office/drawing/2014/main" id="{2A99B621-D51A-4195-8DF2-AB33467121FD}"/>
              </a:ext>
            </a:extLst>
          </p:cNvPr>
          <p:cNvGrpSpPr/>
          <p:nvPr/>
        </p:nvGrpSpPr>
        <p:grpSpPr>
          <a:xfrm>
            <a:off x="6973706" y="3224956"/>
            <a:ext cx="413026" cy="438000"/>
            <a:chOff x="1487200" y="4993770"/>
            <a:chExt cx="483125" cy="483125"/>
          </a:xfrm>
        </p:grpSpPr>
        <p:sp>
          <p:nvSpPr>
            <p:cNvPr id="41" name="Google Shape;451;p55">
              <a:extLst>
                <a:ext uri="{FF2B5EF4-FFF2-40B4-BE49-F238E27FC236}">
                  <a16:creationId xmlns:a16="http://schemas.microsoft.com/office/drawing/2014/main" id="{86BD2FB2-DFF8-4550-83B4-B131E1F55BE7}"/>
                </a:ext>
              </a:extLst>
            </p:cNvPr>
            <p:cNvSpPr/>
            <p:nvPr/>
          </p:nvSpPr>
          <p:spPr>
            <a:xfrm>
              <a:off x="1487200" y="499377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452;p55">
              <a:extLst>
                <a:ext uri="{FF2B5EF4-FFF2-40B4-BE49-F238E27FC236}">
                  <a16:creationId xmlns:a16="http://schemas.microsoft.com/office/drawing/2014/main" id="{AFB053D4-723B-4EB0-B52B-6F688A6ADE15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70410" y="342902"/>
            <a:ext cx="762304" cy="449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DER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86EBF289-4678-41BE-9E83-9D51A2A2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50" y="-351745"/>
            <a:ext cx="11949827" cy="74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8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">
            <a:extLst>
              <a:ext uri="{FF2B5EF4-FFF2-40B4-BE49-F238E27FC236}">
                <a16:creationId xmlns:a16="http://schemas.microsoft.com/office/drawing/2014/main" id="{2C906515-72C1-4C01-97A9-A2633E04E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003523" y="-1235175"/>
            <a:ext cx="24703245" cy="173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1F130CB-25C0-479A-8051-CD1CAF677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47739" y="-6617453"/>
            <a:ext cx="24703245" cy="173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685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372492" y="546450"/>
            <a:ext cx="6399016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classes</a:t>
            </a:r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1372492" y="546450"/>
            <a:ext cx="6399016" cy="4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Login Postman</a:t>
            </a:r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70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33039" y="366388"/>
            <a:ext cx="7435053" cy="645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" sz="6000" dirty="0"/>
              <a:t>Protótipo de telas</a:t>
            </a:r>
            <a:endParaRPr lang="en-US" sz="60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09A22-43E1-453C-B465-CE658212DF6E}"/>
              </a:ext>
            </a:extLst>
          </p:cNvPr>
          <p:cNvSpPr txBox="1"/>
          <p:nvPr/>
        </p:nvSpPr>
        <p:spPr>
          <a:xfrm>
            <a:off x="1582948" y="2343150"/>
            <a:ext cx="65603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3"/>
              </a:rPr>
              <a:t>https://www.figma.com/file/LCMo5orJxJdGvzr0wJotmY/Untitled?node-id=0%3A1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9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74"/>
          <p:cNvPicPr preferRelativeResize="0"/>
          <p:nvPr/>
        </p:nvPicPr>
        <p:blipFill rotWithShape="1">
          <a:blip r:embed="rId3">
            <a:alphaModFix/>
          </a:blip>
          <a:srcRect l="17253" r="15663"/>
          <a:stretch/>
        </p:blipFill>
        <p:spPr>
          <a:xfrm>
            <a:off x="570978" y="548650"/>
            <a:ext cx="3600698" cy="40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4"/>
          <p:cNvSpPr txBox="1">
            <a:spLocks noGrp="1"/>
          </p:cNvSpPr>
          <p:nvPr>
            <p:ph type="title"/>
          </p:nvPr>
        </p:nvSpPr>
        <p:spPr>
          <a:xfrm>
            <a:off x="4324435" y="2010542"/>
            <a:ext cx="4400067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Obrigado</a:t>
            </a:r>
            <a:r>
              <a:rPr lang="en"/>
              <a:t>!</a:t>
            </a:r>
            <a:endParaRPr err="1"/>
          </a:p>
        </p:txBody>
      </p:sp>
      <p:sp>
        <p:nvSpPr>
          <p:cNvPr id="866" name="Google Shape;866;p74"/>
          <p:cNvSpPr/>
          <p:nvPr/>
        </p:nvSpPr>
        <p:spPr>
          <a:xfrm>
            <a:off x="-1164250" y="1116625"/>
            <a:ext cx="2743200" cy="27432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74"/>
          <p:cNvSpPr/>
          <p:nvPr/>
        </p:nvSpPr>
        <p:spPr>
          <a:xfrm>
            <a:off x="3847500" y="-415000"/>
            <a:ext cx="1449000" cy="14490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9F199-CABF-416D-89A9-AD87BC875343}"/>
              </a:ext>
            </a:extLst>
          </p:cNvPr>
          <p:cNvSpPr/>
          <p:nvPr/>
        </p:nvSpPr>
        <p:spPr>
          <a:xfrm>
            <a:off x="4602140" y="3314308"/>
            <a:ext cx="3930040" cy="915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880782" y="1224700"/>
            <a:ext cx="6951168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67 </a:t>
            </a:r>
            <a:r>
              <a:rPr lang="en" err="1">
                <a:latin typeface="Daytona" panose="020B0604030500040204" pitchFamily="34" charset="0"/>
              </a:rPr>
              <a:t>milhões</a:t>
            </a:r>
          </a:p>
        </p:txBody>
      </p:sp>
      <p:sp>
        <p:nvSpPr>
          <p:cNvPr id="335" name="Google Shape;335;p48"/>
          <p:cNvSpPr txBox="1">
            <a:spLocks noGrp="1"/>
          </p:cNvSpPr>
          <p:nvPr>
            <p:ph type="body" idx="1"/>
          </p:nvPr>
        </p:nvSpPr>
        <p:spPr>
          <a:xfrm>
            <a:off x="1818167" y="2990809"/>
            <a:ext cx="6013783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2000" b="1">
                <a:latin typeface="Daytona" panose="020B0604030500040204" pitchFamily="34" charset="0"/>
              </a:rPr>
              <a:t>De trabalhadoras(es) domésticas(os) adultas(os) no mundo</a:t>
            </a:r>
            <a:endParaRPr lang="en-US" sz="2000" b="1" err="1">
              <a:latin typeface="Daytona" panose="020B0604030500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/>
        </p:nvSpPr>
        <p:spPr>
          <a:xfrm>
            <a:off x="5641803" y="3030881"/>
            <a:ext cx="1441008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err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Idade</a:t>
            </a:r>
            <a:endParaRPr sz="4000" b="1" err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5641809" y="3308877"/>
            <a:ext cx="15534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25-45</a:t>
            </a:r>
            <a:endParaRPr sz="22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4" name="Google Shape;364;p51"/>
          <p:cNvSpPr txBox="1"/>
          <p:nvPr/>
        </p:nvSpPr>
        <p:spPr>
          <a:xfrm>
            <a:off x="353147" y="743930"/>
            <a:ext cx="2514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Gênero</a:t>
            </a:r>
            <a:endParaRPr lang="en-US" sz="4000" b="1">
              <a:solidFill>
                <a:srgbClr val="FFFFFF"/>
              </a:solidFill>
              <a:latin typeface="Cabin"/>
              <a:ea typeface="Cabin"/>
              <a:cs typeface="Cabin"/>
            </a:endParaRPr>
          </a:p>
        </p:txBody>
      </p:sp>
      <p:grpSp>
        <p:nvGrpSpPr>
          <p:cNvPr id="365" name="Google Shape;365;p51"/>
          <p:cNvGrpSpPr/>
          <p:nvPr/>
        </p:nvGrpSpPr>
        <p:grpSpPr>
          <a:xfrm>
            <a:off x="571253" y="1543165"/>
            <a:ext cx="1691950" cy="1765712"/>
            <a:chOff x="929100" y="1155300"/>
            <a:chExt cx="1517100" cy="1517100"/>
          </a:xfrm>
        </p:grpSpPr>
        <p:sp>
          <p:nvSpPr>
            <p:cNvPr id="366" name="Google Shape;366;p51"/>
            <p:cNvSpPr/>
            <p:nvPr/>
          </p:nvSpPr>
          <p:spPr>
            <a:xfrm>
              <a:off x="929100" y="1155300"/>
              <a:ext cx="1517100" cy="1517100"/>
            </a:xfrm>
            <a:prstGeom prst="donut">
              <a:avLst>
                <a:gd name="adj" fmla="val 127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929100" y="1155300"/>
              <a:ext cx="1517100" cy="1517100"/>
            </a:xfrm>
            <a:prstGeom prst="blockArc">
              <a:avLst>
                <a:gd name="adj1" fmla="val 10800000"/>
                <a:gd name="adj2" fmla="val 15205895"/>
                <a:gd name="adj3" fmla="val 12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51"/>
          <p:cNvSpPr txBox="1"/>
          <p:nvPr/>
        </p:nvSpPr>
        <p:spPr>
          <a:xfrm>
            <a:off x="813148" y="1879713"/>
            <a:ext cx="1208160" cy="5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20%</a:t>
            </a:r>
            <a:endParaRPr sz="2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7" name="Google Shape;377;p51"/>
          <p:cNvGrpSpPr/>
          <p:nvPr/>
        </p:nvGrpSpPr>
        <p:grpSpPr>
          <a:xfrm>
            <a:off x="3071273" y="2366240"/>
            <a:ext cx="598404" cy="625001"/>
            <a:chOff x="-57556318" y="1904075"/>
            <a:chExt cx="297118" cy="318225"/>
          </a:xfrm>
        </p:grpSpPr>
        <p:sp>
          <p:nvSpPr>
            <p:cNvPr id="378" name="Google Shape;378;p51"/>
            <p:cNvSpPr/>
            <p:nvPr/>
          </p:nvSpPr>
          <p:spPr>
            <a:xfrm>
              <a:off x="-57556318" y="1904075"/>
              <a:ext cx="297118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51"/>
          <p:cNvGrpSpPr/>
          <p:nvPr/>
        </p:nvGrpSpPr>
        <p:grpSpPr>
          <a:xfrm>
            <a:off x="1123705" y="2368916"/>
            <a:ext cx="598404" cy="625002"/>
            <a:chOff x="-56774050" y="1904075"/>
            <a:chExt cx="279625" cy="318225"/>
          </a:xfrm>
        </p:grpSpPr>
        <p:sp>
          <p:nvSpPr>
            <p:cNvPr id="383" name="Google Shape;383;p51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1"/>
          <p:cNvSpPr txBox="1"/>
          <p:nvPr/>
        </p:nvSpPr>
        <p:spPr>
          <a:xfrm>
            <a:off x="5641809" y="1602754"/>
            <a:ext cx="2769136" cy="1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Menos da metade de um salário mínimo</a:t>
            </a:r>
            <a:endParaRPr sz="2000" b="1" err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5210262" y="1253290"/>
            <a:ext cx="2514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Salário</a:t>
            </a:r>
            <a:endParaRPr sz="4000" b="1" err="1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95" name="Google Shape;395;p51"/>
          <p:cNvGrpSpPr/>
          <p:nvPr/>
        </p:nvGrpSpPr>
        <p:grpSpPr>
          <a:xfrm>
            <a:off x="7415591" y="940921"/>
            <a:ext cx="825018" cy="624738"/>
            <a:chOff x="-62518200" y="2692475"/>
            <a:chExt cx="318225" cy="289100"/>
          </a:xfrm>
        </p:grpSpPr>
        <p:sp>
          <p:nvSpPr>
            <p:cNvPr id="396" name="Google Shape;396;p5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1212;p93">
            <a:extLst>
              <a:ext uri="{FF2B5EF4-FFF2-40B4-BE49-F238E27FC236}">
                <a16:creationId xmlns:a16="http://schemas.microsoft.com/office/drawing/2014/main" id="{FD1F7C0B-2650-4C9E-A96D-8BFA3F74CA5E}"/>
              </a:ext>
            </a:extLst>
          </p:cNvPr>
          <p:cNvGrpSpPr/>
          <p:nvPr/>
        </p:nvGrpSpPr>
        <p:grpSpPr>
          <a:xfrm>
            <a:off x="7195209" y="2699259"/>
            <a:ext cx="737203" cy="650796"/>
            <a:chOff x="6679825" y="2693700"/>
            <a:chExt cx="257877" cy="258576"/>
          </a:xfrm>
          <a:solidFill>
            <a:schemeClr val="bg1"/>
          </a:solidFill>
        </p:grpSpPr>
        <p:sp>
          <p:nvSpPr>
            <p:cNvPr id="28" name="Google Shape;11213;p93">
              <a:extLst>
                <a:ext uri="{FF2B5EF4-FFF2-40B4-BE49-F238E27FC236}">
                  <a16:creationId xmlns:a16="http://schemas.microsoft.com/office/drawing/2014/main" id="{97F64949-8FCE-425F-8B8F-CFF4ECFA0BDA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14;p93">
              <a:extLst>
                <a:ext uri="{FF2B5EF4-FFF2-40B4-BE49-F238E27FC236}">
                  <a16:creationId xmlns:a16="http://schemas.microsoft.com/office/drawing/2014/main" id="{E1210969-A7FB-4E6C-BE90-F0F0427EB6A4}"/>
                </a:ext>
              </a:extLst>
            </p:cNvPr>
            <p:cNvSpPr/>
            <p:nvPr/>
          </p:nvSpPr>
          <p:spPr>
            <a:xfrm flipH="1">
              <a:off x="6679827" y="2693701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65;p51">
            <a:extLst>
              <a:ext uri="{FF2B5EF4-FFF2-40B4-BE49-F238E27FC236}">
                <a16:creationId xmlns:a16="http://schemas.microsoft.com/office/drawing/2014/main" id="{50AFB479-2EF7-4B97-A924-66C8313AB332}"/>
              </a:ext>
            </a:extLst>
          </p:cNvPr>
          <p:cNvGrpSpPr/>
          <p:nvPr/>
        </p:nvGrpSpPr>
        <p:grpSpPr>
          <a:xfrm>
            <a:off x="2543385" y="1550483"/>
            <a:ext cx="1691950" cy="1765712"/>
            <a:chOff x="929100" y="1155300"/>
            <a:chExt cx="1517100" cy="1517100"/>
          </a:xfrm>
        </p:grpSpPr>
        <p:sp>
          <p:nvSpPr>
            <p:cNvPr id="31" name="Google Shape;366;p51">
              <a:extLst>
                <a:ext uri="{FF2B5EF4-FFF2-40B4-BE49-F238E27FC236}">
                  <a16:creationId xmlns:a16="http://schemas.microsoft.com/office/drawing/2014/main" id="{9C770550-8A77-4E1D-BE8B-270DAAEDB7CC}"/>
                </a:ext>
              </a:extLst>
            </p:cNvPr>
            <p:cNvSpPr/>
            <p:nvPr/>
          </p:nvSpPr>
          <p:spPr>
            <a:xfrm>
              <a:off x="929100" y="1155300"/>
              <a:ext cx="1517100" cy="1517100"/>
            </a:xfrm>
            <a:prstGeom prst="donut">
              <a:avLst>
                <a:gd name="adj" fmla="val 127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7;p51">
              <a:extLst>
                <a:ext uri="{FF2B5EF4-FFF2-40B4-BE49-F238E27FC236}">
                  <a16:creationId xmlns:a16="http://schemas.microsoft.com/office/drawing/2014/main" id="{DD875F7F-6225-47CD-B4A2-C1D0804B7F08}"/>
                </a:ext>
              </a:extLst>
            </p:cNvPr>
            <p:cNvSpPr/>
            <p:nvPr/>
          </p:nvSpPr>
          <p:spPr>
            <a:xfrm>
              <a:off x="929100" y="1155300"/>
              <a:ext cx="1517100" cy="1517100"/>
            </a:xfrm>
            <a:prstGeom prst="blockArc">
              <a:avLst>
                <a:gd name="adj1" fmla="val 15155146"/>
                <a:gd name="adj2" fmla="val 10790975"/>
                <a:gd name="adj3" fmla="val 1257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68;p51">
            <a:extLst>
              <a:ext uri="{FF2B5EF4-FFF2-40B4-BE49-F238E27FC236}">
                <a16:creationId xmlns:a16="http://schemas.microsoft.com/office/drawing/2014/main" id="{20B6F723-3F2C-4E8F-887C-E981D5B88BDA}"/>
              </a:ext>
            </a:extLst>
          </p:cNvPr>
          <p:cNvSpPr txBox="1"/>
          <p:nvPr/>
        </p:nvSpPr>
        <p:spPr>
          <a:xfrm>
            <a:off x="2785280" y="1879713"/>
            <a:ext cx="1208160" cy="5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80%</a:t>
            </a:r>
            <a:endParaRPr sz="28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Tamanho do mercado</a:t>
            </a:r>
            <a:endParaRPr lang="en" sz="4000">
              <a:solidFill>
                <a:schemeClr val="dk2"/>
              </a:solidFill>
            </a:endParaRPr>
          </a:p>
        </p:txBody>
      </p:sp>
      <p:grpSp>
        <p:nvGrpSpPr>
          <p:cNvPr id="407" name="Google Shape;407;p52"/>
          <p:cNvGrpSpPr/>
          <p:nvPr/>
        </p:nvGrpSpPr>
        <p:grpSpPr>
          <a:xfrm>
            <a:off x="713229" y="1534491"/>
            <a:ext cx="4440388" cy="2919881"/>
            <a:chOff x="235800" y="830650"/>
            <a:chExt cx="6978450" cy="4588844"/>
          </a:xfrm>
        </p:grpSpPr>
        <p:sp>
          <p:nvSpPr>
            <p:cNvPr id="408" name="Google Shape;408;p5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52"/>
          <p:cNvSpPr txBox="1"/>
          <p:nvPr/>
        </p:nvSpPr>
        <p:spPr>
          <a:xfrm>
            <a:off x="5827300" y="1448588"/>
            <a:ext cx="24303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Índia</a:t>
            </a:r>
            <a:endParaRPr sz="32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5" name="Google Shape;415;p52"/>
          <p:cNvSpPr txBox="1"/>
          <p:nvPr/>
        </p:nvSpPr>
        <p:spPr>
          <a:xfrm>
            <a:off x="6539263" y="2059772"/>
            <a:ext cx="243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País com a 2° maior população mundial</a:t>
            </a:r>
            <a:endParaRPr lang="en" sz="20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16" name="Google Shape;416;p52"/>
          <p:cNvSpPr txBox="1"/>
          <p:nvPr/>
        </p:nvSpPr>
        <p:spPr>
          <a:xfrm>
            <a:off x="5916927" y="3301458"/>
            <a:ext cx="24303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err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Brasil</a:t>
            </a:r>
            <a:endParaRPr sz="3200" b="1" err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" name="Google Shape;417;p52"/>
          <p:cNvSpPr txBox="1"/>
          <p:nvPr/>
        </p:nvSpPr>
        <p:spPr>
          <a:xfrm>
            <a:off x="6539263" y="3946012"/>
            <a:ext cx="243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População 6x menor do que a da Índia</a:t>
            </a:r>
            <a:endParaRPr lang="en" sz="20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18" name="Google Shape;418;p52"/>
          <p:cNvSpPr/>
          <p:nvPr/>
        </p:nvSpPr>
        <p:spPr>
          <a:xfrm>
            <a:off x="3517023" y="2494189"/>
            <a:ext cx="655970" cy="65597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4,2mi</a:t>
            </a:r>
            <a:endParaRPr lang="en" b="1">
              <a:solidFill>
                <a:schemeClr val="dk1"/>
              </a:solidFill>
              <a:latin typeface="Cabin"/>
              <a:ea typeface="Cabin"/>
              <a:cs typeface="Cabin"/>
            </a:endParaRPr>
          </a:p>
        </p:txBody>
      </p:sp>
      <p:sp>
        <p:nvSpPr>
          <p:cNvPr id="419" name="Google Shape;419;p52"/>
          <p:cNvSpPr/>
          <p:nvPr/>
        </p:nvSpPr>
        <p:spPr>
          <a:xfrm>
            <a:off x="2086787" y="3516730"/>
            <a:ext cx="838800" cy="83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chemeClr val="dk1"/>
                </a:solidFill>
                <a:latin typeface="Cabin"/>
                <a:sym typeface="Cabin"/>
              </a:rPr>
              <a:t>7 mi</a:t>
            </a: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420" name="Google Shape;420;p52"/>
          <p:cNvCxnSpPr>
            <a:cxnSpLocks/>
          </p:cNvCxnSpPr>
          <p:nvPr/>
        </p:nvCxnSpPr>
        <p:spPr>
          <a:xfrm flipV="1">
            <a:off x="4108295" y="1605338"/>
            <a:ext cx="2317242" cy="115213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52"/>
          <p:cNvCxnSpPr>
            <a:cxnSpLocks/>
          </p:cNvCxnSpPr>
          <p:nvPr/>
        </p:nvCxnSpPr>
        <p:spPr>
          <a:xfrm flipV="1">
            <a:off x="2828540" y="3501018"/>
            <a:ext cx="3625423" cy="4153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460276" y="38274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/>
              <a:t>Outros números</a:t>
            </a:r>
            <a:endParaRPr lang="en" sz="3600">
              <a:solidFill>
                <a:srgbClr val="FFFFFF"/>
              </a:solidFill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1394363" y="285053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BDFFF8"/>
                </a:solidFill>
                <a:latin typeface="Cabin"/>
                <a:ea typeface="Cabin"/>
                <a:cs typeface="Cabin"/>
                <a:sym typeface="Cabin"/>
              </a:rPr>
              <a:t>11%</a:t>
            </a:r>
            <a:endParaRPr sz="2000" b="1">
              <a:solidFill>
                <a:srgbClr val="BDFFF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1394363" y="3279724"/>
            <a:ext cx="26167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Das famílias brasileiras contam com pelo menos uma trabalhadora doméstica</a:t>
            </a:r>
          </a:p>
        </p:txBody>
      </p:sp>
      <p:sp>
        <p:nvSpPr>
          <p:cNvPr id="432" name="Google Shape;432;p53"/>
          <p:cNvSpPr txBox="1"/>
          <p:nvPr/>
        </p:nvSpPr>
        <p:spPr>
          <a:xfrm>
            <a:off x="1394363" y="121824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15%</a:t>
            </a:r>
            <a:endParaRPr sz="2000"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Google Shape;433;p53"/>
          <p:cNvSpPr txBox="1"/>
          <p:nvPr/>
        </p:nvSpPr>
        <p:spPr>
          <a:xfrm>
            <a:off x="1394363" y="1622732"/>
            <a:ext cx="24226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Correspondeu por 15% dos trabalhos formais em 2017</a:t>
            </a:r>
            <a:endParaRPr lang="en-US" sz="1600">
              <a:solidFill>
                <a:schemeClr val="lt1"/>
              </a:solidFill>
            </a:endParaRPr>
          </a:p>
        </p:txBody>
      </p:sp>
      <p:pic>
        <p:nvPicPr>
          <p:cNvPr id="434" name="Google Shape;434;p5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176" y="1317450"/>
            <a:ext cx="4099689" cy="25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2"/>
          <p:cNvSpPr txBox="1">
            <a:spLocks noGrp="1"/>
          </p:cNvSpPr>
          <p:nvPr>
            <p:ph type="title"/>
          </p:nvPr>
        </p:nvSpPr>
        <p:spPr>
          <a:xfrm>
            <a:off x="713100" y="38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>
                <a:solidFill>
                  <a:srgbClr val="FFFFFF"/>
                </a:solidFill>
              </a:rPr>
              <a:t>Economia</a:t>
            </a:r>
          </a:p>
        </p:txBody>
      </p:sp>
      <p:pic>
        <p:nvPicPr>
          <p:cNvPr id="812" name="Google Shape;812;p7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00" y="1260025"/>
            <a:ext cx="3937599" cy="2434751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72"/>
          <p:cNvSpPr txBox="1"/>
          <p:nvPr/>
        </p:nvSpPr>
        <p:spPr>
          <a:xfrm>
            <a:off x="5973249" y="1467950"/>
            <a:ext cx="2692285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b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Mercado de </a:t>
            </a:r>
            <a:r>
              <a:rPr lang="en" sz="4000" b="1" err="1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limpeza</a:t>
            </a:r>
            <a:endParaRPr sz="4000" b="1" err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15" name="Google Shape;815;p72"/>
          <p:cNvSpPr txBox="1"/>
          <p:nvPr/>
        </p:nvSpPr>
        <p:spPr>
          <a:xfrm>
            <a:off x="5973250" y="2118849"/>
            <a:ext cx="2430300" cy="195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Estima-se que esse mercado movimentou cerca de 17 à 18 bilhões de reais.</a:t>
            </a:r>
            <a:endParaRPr lang="en" sz="20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819" name="Google Shape;819;p72"/>
          <p:cNvCxnSpPr/>
          <p:nvPr/>
        </p:nvCxnSpPr>
        <p:spPr>
          <a:xfrm rot="10800000" flipH="1">
            <a:off x="4242202" y="1622919"/>
            <a:ext cx="14061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3166765" y="2049597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Problema</a:t>
            </a:r>
            <a:endParaRPr lang="en-US" sz="4800"/>
          </a:p>
        </p:txBody>
      </p:sp>
      <p:sp>
        <p:nvSpPr>
          <p:cNvPr id="262" name="Google Shape;262;p41"/>
          <p:cNvSpPr/>
          <p:nvPr/>
        </p:nvSpPr>
        <p:spPr>
          <a:xfrm>
            <a:off x="5641244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72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l="26256" r="6661"/>
          <a:stretch/>
        </p:blipFill>
        <p:spPr>
          <a:xfrm>
            <a:off x="4972336" y="546363"/>
            <a:ext cx="3600690" cy="40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826850" y="1381050"/>
            <a:ext cx="3650400" cy="10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Nossa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solução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261" name="Google Shape;261;p41"/>
          <p:cNvSpPr txBox="1">
            <a:spLocks noGrp="1"/>
          </p:cNvSpPr>
          <p:nvPr>
            <p:ph type="subTitle" idx="1"/>
          </p:nvPr>
        </p:nvSpPr>
        <p:spPr>
          <a:xfrm>
            <a:off x="826850" y="2412450"/>
            <a:ext cx="3650400" cy="13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BR" sz="2400" b="1" i="1"/>
              <a:t>Proposta</a:t>
            </a:r>
          </a:p>
        </p:txBody>
      </p:sp>
      <p:sp>
        <p:nvSpPr>
          <p:cNvPr id="262" name="Google Shape;262;p41"/>
          <p:cNvSpPr/>
          <p:nvPr/>
        </p:nvSpPr>
        <p:spPr>
          <a:xfrm>
            <a:off x="4002225" y="3241475"/>
            <a:ext cx="2715900" cy="2715900"/>
          </a:xfrm>
          <a:prstGeom prst="ellipse">
            <a:avLst/>
          </a:prstGeom>
          <a:solidFill>
            <a:srgbClr val="25F5DF">
              <a:alpha val="5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king from Home Business Plan by Slidesgo">
  <a:themeElements>
    <a:clrScheme name="Simple Light">
      <a:dk1>
        <a:srgbClr val="6747C9"/>
      </a:dk1>
      <a:lt1>
        <a:srgbClr val="FFFFFF"/>
      </a:lt1>
      <a:dk2>
        <a:srgbClr val="25F5DF"/>
      </a:dk2>
      <a:lt2>
        <a:srgbClr val="6747C9"/>
      </a:lt2>
      <a:accent1>
        <a:srgbClr val="25F5DF"/>
      </a:accent1>
      <a:accent2>
        <a:srgbClr val="6747C9"/>
      </a:accent2>
      <a:accent3>
        <a:srgbClr val="FFFFFF"/>
      </a:accent3>
      <a:accent4>
        <a:srgbClr val="25F5DF"/>
      </a:accent4>
      <a:accent5>
        <a:srgbClr val="6747C9"/>
      </a:accent5>
      <a:accent6>
        <a:srgbClr val="25F5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Apresentação na tela (16:9)</PresentationFormat>
  <Paragraphs>69</Paragraphs>
  <Slides>27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Roboto Condensed Light</vt:lpstr>
      <vt:lpstr>Forum</vt:lpstr>
      <vt:lpstr>Daytona</vt:lpstr>
      <vt:lpstr>Roboto</vt:lpstr>
      <vt:lpstr>Arial</vt:lpstr>
      <vt:lpstr>Open Sans</vt:lpstr>
      <vt:lpstr>Cabin</vt:lpstr>
      <vt:lpstr>Work Sans</vt:lpstr>
      <vt:lpstr>Livvic</vt:lpstr>
      <vt:lpstr>Working from Home Business Plan by Slidesgo</vt:lpstr>
      <vt:lpstr>  iClean</vt:lpstr>
      <vt:lpstr>Contexto</vt:lpstr>
      <vt:lpstr>67 milhões</vt:lpstr>
      <vt:lpstr>Apresentação do PowerPoint</vt:lpstr>
      <vt:lpstr>Tamanho do mercado</vt:lpstr>
      <vt:lpstr>Outros números</vt:lpstr>
      <vt:lpstr>Economia</vt:lpstr>
      <vt:lpstr>Problema</vt:lpstr>
      <vt:lpstr>Nossa  solução</vt:lpstr>
      <vt:lpstr>BPMN</vt:lpstr>
      <vt:lpstr>Proto-persona - Contratada</vt:lpstr>
      <vt:lpstr>Proto-persona - Diarista</vt:lpstr>
      <vt:lpstr>Mapa de empatia - Diarista</vt:lpstr>
      <vt:lpstr>Mapa de empatia - Contratante</vt:lpstr>
      <vt:lpstr>Storyboard</vt:lpstr>
      <vt:lpstr>Jornada do usuário - Contratante </vt:lpstr>
      <vt:lpstr>Jornada do usuário - Diarista </vt:lpstr>
      <vt:lpstr>Desenho de solução</vt:lpstr>
      <vt:lpstr>Principais  requisitos</vt:lpstr>
      <vt:lpstr>Concorrência</vt:lpstr>
      <vt:lpstr>DER</vt:lpstr>
      <vt:lpstr>Apresentação do PowerPoint</vt:lpstr>
      <vt:lpstr>Apresentação do PowerPoint</vt:lpstr>
      <vt:lpstr>Diagrama de classes</vt:lpstr>
      <vt:lpstr>Login Postman</vt:lpstr>
      <vt:lpstr>Protótipo de telas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iClean</dc:title>
  <dc:creator>Carlos Gomes</dc:creator>
  <cp:lastModifiedBy>CARLOS GOMES DA SILVA .</cp:lastModifiedBy>
  <cp:revision>27</cp:revision>
  <dcterms:modified xsi:type="dcterms:W3CDTF">2021-09-10T20:14:36Z</dcterms:modified>
</cp:coreProperties>
</file>