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81800" y="393768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612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7152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76160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8180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87152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76160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3612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81800" y="393768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3612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7152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761600" y="120816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98180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87152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761600" y="3937680"/>
            <a:ext cx="275184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522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61200" y="393768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61200" y="1208160"/>
            <a:ext cx="417060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981800" y="3937680"/>
            <a:ext cx="8546760" cy="24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32520" y="6302880"/>
            <a:ext cx="759240" cy="5551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Exo 2"/>
              </a:rPr>
              <a:t>Clique para editar os estilos do texto mestre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432520" y="6564240"/>
            <a:ext cx="569880" cy="194040"/>
          </a:xfrm>
          <a:prstGeom prst="rect">
            <a:avLst/>
          </a:prstGeom>
        </p:spPr>
        <p:txBody>
          <a:bodyPr lIns="18000" rIns="18000" tIns="10800" bIns="108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661400" cy="12081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981800" y="98280"/>
            <a:ext cx="9778680" cy="694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420" spc="-1" strike="noStrike">
                <a:solidFill>
                  <a:srgbClr val="32b9cd"/>
                </a:solidFill>
                <a:latin typeface="Exo 2"/>
              </a:rPr>
              <a:t>Clique para editar título do slide</a:t>
            </a:r>
            <a:endParaRPr b="0" lang="pt-BR" sz="34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10" descr=""/>
          <p:cNvPicPr/>
          <p:nvPr/>
        </p:nvPicPr>
        <p:blipFill>
          <a:blip r:embed="rId2"/>
          <a:stretch/>
        </p:blipFill>
        <p:spPr>
          <a:xfrm>
            <a:off x="164880" y="150480"/>
            <a:ext cx="1216800" cy="45324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32520" y="6302880"/>
            <a:ext cx="759240" cy="5551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52250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Exo 2"/>
              </a:rPr>
              <a:t>Clique para editar os estilos do texto mestre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432520" y="6564240"/>
            <a:ext cx="569880" cy="194040"/>
          </a:xfrm>
          <a:prstGeom prst="rect">
            <a:avLst/>
          </a:prstGeom>
        </p:spPr>
        <p:txBody>
          <a:bodyPr lIns="18000" rIns="18000" tIns="10800" bIns="108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0" y="0"/>
            <a:ext cx="1661400" cy="12081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81800" y="98280"/>
            <a:ext cx="9778680" cy="694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420" spc="-1" strike="noStrike">
                <a:solidFill>
                  <a:srgbClr val="32b9cd"/>
                </a:solidFill>
                <a:latin typeface="Exo 2"/>
              </a:rPr>
              <a:t>Clique para editar título do slide</a:t>
            </a:r>
            <a:endParaRPr b="0" lang="pt-BR" sz="34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Imagem 10" descr=""/>
          <p:cNvPicPr/>
          <p:nvPr/>
        </p:nvPicPr>
        <p:blipFill>
          <a:blip r:embed="rId2"/>
          <a:stretch/>
        </p:blipFill>
        <p:spPr>
          <a:xfrm>
            <a:off x="164880" y="150480"/>
            <a:ext cx="1216800" cy="453240"/>
          </a:xfrm>
          <a:prstGeom prst="rect">
            <a:avLst/>
          </a:prstGeom>
          <a:ln>
            <a:noFill/>
          </a:ln>
        </p:spPr>
      </p:pic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432520" y="6564240"/>
            <a:ext cx="569880" cy="1940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10800" bIns="10800">
            <a:norm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981800" y="98280"/>
            <a:ext cx="9778680" cy="6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420" spc="-1" strike="noStrike">
                <a:solidFill>
                  <a:srgbClr val="32b9cd"/>
                </a:solidFill>
                <a:latin typeface="Exo 2"/>
              </a:rPr>
              <a:t>Jornada - Diarista</a:t>
            </a:r>
            <a:endParaRPr b="0" lang="pt-BR" sz="3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3860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CADASTRO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7188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COMPRA DE MOEDAS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03944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LIBERAR CONTATO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93592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REALIZAR SERVIÇO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92" name="Line 7"/>
          <p:cNvSpPr/>
          <p:nvPr/>
        </p:nvSpPr>
        <p:spPr>
          <a:xfrm>
            <a:off x="225360" y="191088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2419560" y="2022480"/>
            <a:ext cx="194796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Preenchimento </a:t>
            </a:r>
            <a:r>
              <a:rPr b="0" lang="pt-BR" sz="1090" spc="-1" strike="noStrike">
                <a:solidFill>
                  <a:srgbClr val="000000"/>
                </a:solidFill>
                <a:latin typeface="Exo 2"/>
              </a:rPr>
              <a:t>de formulários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Exo 2"/>
              </a:rPr>
              <a:t>Autenticações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94" name="Line 9"/>
          <p:cNvSpPr/>
          <p:nvPr/>
        </p:nvSpPr>
        <p:spPr>
          <a:xfrm>
            <a:off x="225360" y="290736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0"/>
          <p:cNvSpPr/>
          <p:nvPr/>
        </p:nvSpPr>
        <p:spPr>
          <a:xfrm>
            <a:off x="225360" y="1164240"/>
            <a:ext cx="19814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Fases </a:t>
            </a:r>
            <a:r>
              <a:rPr b="1" lang="pt-BR" sz="1450" spc="-1" strike="noStrike">
                <a:solidFill>
                  <a:srgbClr val="e6005a"/>
                </a:solidFill>
                <a:latin typeface="Exo 2"/>
              </a:rPr>
              <a:t>(utilizador)</a:t>
            </a:r>
            <a:endParaRPr b="0" lang="pt-BR" sz="145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50560" y="1944000"/>
            <a:ext cx="198144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Faz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29" spc="-1" strike="noStrike">
                <a:solidFill>
                  <a:srgbClr val="e6005a"/>
                </a:solidFill>
                <a:latin typeface="Exo 2"/>
              </a:rPr>
              <a:t>(ações do usuário) </a:t>
            </a:r>
            <a:endParaRPr b="0" lang="pt-BR" sz="1629" spc="-1" strike="noStrike">
              <a:latin typeface="Arial"/>
            </a:endParaRPr>
          </a:p>
        </p:txBody>
      </p:sp>
      <p:pic>
        <p:nvPicPr>
          <p:cNvPr id="97" name="Gráfico 19_0" descr="Rosto sorridente sem preenchimento "/>
          <p:cNvPicPr/>
          <p:nvPr/>
        </p:nvPicPr>
        <p:blipFill>
          <a:blip r:embed="rId1"/>
          <a:stretch/>
        </p:blipFill>
        <p:spPr>
          <a:xfrm>
            <a:off x="12394440" y="344592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98" name="Gráfico 21_0" descr="Rosto neutro sem preenchimento "/>
          <p:cNvPicPr/>
          <p:nvPr/>
        </p:nvPicPr>
        <p:blipFill>
          <a:blip r:embed="rId2"/>
          <a:stretch/>
        </p:blipFill>
        <p:spPr>
          <a:xfrm>
            <a:off x="3015360" y="29894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99" name="Gráfico 23_0" descr="Rosto triste sem preenchimento "/>
          <p:cNvPicPr/>
          <p:nvPr/>
        </p:nvPicPr>
        <p:blipFill>
          <a:blip r:embed="rId3"/>
          <a:stretch/>
        </p:blipFill>
        <p:spPr>
          <a:xfrm>
            <a:off x="5323320" y="2998440"/>
            <a:ext cx="868680" cy="829080"/>
          </a:xfrm>
          <a:prstGeom prst="rect">
            <a:avLst/>
          </a:prstGeom>
          <a:ln>
            <a:noFill/>
          </a:ln>
        </p:spPr>
      </p:pic>
      <p:pic>
        <p:nvPicPr>
          <p:cNvPr id="100" name="Gráfico 25_0" descr="Rosto sorrindo sem preenchimento "/>
          <p:cNvPicPr/>
          <p:nvPr/>
        </p:nvPicPr>
        <p:blipFill>
          <a:blip r:embed="rId4"/>
          <a:stretch/>
        </p:blipFill>
        <p:spPr>
          <a:xfrm>
            <a:off x="12394440" y="1032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01" name="Gráfico 28_0" descr="Rosto sorridente sem preenchimento "/>
          <p:cNvPicPr/>
          <p:nvPr/>
        </p:nvPicPr>
        <p:blipFill>
          <a:blip r:embed="rId5"/>
          <a:stretch/>
        </p:blipFill>
        <p:spPr>
          <a:xfrm>
            <a:off x="12394440" y="464292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02" name="CustomShape 12"/>
          <p:cNvSpPr/>
          <p:nvPr/>
        </p:nvSpPr>
        <p:spPr>
          <a:xfrm>
            <a:off x="225360" y="2917440"/>
            <a:ext cx="2160360" cy="10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Sente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20" spc="-1" strike="noStrike">
                <a:solidFill>
                  <a:srgbClr val="e6005a"/>
                </a:solidFill>
                <a:latin typeface="Exo 2"/>
              </a:rPr>
              <a:t>(dores do usuário) 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103" name="Line 13"/>
          <p:cNvSpPr/>
          <p:nvPr/>
        </p:nvSpPr>
        <p:spPr>
          <a:xfrm>
            <a:off x="225360" y="391860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2419560" y="3988080"/>
            <a:ext cx="198144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Muitas informações para preencher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Desistir de preencher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Buscar outra plataforma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05" name="Line 15"/>
          <p:cNvSpPr/>
          <p:nvPr/>
        </p:nvSpPr>
        <p:spPr>
          <a:xfrm>
            <a:off x="225360" y="525708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6"/>
          <p:cNvSpPr/>
          <p:nvPr/>
        </p:nvSpPr>
        <p:spPr>
          <a:xfrm>
            <a:off x="225360" y="4181760"/>
            <a:ext cx="1981440" cy="7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Pensa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20" spc="-1" strike="noStrike">
                <a:solidFill>
                  <a:srgbClr val="e6005a"/>
                </a:solidFill>
                <a:latin typeface="Exo 2"/>
              </a:rPr>
              <a:t>(usuário) </a:t>
            </a:r>
            <a:endParaRPr b="0" lang="pt-BR" sz="1820" spc="-1" strike="noStrike">
              <a:latin typeface="Arial"/>
            </a:endParaRPr>
          </a:p>
        </p:txBody>
      </p:sp>
      <p:pic>
        <p:nvPicPr>
          <p:cNvPr id="107" name="Gráfico 38_0" descr="Envelope"/>
          <p:cNvPicPr/>
          <p:nvPr/>
        </p:nvPicPr>
        <p:blipFill>
          <a:blip r:embed="rId6"/>
          <a:stretch/>
        </p:blipFill>
        <p:spPr>
          <a:xfrm>
            <a:off x="-1532880" y="11376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08" name="Gráfico 44_0" descr="Baixar da nuvem"/>
          <p:cNvPicPr/>
          <p:nvPr/>
        </p:nvPicPr>
        <p:blipFill>
          <a:blip r:embed="rId7"/>
          <a:stretch/>
        </p:blipFill>
        <p:spPr>
          <a:xfrm>
            <a:off x="-1577880" y="2751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09" name="Gráfico 46_0" descr="Call center"/>
          <p:cNvPicPr/>
          <p:nvPr/>
        </p:nvPicPr>
        <p:blipFill>
          <a:blip r:embed="rId8"/>
          <a:stretch/>
        </p:blipFill>
        <p:spPr>
          <a:xfrm>
            <a:off x="-1577880" y="933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10" name="Gráfico 48_0" descr="Fala"/>
          <p:cNvPicPr/>
          <p:nvPr/>
        </p:nvPicPr>
        <p:blipFill>
          <a:blip r:embed="rId9"/>
          <a:stretch/>
        </p:blipFill>
        <p:spPr>
          <a:xfrm>
            <a:off x="-1577880" y="192276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11" name="CustomShape 17"/>
          <p:cNvSpPr/>
          <p:nvPr/>
        </p:nvSpPr>
        <p:spPr>
          <a:xfrm>
            <a:off x="232920" y="5430960"/>
            <a:ext cx="198144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Proposta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29" spc="-1" strike="noStrike">
                <a:solidFill>
                  <a:srgbClr val="e6005a"/>
                </a:solidFill>
                <a:latin typeface="Exo 2"/>
              </a:rPr>
              <a:t>(mudanças) 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2419560" y="5472000"/>
            <a:ext cx="19807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Apenas informações relevantes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Formulários simples e atrativos para o usuário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4669920" y="1938960"/>
            <a:ext cx="197568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Verifica os pacotes existentes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Preenche os dados bancários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Realiza pagamento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>
            <a:off x="4669920" y="3975120"/>
            <a:ext cx="197496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Muito caro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Pagar pra liberar os serviços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Pouca opção de pacotes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Investimento arriscado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7141680" y="2022120"/>
            <a:ext cx="184752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Paga moedas para liberar o contato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Entrar em contato com contratante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pic>
        <p:nvPicPr>
          <p:cNvPr id="116" name="Gráfico 40_0" descr="Rosto neutro sem preenchimento "/>
          <p:cNvPicPr/>
          <p:nvPr/>
        </p:nvPicPr>
        <p:blipFill>
          <a:blip r:embed="rId10"/>
          <a:stretch/>
        </p:blipFill>
        <p:spPr>
          <a:xfrm>
            <a:off x="7714800" y="299844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17" name="CustomShape 22"/>
          <p:cNvSpPr/>
          <p:nvPr/>
        </p:nvSpPr>
        <p:spPr>
          <a:xfrm>
            <a:off x="7133400" y="3987720"/>
            <a:ext cx="184752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Será que vou conseguir o trabalho?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Vale a pena liberar esse contato?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7133400" y="5430600"/>
            <a:ext cx="184752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ç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ã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á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ç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ã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9516960" y="1981800"/>
            <a:ext cx="18475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Conseguir o serviço por conta própria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Conquistar o contratante</a:t>
            </a:r>
            <a:endParaRPr b="0" lang="pt-BR" sz="1090" spc="-1" strike="noStrike">
              <a:latin typeface="Arial"/>
            </a:endParaRPr>
          </a:p>
        </p:txBody>
      </p:sp>
      <p:pic>
        <p:nvPicPr>
          <p:cNvPr id="120" name="Gráfico 45_0" descr="Rosto neutro sem preenchimento "/>
          <p:cNvPicPr/>
          <p:nvPr/>
        </p:nvPicPr>
        <p:blipFill>
          <a:blip r:embed="rId11"/>
          <a:stretch/>
        </p:blipFill>
        <p:spPr>
          <a:xfrm>
            <a:off x="10035000" y="301464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21" name="CustomShape 25"/>
          <p:cNvSpPr/>
          <p:nvPr/>
        </p:nvSpPr>
        <p:spPr>
          <a:xfrm>
            <a:off x="9516960" y="3918600"/>
            <a:ext cx="213480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Se não conquistar o contratante, o dinheiro foi desperdiçado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Perdi meu tempo?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Conseguir serviços constantes com o contratante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22" name="CustomShape 26"/>
          <p:cNvSpPr/>
          <p:nvPr/>
        </p:nvSpPr>
        <p:spPr>
          <a:xfrm>
            <a:off x="9517320" y="5430600"/>
            <a:ext cx="213480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Não precisar conquistar o cliente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Certeza de serviço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Multiplas possibilidades de serviço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23" name="CustomShape 27"/>
          <p:cNvSpPr/>
          <p:nvPr/>
        </p:nvSpPr>
        <p:spPr>
          <a:xfrm>
            <a:off x="4669920" y="5430600"/>
            <a:ext cx="18475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8"/>
          <p:cNvSpPr/>
          <p:nvPr/>
        </p:nvSpPr>
        <p:spPr>
          <a:xfrm>
            <a:off x="4669920" y="5472000"/>
            <a:ext cx="198072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Vamos lucrar com base numa fração do lucro da contratada</a:t>
            </a:r>
            <a:endParaRPr b="0" lang="pt-BR" sz="10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1432520" y="6564240"/>
            <a:ext cx="569880" cy="1940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10800" bIns="10800">
            <a:norm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981800" y="98280"/>
            <a:ext cx="9778680" cy="6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420" spc="-1" strike="noStrike">
                <a:solidFill>
                  <a:srgbClr val="32b9cd"/>
                </a:solidFill>
                <a:latin typeface="Exo 2"/>
              </a:rPr>
              <a:t>Jornada – Contratante</a:t>
            </a:r>
            <a:endParaRPr b="0" lang="pt-BR" sz="3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3860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CADASTRO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7782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CRIAR SERVIÇO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17480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ESPERAR CONTATO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9575280" y="1215360"/>
            <a:ext cx="2283840" cy="5670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FEEDBACK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>
            <a:off x="225360" y="191088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2386080" y="1962720"/>
            <a:ext cx="184752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Preenchimento de formulários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Autenticações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33" name="Line 9"/>
          <p:cNvSpPr/>
          <p:nvPr/>
        </p:nvSpPr>
        <p:spPr>
          <a:xfrm>
            <a:off x="225360" y="290736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225360" y="1164240"/>
            <a:ext cx="19814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Fases </a:t>
            </a:r>
            <a:r>
              <a:rPr b="1" lang="pt-BR" sz="1450" spc="-1" strike="noStrike">
                <a:solidFill>
                  <a:srgbClr val="e6005a"/>
                </a:solidFill>
                <a:latin typeface="Exo 2"/>
              </a:rPr>
              <a:t>(utilizador)</a:t>
            </a:r>
            <a:endParaRPr b="0" lang="pt-BR" sz="1450" spc="-1" strike="noStrike"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225360" y="1962720"/>
            <a:ext cx="198144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Faz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29" spc="-1" strike="noStrike">
                <a:solidFill>
                  <a:srgbClr val="e6005a"/>
                </a:solidFill>
                <a:latin typeface="Exo 2"/>
              </a:rPr>
              <a:t>(ações do usuário) </a:t>
            </a:r>
            <a:endParaRPr b="0" lang="pt-BR" sz="1629" spc="-1" strike="noStrike">
              <a:latin typeface="Arial"/>
            </a:endParaRPr>
          </a:p>
        </p:txBody>
      </p:sp>
      <p:pic>
        <p:nvPicPr>
          <p:cNvPr id="136" name="Gráfico 19" descr="Rosto sorridente sem preenchimento "/>
          <p:cNvPicPr/>
          <p:nvPr/>
        </p:nvPicPr>
        <p:blipFill>
          <a:blip r:embed="rId1"/>
          <a:stretch/>
        </p:blipFill>
        <p:spPr>
          <a:xfrm>
            <a:off x="7767720" y="297612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37" name="Gráfico 21" descr="Rosto neutro sem preenchimento "/>
          <p:cNvPicPr/>
          <p:nvPr/>
        </p:nvPicPr>
        <p:blipFill>
          <a:blip r:embed="rId2"/>
          <a:stretch/>
        </p:blipFill>
        <p:spPr>
          <a:xfrm>
            <a:off x="3054600" y="297612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38" name="Gráfico 25" descr="Rosto sorrindo sem preenchimento "/>
          <p:cNvPicPr/>
          <p:nvPr/>
        </p:nvPicPr>
        <p:blipFill>
          <a:blip r:embed="rId3"/>
          <a:stretch/>
        </p:blipFill>
        <p:spPr>
          <a:xfrm>
            <a:off x="12394440" y="1032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39" name="Gráfico 28" descr="Rosto sorridente sem preenchimento "/>
          <p:cNvPicPr/>
          <p:nvPr/>
        </p:nvPicPr>
        <p:blipFill>
          <a:blip r:embed="rId4"/>
          <a:stretch/>
        </p:blipFill>
        <p:spPr>
          <a:xfrm>
            <a:off x="10544040" y="299628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40" name="CustomShape 12"/>
          <p:cNvSpPr/>
          <p:nvPr/>
        </p:nvSpPr>
        <p:spPr>
          <a:xfrm>
            <a:off x="225360" y="2989440"/>
            <a:ext cx="2160360" cy="10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Sente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20" spc="-1" strike="noStrike">
                <a:solidFill>
                  <a:srgbClr val="e6005a"/>
                </a:solidFill>
                <a:latin typeface="Exo 2"/>
              </a:rPr>
              <a:t>(dores do usuário) 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141" name="Line 13"/>
          <p:cNvSpPr/>
          <p:nvPr/>
        </p:nvSpPr>
        <p:spPr>
          <a:xfrm>
            <a:off x="225360" y="391860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2385720" y="4002480"/>
            <a:ext cx="198144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Desistir de preencher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Buscar outra plataforma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43" name="Line 15"/>
          <p:cNvSpPr/>
          <p:nvPr/>
        </p:nvSpPr>
        <p:spPr>
          <a:xfrm>
            <a:off x="225360" y="5257080"/>
            <a:ext cx="1155816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225360" y="4181760"/>
            <a:ext cx="1981440" cy="7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Pensa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20" spc="-1" strike="noStrike">
                <a:solidFill>
                  <a:srgbClr val="e6005a"/>
                </a:solidFill>
                <a:latin typeface="Exo 2"/>
              </a:rPr>
              <a:t>(usuário) </a:t>
            </a:r>
            <a:endParaRPr b="0" lang="pt-BR" sz="1820" spc="-1" strike="noStrike">
              <a:latin typeface="Arial"/>
            </a:endParaRPr>
          </a:p>
        </p:txBody>
      </p:sp>
      <p:pic>
        <p:nvPicPr>
          <p:cNvPr id="145" name="Gráfico 38" descr="Envelope"/>
          <p:cNvPicPr/>
          <p:nvPr/>
        </p:nvPicPr>
        <p:blipFill>
          <a:blip r:embed="rId5"/>
          <a:stretch/>
        </p:blipFill>
        <p:spPr>
          <a:xfrm>
            <a:off x="-1532880" y="11376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46" name="Gráfico 44" descr="Baixar da nuvem"/>
          <p:cNvPicPr/>
          <p:nvPr/>
        </p:nvPicPr>
        <p:blipFill>
          <a:blip r:embed="rId6"/>
          <a:stretch/>
        </p:blipFill>
        <p:spPr>
          <a:xfrm>
            <a:off x="-1577880" y="2751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47" name="Gráfico 46" descr="Call center"/>
          <p:cNvPicPr/>
          <p:nvPr/>
        </p:nvPicPr>
        <p:blipFill>
          <a:blip r:embed="rId7"/>
          <a:stretch/>
        </p:blipFill>
        <p:spPr>
          <a:xfrm>
            <a:off x="-1577880" y="9338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48" name="Gráfico 48" descr="Fala"/>
          <p:cNvPicPr/>
          <p:nvPr/>
        </p:nvPicPr>
        <p:blipFill>
          <a:blip r:embed="rId8"/>
          <a:stretch/>
        </p:blipFill>
        <p:spPr>
          <a:xfrm>
            <a:off x="-1577880" y="192276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49" name="CustomShape 17"/>
          <p:cNvSpPr/>
          <p:nvPr/>
        </p:nvSpPr>
        <p:spPr>
          <a:xfrm>
            <a:off x="232920" y="5430960"/>
            <a:ext cx="198144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40" spc="-1" strike="noStrike">
                <a:solidFill>
                  <a:srgbClr val="e6005a"/>
                </a:solidFill>
                <a:latin typeface="Exo 2"/>
              </a:rPr>
              <a:t>Proposta</a:t>
            </a:r>
            <a:endParaRPr b="0" lang="pt-BR" sz="25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29" spc="-1" strike="noStrike">
                <a:solidFill>
                  <a:srgbClr val="e6005a"/>
                </a:solidFill>
                <a:latin typeface="Exo 2"/>
              </a:rPr>
              <a:t>(mudanças) 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150" name="CustomShape 18"/>
          <p:cNvSpPr/>
          <p:nvPr/>
        </p:nvSpPr>
        <p:spPr>
          <a:xfrm>
            <a:off x="2386440" y="5415120"/>
            <a:ext cx="184752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Interface do usuário mais simples e colorida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Formulários mais práticos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51" name="CustomShape 19"/>
          <p:cNvSpPr/>
          <p:nvPr/>
        </p:nvSpPr>
        <p:spPr>
          <a:xfrm>
            <a:off x="4749840" y="1964880"/>
            <a:ext cx="184752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Detalhar serviço prestado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Detalhar ambiente de trabalho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  <p:sp>
        <p:nvSpPr>
          <p:cNvPr id="152" name="CustomShape 20"/>
          <p:cNvSpPr/>
          <p:nvPr/>
        </p:nvSpPr>
        <p:spPr>
          <a:xfrm>
            <a:off x="4749840" y="4083120"/>
            <a:ext cx="18475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Muitas informações para preencher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7097400" y="1963080"/>
            <a:ext cx="193860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Após criar o serviço, esperar contato das contratadas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Escolher a doméstica que mais te agrada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54" name="CustomShape 22"/>
          <p:cNvSpPr/>
          <p:nvPr/>
        </p:nvSpPr>
        <p:spPr>
          <a:xfrm>
            <a:off x="7006680" y="4056120"/>
            <a:ext cx="184752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 doméstica é confiável?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Qual doméstica devo escolher?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Será que vão enviar propostas?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55" name="CustomShape 23"/>
          <p:cNvSpPr/>
          <p:nvPr/>
        </p:nvSpPr>
        <p:spPr>
          <a:xfrm>
            <a:off x="7006680" y="5430600"/>
            <a:ext cx="184752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Tornar o processo mais ágil e seguro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Incentivos </a:t>
            </a: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por promoções e integrações</a:t>
            </a:r>
            <a:endParaRPr b="0" lang="pt-BR" sz="1090" spc="-1" strike="noStrike">
              <a:latin typeface="Arial"/>
            </a:endParaRPr>
          </a:p>
        </p:txBody>
      </p:sp>
      <p:pic>
        <p:nvPicPr>
          <p:cNvPr id="156" name="Gráfico 52" descr="Rosto neutro sem preenchimento "/>
          <p:cNvPicPr/>
          <p:nvPr/>
        </p:nvPicPr>
        <p:blipFill>
          <a:blip r:embed="rId9"/>
          <a:stretch/>
        </p:blipFill>
        <p:spPr>
          <a:xfrm>
            <a:off x="5438520" y="299628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57" name="CustomShape 24"/>
          <p:cNvSpPr/>
          <p:nvPr/>
        </p:nvSpPr>
        <p:spPr>
          <a:xfrm>
            <a:off x="4749480" y="5360400"/>
            <a:ext cx="184752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Apenas informações relevantes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090" spc="-1" strike="noStrike">
                <a:solidFill>
                  <a:srgbClr val="000000"/>
                </a:solidFill>
                <a:latin typeface="Arial"/>
              </a:rPr>
              <a:t>Formulários práticos 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58" name="CustomShape 25"/>
          <p:cNvSpPr/>
          <p:nvPr/>
        </p:nvSpPr>
        <p:spPr>
          <a:xfrm>
            <a:off x="9417600" y="2010240"/>
            <a:ext cx="184752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Realizar feedback no aplicativo após o serviço ser realizado</a:t>
            </a:r>
            <a:endParaRPr b="0" lang="pt-BR" sz="1090" spc="-1" strike="noStrike">
              <a:latin typeface="Arial"/>
            </a:endParaRPr>
          </a:p>
        </p:txBody>
      </p:sp>
      <p:pic>
        <p:nvPicPr>
          <p:cNvPr id="159" name="Gráfico 55" descr="Rosto neutro sem preenchimento "/>
          <p:cNvPicPr/>
          <p:nvPr/>
        </p:nvPicPr>
        <p:blipFill>
          <a:blip r:embed="rId10"/>
          <a:stretch/>
        </p:blipFill>
        <p:spPr>
          <a:xfrm>
            <a:off x="9746280" y="3017160"/>
            <a:ext cx="829080" cy="829080"/>
          </a:xfrm>
          <a:prstGeom prst="rect">
            <a:avLst/>
          </a:prstGeom>
          <a:ln>
            <a:noFill/>
          </a:ln>
        </p:spPr>
      </p:pic>
      <p:sp>
        <p:nvSpPr>
          <p:cNvPr id="160" name="CustomShape 26"/>
          <p:cNvSpPr/>
          <p:nvPr/>
        </p:nvSpPr>
        <p:spPr>
          <a:xfrm>
            <a:off x="9417600" y="4002120"/>
            <a:ext cx="184752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Será que devo chamar a mesma pessoa num próximo serviço?</a:t>
            </a:r>
            <a:endParaRPr b="0" lang="pt-BR" sz="109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Devo continuar utilizando a plataforma?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61" name="CustomShape 27"/>
          <p:cNvSpPr/>
          <p:nvPr/>
        </p:nvSpPr>
        <p:spPr>
          <a:xfrm>
            <a:off x="9417600" y="5414760"/>
            <a:ext cx="18475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090" spc="-1" strike="noStrike">
                <a:solidFill>
                  <a:srgbClr val="000000"/>
                </a:solidFill>
                <a:latin typeface="Arial"/>
              </a:rPr>
              <a:t>Cativar o contratante a continuar usando a plataforma</a:t>
            </a:r>
            <a:endParaRPr b="0" lang="pt-BR" sz="10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1947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2021-09-02T21:03:42Z</dcterms:created>
  <dc:creator>aluno</dc:creator>
  <dc:description/>
  <dc:language>pt-BR</dc:language>
  <cp:lastModifiedBy/>
  <dcterms:modified xsi:type="dcterms:W3CDTF">2022-03-05T20:47:56Z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1033-11.1.0.9080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