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6" r:id="rId3"/>
  </p:sldIdLst>
  <p:sldSz cx="13449300" cy="7562850"/>
  <p:notesSz cx="134493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ADEAA-0AB2-7628-EAA5-E6E345F62394}" v="1180" dt="2021-09-01T22:05:59.8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1940" y="3184398"/>
            <a:ext cx="11785419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7395" y="4235196"/>
            <a:ext cx="941451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004" y="6949440"/>
            <a:ext cx="838200" cy="611505"/>
          </a:xfrm>
          <a:custGeom>
            <a:avLst/>
            <a:gdLst/>
            <a:ahLst/>
            <a:cxnLst/>
            <a:rect l="l" t="t" r="r" b="b"/>
            <a:pathLst>
              <a:path w="838200" h="611504">
                <a:moveTo>
                  <a:pt x="838200" y="0"/>
                </a:moveTo>
                <a:lnTo>
                  <a:pt x="421640" y="99910"/>
                </a:lnTo>
                <a:lnTo>
                  <a:pt x="375030" y="112306"/>
                </a:lnTo>
                <a:lnTo>
                  <a:pt x="330707" y="127419"/>
                </a:lnTo>
                <a:lnTo>
                  <a:pt x="288671" y="144449"/>
                </a:lnTo>
                <a:lnTo>
                  <a:pt x="248285" y="163436"/>
                </a:lnTo>
                <a:lnTo>
                  <a:pt x="210820" y="184734"/>
                </a:lnTo>
                <a:lnTo>
                  <a:pt x="159639" y="219202"/>
                </a:lnTo>
                <a:lnTo>
                  <a:pt x="129540" y="244754"/>
                </a:lnTo>
                <a:lnTo>
                  <a:pt x="101726" y="271475"/>
                </a:lnTo>
                <a:lnTo>
                  <a:pt x="89789" y="285813"/>
                </a:lnTo>
                <a:lnTo>
                  <a:pt x="77343" y="300139"/>
                </a:lnTo>
                <a:lnTo>
                  <a:pt x="46609" y="344678"/>
                </a:lnTo>
                <a:lnTo>
                  <a:pt x="23241" y="391541"/>
                </a:lnTo>
                <a:lnTo>
                  <a:pt x="3937" y="457377"/>
                </a:lnTo>
                <a:lnTo>
                  <a:pt x="0" y="508494"/>
                </a:lnTo>
                <a:lnTo>
                  <a:pt x="0" y="611123"/>
                </a:lnTo>
                <a:lnTo>
                  <a:pt x="838200" y="611123"/>
                </a:lnTo>
                <a:lnTo>
                  <a:pt x="838200" y="0"/>
                </a:lnTo>
                <a:close/>
              </a:path>
            </a:pathLst>
          </a:custGeom>
          <a:solidFill>
            <a:srgbClr val="29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31975" cy="1332230"/>
          </a:xfrm>
          <a:custGeom>
            <a:avLst/>
            <a:gdLst/>
            <a:ahLst/>
            <a:cxnLst/>
            <a:rect l="l" t="t" r="r" b="b"/>
            <a:pathLst>
              <a:path w="1831975" h="1332230">
                <a:moveTo>
                  <a:pt x="1831848" y="0"/>
                </a:moveTo>
                <a:lnTo>
                  <a:pt x="1798320" y="0"/>
                </a:lnTo>
                <a:lnTo>
                  <a:pt x="1798320" y="124460"/>
                </a:lnTo>
                <a:lnTo>
                  <a:pt x="1440434" y="0"/>
                </a:lnTo>
                <a:lnTo>
                  <a:pt x="1409700" y="0"/>
                </a:lnTo>
                <a:lnTo>
                  <a:pt x="1798320" y="135128"/>
                </a:lnTo>
                <a:lnTo>
                  <a:pt x="1798320" y="305308"/>
                </a:lnTo>
                <a:lnTo>
                  <a:pt x="1796414" y="345694"/>
                </a:lnTo>
                <a:lnTo>
                  <a:pt x="1791716" y="385445"/>
                </a:lnTo>
                <a:lnTo>
                  <a:pt x="1784731" y="424815"/>
                </a:lnTo>
                <a:lnTo>
                  <a:pt x="1779143" y="443865"/>
                </a:lnTo>
                <a:lnTo>
                  <a:pt x="1774063" y="462280"/>
                </a:lnTo>
                <a:lnTo>
                  <a:pt x="1760982" y="499237"/>
                </a:lnTo>
                <a:lnTo>
                  <a:pt x="1745488" y="534797"/>
                </a:lnTo>
                <a:lnTo>
                  <a:pt x="1727327" y="568706"/>
                </a:lnTo>
                <a:lnTo>
                  <a:pt x="1706880" y="601345"/>
                </a:lnTo>
                <a:lnTo>
                  <a:pt x="1684020" y="631952"/>
                </a:lnTo>
                <a:lnTo>
                  <a:pt x="1645666" y="674751"/>
                </a:lnTo>
                <a:lnTo>
                  <a:pt x="1617218" y="700532"/>
                </a:lnTo>
                <a:lnTo>
                  <a:pt x="1571117" y="735076"/>
                </a:lnTo>
                <a:lnTo>
                  <a:pt x="1521206" y="763651"/>
                </a:lnTo>
                <a:lnTo>
                  <a:pt x="1485773" y="779780"/>
                </a:lnTo>
                <a:lnTo>
                  <a:pt x="1467104" y="786511"/>
                </a:lnTo>
                <a:lnTo>
                  <a:pt x="1462405" y="789432"/>
                </a:lnTo>
                <a:lnTo>
                  <a:pt x="1441831" y="807466"/>
                </a:lnTo>
                <a:lnTo>
                  <a:pt x="1438656" y="809879"/>
                </a:lnTo>
                <a:lnTo>
                  <a:pt x="0" y="1321308"/>
                </a:lnTo>
                <a:lnTo>
                  <a:pt x="0" y="1331976"/>
                </a:lnTo>
                <a:lnTo>
                  <a:pt x="1441831" y="819658"/>
                </a:lnTo>
                <a:lnTo>
                  <a:pt x="1454023" y="820039"/>
                </a:lnTo>
                <a:lnTo>
                  <a:pt x="1464310" y="821055"/>
                </a:lnTo>
                <a:lnTo>
                  <a:pt x="1475486" y="821055"/>
                </a:lnTo>
                <a:lnTo>
                  <a:pt x="1517015" y="804545"/>
                </a:lnTo>
                <a:lnTo>
                  <a:pt x="1554353" y="786003"/>
                </a:lnTo>
                <a:lnTo>
                  <a:pt x="1589786" y="764667"/>
                </a:lnTo>
                <a:lnTo>
                  <a:pt x="1622425" y="740410"/>
                </a:lnTo>
                <a:lnTo>
                  <a:pt x="1653667" y="714121"/>
                </a:lnTo>
                <a:lnTo>
                  <a:pt x="1683004" y="685927"/>
                </a:lnTo>
                <a:lnTo>
                  <a:pt x="1722247" y="638810"/>
                </a:lnTo>
                <a:lnTo>
                  <a:pt x="1745488" y="604774"/>
                </a:lnTo>
                <a:lnTo>
                  <a:pt x="1766062" y="569214"/>
                </a:lnTo>
                <a:lnTo>
                  <a:pt x="1784731" y="531876"/>
                </a:lnTo>
                <a:lnTo>
                  <a:pt x="1799717" y="492887"/>
                </a:lnTo>
                <a:lnTo>
                  <a:pt x="1812289" y="453009"/>
                </a:lnTo>
                <a:lnTo>
                  <a:pt x="1821561" y="412242"/>
                </a:lnTo>
                <a:lnTo>
                  <a:pt x="1828164" y="370459"/>
                </a:lnTo>
                <a:lnTo>
                  <a:pt x="1831848" y="327152"/>
                </a:lnTo>
                <a:lnTo>
                  <a:pt x="1831848" y="0"/>
                </a:lnTo>
                <a:close/>
              </a:path>
            </a:pathLst>
          </a:custGeom>
          <a:solidFill>
            <a:srgbClr val="3A3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1355" y="166116"/>
            <a:ext cx="1342644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517385"/>
            <a:ext cx="12339320" cy="974090"/>
          </a:xfrm>
          <a:custGeom>
            <a:avLst/>
            <a:gdLst/>
            <a:ahLst/>
            <a:cxnLst/>
            <a:rect l="l" t="t" r="r" b="b"/>
            <a:pathLst>
              <a:path w="12339320" h="974090">
                <a:moveTo>
                  <a:pt x="0" y="973835"/>
                </a:moveTo>
                <a:lnTo>
                  <a:pt x="12339066" y="973835"/>
                </a:lnTo>
                <a:lnTo>
                  <a:pt x="12339066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31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14394" y="6651655"/>
            <a:ext cx="364937" cy="56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465" y="1739455"/>
            <a:ext cx="585044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6389" y="1739455"/>
            <a:ext cx="585044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004" y="6949440"/>
            <a:ext cx="838200" cy="611505"/>
          </a:xfrm>
          <a:custGeom>
            <a:avLst/>
            <a:gdLst/>
            <a:ahLst/>
            <a:cxnLst/>
            <a:rect l="l" t="t" r="r" b="b"/>
            <a:pathLst>
              <a:path w="838200" h="611504">
                <a:moveTo>
                  <a:pt x="838200" y="0"/>
                </a:moveTo>
                <a:lnTo>
                  <a:pt x="421640" y="99910"/>
                </a:lnTo>
                <a:lnTo>
                  <a:pt x="375030" y="112306"/>
                </a:lnTo>
                <a:lnTo>
                  <a:pt x="330707" y="127419"/>
                </a:lnTo>
                <a:lnTo>
                  <a:pt x="288671" y="144449"/>
                </a:lnTo>
                <a:lnTo>
                  <a:pt x="248285" y="163436"/>
                </a:lnTo>
                <a:lnTo>
                  <a:pt x="210820" y="184734"/>
                </a:lnTo>
                <a:lnTo>
                  <a:pt x="159639" y="219202"/>
                </a:lnTo>
                <a:lnTo>
                  <a:pt x="129540" y="244754"/>
                </a:lnTo>
                <a:lnTo>
                  <a:pt x="101726" y="271475"/>
                </a:lnTo>
                <a:lnTo>
                  <a:pt x="89789" y="285813"/>
                </a:lnTo>
                <a:lnTo>
                  <a:pt x="77343" y="300139"/>
                </a:lnTo>
                <a:lnTo>
                  <a:pt x="46609" y="344678"/>
                </a:lnTo>
                <a:lnTo>
                  <a:pt x="23241" y="391541"/>
                </a:lnTo>
                <a:lnTo>
                  <a:pt x="3937" y="457377"/>
                </a:lnTo>
                <a:lnTo>
                  <a:pt x="0" y="508494"/>
                </a:lnTo>
                <a:lnTo>
                  <a:pt x="0" y="611123"/>
                </a:lnTo>
                <a:lnTo>
                  <a:pt x="838200" y="611123"/>
                </a:lnTo>
                <a:lnTo>
                  <a:pt x="838200" y="0"/>
                </a:lnTo>
                <a:close/>
              </a:path>
            </a:pathLst>
          </a:custGeom>
          <a:solidFill>
            <a:srgbClr val="29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31975" cy="1332230"/>
          </a:xfrm>
          <a:custGeom>
            <a:avLst/>
            <a:gdLst/>
            <a:ahLst/>
            <a:cxnLst/>
            <a:rect l="l" t="t" r="r" b="b"/>
            <a:pathLst>
              <a:path w="1831975" h="1332230">
                <a:moveTo>
                  <a:pt x="1831848" y="0"/>
                </a:moveTo>
                <a:lnTo>
                  <a:pt x="1798320" y="0"/>
                </a:lnTo>
                <a:lnTo>
                  <a:pt x="1798320" y="124460"/>
                </a:lnTo>
                <a:lnTo>
                  <a:pt x="1440434" y="0"/>
                </a:lnTo>
                <a:lnTo>
                  <a:pt x="1409700" y="0"/>
                </a:lnTo>
                <a:lnTo>
                  <a:pt x="1798320" y="135128"/>
                </a:lnTo>
                <a:lnTo>
                  <a:pt x="1798320" y="305308"/>
                </a:lnTo>
                <a:lnTo>
                  <a:pt x="1796414" y="345694"/>
                </a:lnTo>
                <a:lnTo>
                  <a:pt x="1791716" y="385445"/>
                </a:lnTo>
                <a:lnTo>
                  <a:pt x="1784731" y="424815"/>
                </a:lnTo>
                <a:lnTo>
                  <a:pt x="1779143" y="443865"/>
                </a:lnTo>
                <a:lnTo>
                  <a:pt x="1774063" y="462280"/>
                </a:lnTo>
                <a:lnTo>
                  <a:pt x="1760982" y="499237"/>
                </a:lnTo>
                <a:lnTo>
                  <a:pt x="1745488" y="534797"/>
                </a:lnTo>
                <a:lnTo>
                  <a:pt x="1727327" y="568706"/>
                </a:lnTo>
                <a:lnTo>
                  <a:pt x="1706880" y="601345"/>
                </a:lnTo>
                <a:lnTo>
                  <a:pt x="1684020" y="631952"/>
                </a:lnTo>
                <a:lnTo>
                  <a:pt x="1645666" y="674751"/>
                </a:lnTo>
                <a:lnTo>
                  <a:pt x="1617218" y="700532"/>
                </a:lnTo>
                <a:lnTo>
                  <a:pt x="1571117" y="735076"/>
                </a:lnTo>
                <a:lnTo>
                  <a:pt x="1521206" y="763651"/>
                </a:lnTo>
                <a:lnTo>
                  <a:pt x="1485773" y="779780"/>
                </a:lnTo>
                <a:lnTo>
                  <a:pt x="1467104" y="786511"/>
                </a:lnTo>
                <a:lnTo>
                  <a:pt x="1462405" y="789432"/>
                </a:lnTo>
                <a:lnTo>
                  <a:pt x="1441831" y="807466"/>
                </a:lnTo>
                <a:lnTo>
                  <a:pt x="1438656" y="809879"/>
                </a:lnTo>
                <a:lnTo>
                  <a:pt x="0" y="1321308"/>
                </a:lnTo>
                <a:lnTo>
                  <a:pt x="0" y="1331976"/>
                </a:lnTo>
                <a:lnTo>
                  <a:pt x="1441831" y="819658"/>
                </a:lnTo>
                <a:lnTo>
                  <a:pt x="1454023" y="820039"/>
                </a:lnTo>
                <a:lnTo>
                  <a:pt x="1464310" y="821055"/>
                </a:lnTo>
                <a:lnTo>
                  <a:pt x="1475486" y="821055"/>
                </a:lnTo>
                <a:lnTo>
                  <a:pt x="1517015" y="804545"/>
                </a:lnTo>
                <a:lnTo>
                  <a:pt x="1554353" y="786003"/>
                </a:lnTo>
                <a:lnTo>
                  <a:pt x="1589786" y="764667"/>
                </a:lnTo>
                <a:lnTo>
                  <a:pt x="1622425" y="740410"/>
                </a:lnTo>
                <a:lnTo>
                  <a:pt x="1653667" y="714121"/>
                </a:lnTo>
                <a:lnTo>
                  <a:pt x="1683004" y="685927"/>
                </a:lnTo>
                <a:lnTo>
                  <a:pt x="1722247" y="638810"/>
                </a:lnTo>
                <a:lnTo>
                  <a:pt x="1745488" y="604774"/>
                </a:lnTo>
                <a:lnTo>
                  <a:pt x="1766062" y="569214"/>
                </a:lnTo>
                <a:lnTo>
                  <a:pt x="1784731" y="531876"/>
                </a:lnTo>
                <a:lnTo>
                  <a:pt x="1799717" y="492887"/>
                </a:lnTo>
                <a:lnTo>
                  <a:pt x="1812289" y="453009"/>
                </a:lnTo>
                <a:lnTo>
                  <a:pt x="1821561" y="412242"/>
                </a:lnTo>
                <a:lnTo>
                  <a:pt x="1828164" y="370459"/>
                </a:lnTo>
                <a:lnTo>
                  <a:pt x="1831848" y="327152"/>
                </a:lnTo>
                <a:lnTo>
                  <a:pt x="1831848" y="0"/>
                </a:lnTo>
                <a:close/>
              </a:path>
            </a:pathLst>
          </a:custGeom>
          <a:solidFill>
            <a:srgbClr val="3A3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1355" y="166116"/>
            <a:ext cx="1342644" cy="499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3208" y="146049"/>
            <a:ext cx="7542883" cy="60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1" i="0">
                <a:solidFill>
                  <a:srgbClr val="31B8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29373" y="1592452"/>
            <a:ext cx="6154419" cy="525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2762" y="7033450"/>
            <a:ext cx="430377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465" y="7033450"/>
            <a:ext cx="3093339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986142" y="7253345"/>
            <a:ext cx="28765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90"/>
              </a:lnSpc>
            </a:pPr>
            <a:fld id="{81D60167-4931-47E6-BA6A-407CBD079E47}" type="slidenum">
              <a:rPr spc="5" dirty="0"/>
              <a:t>‹nº›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4146" y="154178"/>
            <a:ext cx="536448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3565" y="146049"/>
            <a:ext cx="9225915" cy="600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00195" algn="l"/>
              </a:tabLst>
            </a:pPr>
            <a:r>
              <a:rPr spc="15" dirty="0"/>
              <a:t>Proto-Persona</a:t>
            </a:r>
            <a:r>
              <a:rPr spc="-265" dirty="0"/>
              <a:t> </a:t>
            </a:r>
            <a:r>
              <a:rPr spc="10" dirty="0"/>
              <a:t>1	</a:t>
            </a:r>
            <a:r>
              <a:rPr spc="-25" dirty="0"/>
              <a:t>Usuário/</a:t>
            </a:r>
            <a:r>
              <a:rPr spc="-555" dirty="0"/>
              <a:t> </a:t>
            </a:r>
            <a:r>
              <a:rPr spc="-15" dirty="0"/>
              <a:t>Necessidades</a:t>
            </a:r>
          </a:p>
        </p:txBody>
      </p:sp>
      <p:sp>
        <p:nvSpPr>
          <p:cNvPr id="4" name="object 4"/>
          <p:cNvSpPr/>
          <p:nvPr/>
        </p:nvSpPr>
        <p:spPr>
          <a:xfrm>
            <a:off x="6762750" y="1405890"/>
            <a:ext cx="5759450" cy="2879090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8328" y="788034"/>
            <a:ext cx="9512935" cy="5137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15" dirty="0">
                <a:latin typeface="Arial"/>
                <a:cs typeface="Arial"/>
              </a:rPr>
              <a:t>Usuário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frequente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de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serviço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de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50">
                <a:latin typeface="Arial"/>
                <a:cs typeface="Arial"/>
              </a:rPr>
              <a:t>diarista</a:t>
            </a:r>
            <a:r>
              <a:rPr lang="pt-BR" sz="3200" spc="-204" dirty="0">
                <a:latin typeface="Arial"/>
                <a:cs typeface="Arial"/>
              </a:rPr>
              <a:t> </a:t>
            </a:r>
            <a:endParaRPr lang="pt-BR" sz="3200" spc="-1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3681" y="2037334"/>
            <a:ext cx="4250055" cy="16719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41630" indent="-342265">
              <a:spcBef>
                <a:spcPts val="100"/>
              </a:spcBef>
              <a:buChar char="•"/>
              <a:tabLst>
                <a:tab pos="341630" algn="l"/>
                <a:tab pos="342265" algn="l"/>
              </a:tabLst>
            </a:pPr>
            <a:r>
              <a:rPr lang="pt-BR" spc="30" dirty="0">
                <a:latin typeface="Arial"/>
                <a:cs typeface="Arial"/>
              </a:rPr>
              <a:t>Heavy-</a:t>
            </a:r>
            <a:r>
              <a:rPr lang="pt-BR" spc="30" noProof="1">
                <a:latin typeface="Arial"/>
                <a:cs typeface="Arial"/>
              </a:rPr>
              <a:t>user </a:t>
            </a:r>
            <a:r>
              <a:rPr lang="pt-BR" spc="30" dirty="0">
                <a:latin typeface="Arial"/>
                <a:cs typeface="Arial"/>
              </a:rPr>
              <a:t>de internet</a:t>
            </a:r>
            <a:endParaRPr lang="pt-BR" sz="1800" spc="30" dirty="0">
              <a:latin typeface="Arial"/>
              <a:cs typeface="Arial"/>
            </a:endParaRPr>
          </a:p>
          <a:p>
            <a:pPr marL="342265" indent="-342900">
              <a:buChar char="•"/>
              <a:tabLst>
                <a:tab pos="342265" algn="l"/>
                <a:tab pos="342900" algn="l"/>
              </a:tabLst>
            </a:pPr>
            <a:r>
              <a:rPr lang="pt-BR" spc="10" dirty="0">
                <a:latin typeface="Arial"/>
                <a:cs typeface="Arial"/>
              </a:rPr>
              <a:t>Vive correndo </a:t>
            </a:r>
            <a:endParaRPr lang="pt-BR" sz="1800" spc="10" dirty="0">
              <a:latin typeface="Arial"/>
              <a:cs typeface="Arial"/>
            </a:endParaRPr>
          </a:p>
          <a:p>
            <a:pPr marL="341630" indent="-342265"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/>
                <a:cs typeface="Arial"/>
              </a:rPr>
              <a:t>Bem remunerada</a:t>
            </a:r>
            <a:endParaRPr sz="1800" dirty="0">
              <a:latin typeface="Arial"/>
              <a:cs typeface="Arial"/>
            </a:endParaRPr>
          </a:p>
          <a:p>
            <a:pPr marL="341630" indent="-342265"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/>
                <a:cs typeface="Arial"/>
              </a:rPr>
              <a:t>Viaja bastante</a:t>
            </a:r>
            <a:endParaRPr sz="1800" dirty="0">
              <a:latin typeface="Arial"/>
              <a:cs typeface="Arial"/>
            </a:endParaRPr>
          </a:p>
          <a:p>
            <a:pPr marL="342900" indent="-343535"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lang="pt-BR" spc="25" dirty="0">
                <a:latin typeface="Arial"/>
                <a:cs typeface="Arial"/>
              </a:rPr>
              <a:t>Tem filhos</a:t>
            </a:r>
            <a:endParaRPr lang="pt-BR" sz="1800" spc="25" dirty="0">
              <a:latin typeface="Arial"/>
              <a:cs typeface="Arial"/>
            </a:endParaRPr>
          </a:p>
          <a:p>
            <a:pPr marL="341630" indent="-342265">
              <a:lnSpc>
                <a:spcPct val="100000"/>
              </a:lnSpc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/>
                <a:cs typeface="Arial"/>
              </a:rPr>
              <a:t>Impaciente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447" y="6530137"/>
            <a:ext cx="4090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Modelo </a:t>
            </a:r>
            <a:r>
              <a:rPr sz="1400" spc="-5" dirty="0">
                <a:latin typeface="Carlito"/>
                <a:cs typeface="Carlito"/>
              </a:rPr>
              <a:t>baseado </a:t>
            </a:r>
            <a:r>
              <a:rPr sz="1400" dirty="0">
                <a:latin typeface="Carlito"/>
                <a:cs typeface="Carlito"/>
              </a:rPr>
              <a:t>em </a:t>
            </a:r>
            <a:r>
              <a:rPr sz="1400" spc="-5" dirty="0">
                <a:latin typeface="Carlito"/>
                <a:cs typeface="Carlito"/>
              </a:rPr>
              <a:t>Lean </a:t>
            </a:r>
            <a:r>
              <a:rPr sz="1400" dirty="0">
                <a:latin typeface="Carlito"/>
                <a:cs typeface="Carlito"/>
              </a:rPr>
              <a:t>UX. Não é </a:t>
            </a:r>
            <a:r>
              <a:rPr sz="1400" spc="-5" dirty="0">
                <a:latin typeface="Carlito"/>
                <a:cs typeface="Carlito"/>
              </a:rPr>
              <a:t>amostra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estatística.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6314" y="1612137"/>
            <a:ext cx="37642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Palavras/</a:t>
            </a:r>
            <a:r>
              <a:rPr sz="1600" b="1" spc="-26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E6005A"/>
                </a:solidFill>
                <a:latin typeface="Arial"/>
                <a:cs typeface="Arial"/>
              </a:rPr>
              <a:t>frases</a:t>
            </a:r>
            <a:r>
              <a:rPr sz="1600" b="1" spc="-8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que</a:t>
            </a:r>
            <a:r>
              <a:rPr sz="1600" b="1" spc="-6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6005A"/>
                </a:solidFill>
                <a:latin typeface="Arial"/>
                <a:cs typeface="Arial"/>
              </a:rPr>
              <a:t>definem</a:t>
            </a:r>
            <a:r>
              <a:rPr sz="1600" b="1" spc="-7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a</a:t>
            </a:r>
            <a:r>
              <a:rPr sz="1600" b="1" spc="-8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6005A"/>
                </a:solidFill>
                <a:latin typeface="Arial"/>
                <a:cs typeface="Arial"/>
              </a:rPr>
              <a:t>persona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402" y="4357878"/>
            <a:ext cx="11591925" cy="1518364"/>
          </a:xfrm>
          <a:prstGeom prst="rect">
            <a:avLst/>
          </a:prstGeom>
          <a:ln w="25400">
            <a:solidFill>
              <a:srgbClr val="243746"/>
            </a:solidFill>
          </a:ln>
        </p:spPr>
        <p:txBody>
          <a:bodyPr vert="horz" wrap="square" lIns="0" tIns="48260" rIns="0" bIns="0" rtlCol="0" anchor="t">
            <a:spAutoFit/>
          </a:bodyPr>
          <a:lstStyle/>
          <a:p>
            <a:pPr marL="182245">
              <a:lnSpc>
                <a:spcPct val="100000"/>
              </a:lnSpc>
              <a:spcBef>
                <a:spcPts val="380"/>
              </a:spcBef>
            </a:pP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Dores 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spc="-20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E6005A"/>
                </a:solidFill>
                <a:latin typeface="Arial"/>
                <a:cs typeface="Arial"/>
              </a:rPr>
              <a:t>Necessidades</a:t>
            </a:r>
            <a:endParaRPr sz="1600">
              <a:latin typeface="Arial"/>
              <a:cs typeface="Arial"/>
            </a:endParaRPr>
          </a:p>
          <a:p>
            <a:pPr marL="424180" indent="-343535">
              <a:spcBef>
                <a:spcPts val="860"/>
              </a:spcBef>
              <a:buChar char="•"/>
              <a:tabLst>
                <a:tab pos="423545" algn="l"/>
                <a:tab pos="424815" algn="l"/>
              </a:tabLst>
            </a:pPr>
            <a:r>
              <a:rPr lang="pt-BR" spc="-15" dirty="0">
                <a:latin typeface="Arial"/>
                <a:cs typeface="Arial"/>
              </a:rPr>
              <a:t>Necessita de apoio para a tarefas diárias. </a:t>
            </a:r>
            <a:endParaRPr lang="pt-BR" sz="1800" spc="-15" dirty="0">
              <a:latin typeface="Arial"/>
              <a:cs typeface="Arial"/>
            </a:endParaRPr>
          </a:p>
          <a:p>
            <a:pPr marL="424180" indent="-343535">
              <a:buChar char="•"/>
              <a:tabLst>
                <a:tab pos="424180" algn="l"/>
                <a:tab pos="424815" algn="l"/>
              </a:tabLst>
            </a:pPr>
            <a:r>
              <a:rPr lang="pt-BR" dirty="0">
                <a:latin typeface="Arial"/>
                <a:cs typeface="Arial"/>
              </a:rPr>
              <a:t>Diaristas não cumprindo combinado</a:t>
            </a:r>
            <a:endParaRPr lang="pt-BR" sz="1800" dirty="0">
              <a:latin typeface="Arial"/>
              <a:cs typeface="Arial"/>
            </a:endParaRPr>
          </a:p>
          <a:p>
            <a:pPr marL="424180" indent="-343535"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lang="pt-BR" spc="-15" dirty="0">
                <a:latin typeface="Arial"/>
                <a:cs typeface="Arial"/>
              </a:rPr>
              <a:t>Não gosta ou não tem tempo para a atividade</a:t>
            </a:r>
            <a:endParaRPr lang="pt-BR" sz="1800" spc="-15" dirty="0">
              <a:latin typeface="Arial"/>
              <a:cs typeface="Arial"/>
            </a:endParaRPr>
          </a:p>
          <a:p>
            <a:pPr marL="424180" indent="-343535"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lang="pt-BR" spc="-85" dirty="0">
                <a:latin typeface="Arial"/>
                <a:cs typeface="Arial"/>
              </a:rPr>
              <a:t>Precisa de uma grande disponibilidade 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5564" y="7238187"/>
            <a:ext cx="1149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3269E52-5B5E-4885-B893-8945D89C37F9}"/>
              </a:ext>
            </a:extLst>
          </p:cNvPr>
          <p:cNvSpPr/>
          <p:nvPr/>
        </p:nvSpPr>
        <p:spPr>
          <a:xfrm>
            <a:off x="929472" y="1405889"/>
            <a:ext cx="5759450" cy="2879090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7B309A00-730C-4610-8A3F-573F65549728}"/>
              </a:ext>
            </a:extLst>
          </p:cNvPr>
          <p:cNvSpPr txBox="1"/>
          <p:nvPr/>
        </p:nvSpPr>
        <p:spPr>
          <a:xfrm>
            <a:off x="1100037" y="1516940"/>
            <a:ext cx="5584325" cy="51520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>
              <a:spcBef>
                <a:spcPts val="95"/>
              </a:spcBef>
            </a:pPr>
            <a:r>
              <a:rPr lang="pt-BR" sz="1600" b="1" spc="-5" dirty="0">
                <a:solidFill>
                  <a:srgbClr val="E6005A"/>
                </a:solidFill>
                <a:latin typeface="Arial"/>
                <a:cs typeface="Arial"/>
              </a:rPr>
              <a:t>Quem ? Nome, foto e uma frase que especifica o problema</a:t>
            </a:r>
          </a:p>
        </p:txBody>
      </p:sp>
      <p:pic>
        <p:nvPicPr>
          <p:cNvPr id="20" name="Imagem 20" descr="Mulher com cabelos longos&#10;&#10;Descrição gerada automaticamente">
            <a:extLst>
              <a:ext uri="{FF2B5EF4-FFF2-40B4-BE49-F238E27FC236}">
                <a16:creationId xmlns:a16="http://schemas.microsoft.com/office/drawing/2014/main" id="{946ADD67-4FBD-4566-BC9C-60D8F3F8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73" y="2318250"/>
            <a:ext cx="2744304" cy="1657060"/>
          </a:xfrm>
          <a:prstGeom prst="rect">
            <a:avLst/>
          </a:prstGeom>
        </p:spPr>
      </p:pic>
      <p:sp>
        <p:nvSpPr>
          <p:cNvPr id="21" name="object 10">
            <a:extLst>
              <a:ext uri="{FF2B5EF4-FFF2-40B4-BE49-F238E27FC236}">
                <a16:creationId xmlns:a16="http://schemas.microsoft.com/office/drawing/2014/main" id="{E5183B98-3506-4E4D-A04B-11BD366DCFCB}"/>
              </a:ext>
            </a:extLst>
          </p:cNvPr>
          <p:cNvSpPr txBox="1"/>
          <p:nvPr/>
        </p:nvSpPr>
        <p:spPr>
          <a:xfrm>
            <a:off x="4025559" y="2460429"/>
            <a:ext cx="2504080" cy="14234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/>
                <a:cs typeface="Arial"/>
              </a:rPr>
              <a:t>Dulce </a:t>
            </a: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endParaRPr lang="pt-BR" spc="-10" dirty="0">
              <a:latin typeface="Arial"/>
              <a:cs typeface="Arial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z="1600" spc="-10" dirty="0">
                <a:latin typeface="Arial"/>
                <a:cs typeface="Arial"/>
              </a:rPr>
              <a:t>"</a:t>
            </a:r>
            <a:r>
              <a:rPr lang="pt-BR" spc="-10" dirty="0">
                <a:latin typeface="Arial"/>
                <a:cs typeface="Arial"/>
              </a:rPr>
              <a:t>Minha vida é super corrida não tenho tempo para arrumar a casa."</a:t>
            </a:r>
          </a:p>
        </p:txBody>
      </p:sp>
    </p:spTree>
    <p:extLst>
      <p:ext uri="{BB962C8B-B14F-4D97-AF65-F5344CB8AC3E}">
        <p14:creationId xmlns:p14="http://schemas.microsoft.com/office/powerpoint/2010/main" val="191415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4146" y="154178"/>
            <a:ext cx="536448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3565" y="146049"/>
            <a:ext cx="9225915" cy="600075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spcBef>
                <a:spcPts val="114"/>
              </a:spcBef>
              <a:tabLst>
                <a:tab pos="4100195" algn="l"/>
              </a:tabLst>
            </a:pPr>
            <a:r>
              <a:rPr lang="pt-BR" spc="15" noProof="1"/>
              <a:t>Proto</a:t>
            </a:r>
            <a:r>
              <a:rPr spc="15" dirty="0"/>
              <a:t>-Persona</a:t>
            </a:r>
            <a:r>
              <a:rPr lang="pt-BR" spc="-265" dirty="0"/>
              <a:t> 2    </a:t>
            </a:r>
            <a:r>
              <a:rPr lang="pt-BR" spc="-25" dirty="0"/>
              <a:t>Usuário</a:t>
            </a:r>
            <a:r>
              <a:rPr spc="-25" dirty="0"/>
              <a:t>/</a:t>
            </a:r>
            <a:r>
              <a:rPr spc="-555" dirty="0"/>
              <a:t> </a:t>
            </a:r>
            <a:r>
              <a:rPr spc="-15" dirty="0"/>
              <a:t>Necessidades</a:t>
            </a:r>
            <a:endParaRPr lang="pt-BR" spc="-15"/>
          </a:p>
        </p:txBody>
      </p:sp>
      <p:sp>
        <p:nvSpPr>
          <p:cNvPr id="4" name="object 4"/>
          <p:cNvSpPr/>
          <p:nvPr/>
        </p:nvSpPr>
        <p:spPr>
          <a:xfrm>
            <a:off x="6762750" y="1405890"/>
            <a:ext cx="5759450" cy="2879090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8328" y="788034"/>
            <a:ext cx="9512935" cy="5137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3200" spc="15" dirty="0">
                <a:latin typeface="Arial"/>
                <a:cs typeface="Arial"/>
              </a:rPr>
              <a:t>Usuário</a:t>
            </a:r>
            <a:r>
              <a:rPr lang="pt-BR" sz="3200" spc="-210" dirty="0">
                <a:latin typeface="Arial"/>
                <a:cs typeface="Arial"/>
              </a:rPr>
              <a:t> presta </a:t>
            </a:r>
            <a:r>
              <a:rPr sz="3200" spc="20" dirty="0">
                <a:latin typeface="Arial"/>
                <a:cs typeface="Arial"/>
              </a:rPr>
              <a:t>serviço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de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diarista</a:t>
            </a:r>
            <a:r>
              <a:rPr lang="pt-BR" sz="3200" spc="-204" dirty="0">
                <a:latin typeface="Arial"/>
                <a:cs typeface="Arial"/>
              </a:rPr>
              <a:t> </a:t>
            </a:r>
            <a:endParaRPr lang="pt-BR" sz="3200" spc="-1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1210" y="2095885"/>
            <a:ext cx="4250055" cy="16719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41630" indent="-342265">
              <a:spcBef>
                <a:spcPts val="100"/>
              </a:spcBef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lang="pt-BR" spc="30" dirty="0">
                <a:latin typeface="Arial"/>
                <a:cs typeface="Arial"/>
              </a:rPr>
              <a:t>Não utiliza a internet </a:t>
            </a:r>
            <a:r>
              <a:rPr lang="pt-BR" spc="30" dirty="0">
                <a:ea typeface="+mn-lt"/>
                <a:cs typeface="+mn-lt"/>
              </a:rPr>
              <a:t>frequentemente</a:t>
            </a:r>
            <a:endParaRPr lang="pt-BR" sz="1800" spc="30" dirty="0">
              <a:latin typeface="Arial"/>
              <a:cs typeface="Arial"/>
            </a:endParaRPr>
          </a:p>
          <a:p>
            <a:pPr marL="342265" indent="-342900">
              <a:buChar char="•"/>
              <a:tabLst>
                <a:tab pos="342265" algn="l"/>
                <a:tab pos="342900" algn="l"/>
              </a:tabLst>
            </a:pPr>
            <a:r>
              <a:rPr lang="pt-BR" spc="10" dirty="0">
                <a:latin typeface="Arial"/>
                <a:cs typeface="Arial"/>
              </a:rPr>
              <a:t>Procura melhores condições </a:t>
            </a:r>
            <a:endParaRPr lang="pt-BR" sz="1800" spc="10" dirty="0">
              <a:latin typeface="Arial"/>
              <a:cs typeface="Arial"/>
            </a:endParaRPr>
          </a:p>
          <a:p>
            <a:pPr marL="341630" indent="-342265"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/>
                <a:cs typeface="Arial"/>
              </a:rPr>
              <a:t>Autônoma</a:t>
            </a:r>
            <a:endParaRPr sz="1800" dirty="0">
              <a:latin typeface="Arial"/>
              <a:cs typeface="Arial"/>
            </a:endParaRPr>
          </a:p>
          <a:p>
            <a:pPr marL="341630" indent="-342265">
              <a:buFont typeface="Arial"/>
              <a:buChar char="•"/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/>
                <a:cs typeface="Arial"/>
              </a:rPr>
              <a:t>Tem filhos</a:t>
            </a:r>
            <a:endParaRPr sz="1800" dirty="0">
              <a:latin typeface="Arial"/>
              <a:cs typeface="Arial"/>
            </a:endParaRPr>
          </a:p>
          <a:p>
            <a:pPr marL="342900" indent="-343535"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lang="pt-BR" spc="25" dirty="0">
                <a:latin typeface="Arial"/>
                <a:cs typeface="Arial"/>
              </a:rPr>
              <a:t>Paciente </a:t>
            </a:r>
            <a:endParaRPr lang="pt-BR" sz="1800" spc="25" dirty="0">
              <a:latin typeface="Arial"/>
              <a:cs typeface="Arial"/>
            </a:endParaRPr>
          </a:p>
          <a:p>
            <a:pPr marL="341630" indent="-342265">
              <a:buChar char="•"/>
              <a:tabLst>
                <a:tab pos="341630" algn="l"/>
                <a:tab pos="342265" algn="l"/>
              </a:tabLst>
            </a:pPr>
            <a:r>
              <a:rPr lang="pt-BR" spc="10" dirty="0">
                <a:latin typeface="Arial"/>
                <a:cs typeface="Arial"/>
              </a:rPr>
              <a:t>Mora no centro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447" y="6530137"/>
            <a:ext cx="4090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Modelo </a:t>
            </a:r>
            <a:r>
              <a:rPr sz="1400" spc="-5" dirty="0">
                <a:latin typeface="Carlito"/>
                <a:cs typeface="Carlito"/>
              </a:rPr>
              <a:t>baseado </a:t>
            </a:r>
            <a:r>
              <a:rPr sz="1400" dirty="0">
                <a:latin typeface="Carlito"/>
                <a:cs typeface="Carlito"/>
              </a:rPr>
              <a:t>em </a:t>
            </a:r>
            <a:r>
              <a:rPr sz="1400" spc="-5" dirty="0">
                <a:latin typeface="Carlito"/>
                <a:cs typeface="Carlito"/>
              </a:rPr>
              <a:t>Lean </a:t>
            </a:r>
            <a:r>
              <a:rPr sz="1400" dirty="0">
                <a:latin typeface="Carlito"/>
                <a:cs typeface="Carlito"/>
              </a:rPr>
              <a:t>UX. Não é </a:t>
            </a:r>
            <a:r>
              <a:rPr sz="1400" spc="-5" dirty="0">
                <a:latin typeface="Carlito"/>
                <a:cs typeface="Carlito"/>
              </a:rPr>
              <a:t>amostra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estatística.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6314" y="1612137"/>
            <a:ext cx="37642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Palavras/</a:t>
            </a:r>
            <a:r>
              <a:rPr sz="1600" b="1" spc="-26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E6005A"/>
                </a:solidFill>
                <a:latin typeface="Arial"/>
                <a:cs typeface="Arial"/>
              </a:rPr>
              <a:t>frases</a:t>
            </a:r>
            <a:r>
              <a:rPr sz="1600" b="1" spc="-8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que</a:t>
            </a:r>
            <a:r>
              <a:rPr sz="1600" b="1" spc="-6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E6005A"/>
                </a:solidFill>
                <a:latin typeface="Arial"/>
                <a:cs typeface="Arial"/>
              </a:rPr>
              <a:t>definem</a:t>
            </a:r>
            <a:r>
              <a:rPr sz="1600" b="1" spc="-7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a</a:t>
            </a:r>
            <a:r>
              <a:rPr sz="1600" b="1" spc="-85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E6005A"/>
                </a:solidFill>
                <a:latin typeface="Arial"/>
                <a:cs typeface="Arial"/>
              </a:rPr>
              <a:t>persona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402" y="4357878"/>
            <a:ext cx="11591925" cy="1518364"/>
          </a:xfrm>
          <a:prstGeom prst="rect">
            <a:avLst/>
          </a:prstGeom>
          <a:ln w="25400">
            <a:solidFill>
              <a:srgbClr val="243746"/>
            </a:solidFill>
          </a:ln>
        </p:spPr>
        <p:txBody>
          <a:bodyPr vert="horz" wrap="square" lIns="0" tIns="48260" rIns="0" bIns="0" rtlCol="0" anchor="t">
            <a:spAutoFit/>
          </a:bodyPr>
          <a:lstStyle/>
          <a:p>
            <a:pPr marL="182245">
              <a:lnSpc>
                <a:spcPct val="100000"/>
              </a:lnSpc>
              <a:spcBef>
                <a:spcPts val="380"/>
              </a:spcBef>
            </a:pPr>
            <a:r>
              <a:rPr sz="1600" b="1" spc="-15" dirty="0">
                <a:solidFill>
                  <a:srgbClr val="E6005A"/>
                </a:solidFill>
                <a:latin typeface="Arial"/>
                <a:cs typeface="Arial"/>
              </a:rPr>
              <a:t>Dores </a:t>
            </a:r>
            <a:r>
              <a:rPr sz="1600" b="1" spc="-5" dirty="0">
                <a:solidFill>
                  <a:srgbClr val="E6005A"/>
                </a:solidFill>
                <a:latin typeface="Arial"/>
                <a:cs typeface="Arial"/>
              </a:rPr>
              <a:t>e</a:t>
            </a:r>
            <a:r>
              <a:rPr sz="1600" b="1" spc="-200" dirty="0">
                <a:solidFill>
                  <a:srgbClr val="E6005A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E6005A"/>
                </a:solidFill>
                <a:latin typeface="Arial"/>
                <a:cs typeface="Arial"/>
              </a:rPr>
              <a:t>Necessidades</a:t>
            </a:r>
            <a:endParaRPr sz="1600">
              <a:latin typeface="Arial"/>
              <a:cs typeface="Arial"/>
            </a:endParaRPr>
          </a:p>
          <a:p>
            <a:pPr marL="424180" indent="-343535">
              <a:spcBef>
                <a:spcPts val="860"/>
              </a:spcBef>
              <a:buChar char="•"/>
              <a:tabLst>
                <a:tab pos="423545" algn="l"/>
                <a:tab pos="424815" algn="l"/>
              </a:tabLst>
            </a:pPr>
            <a:r>
              <a:rPr lang="pt-BR" spc="-15" dirty="0">
                <a:latin typeface="Arial"/>
                <a:cs typeface="Arial"/>
              </a:rPr>
              <a:t>Necessita de apoio para a tarefas diárias. </a:t>
            </a:r>
            <a:endParaRPr lang="pt-BR" sz="1800" spc="-15" dirty="0">
              <a:latin typeface="Arial"/>
              <a:cs typeface="Arial"/>
            </a:endParaRPr>
          </a:p>
          <a:p>
            <a:pPr marL="424180" indent="-343535">
              <a:buChar char="•"/>
              <a:tabLst>
                <a:tab pos="424180" algn="l"/>
                <a:tab pos="424815" algn="l"/>
              </a:tabLst>
            </a:pPr>
            <a:r>
              <a:rPr lang="pt-BR" dirty="0">
                <a:latin typeface="Arial"/>
                <a:cs typeface="Arial"/>
              </a:rPr>
              <a:t>Diaristas não cumprindo combinado</a:t>
            </a:r>
            <a:endParaRPr lang="pt-BR" sz="1800" dirty="0">
              <a:latin typeface="Arial"/>
              <a:cs typeface="Arial"/>
            </a:endParaRPr>
          </a:p>
          <a:p>
            <a:pPr marL="424180" indent="-343535"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lang="pt-BR" spc="-15" dirty="0">
                <a:latin typeface="Arial"/>
                <a:cs typeface="Arial"/>
              </a:rPr>
              <a:t>Não gosta ou não tem tempo para a atividade</a:t>
            </a:r>
            <a:endParaRPr lang="pt-BR" sz="1800" spc="-15" dirty="0">
              <a:latin typeface="Arial"/>
              <a:cs typeface="Arial"/>
            </a:endParaRPr>
          </a:p>
          <a:p>
            <a:pPr marL="424180" indent="-343535"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lang="pt-BR" spc="-85" dirty="0">
                <a:latin typeface="Arial"/>
                <a:cs typeface="Arial"/>
              </a:rPr>
              <a:t>Segurança na hora do pagamento. 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5564" y="7238187"/>
            <a:ext cx="1149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3269E52-5B5E-4885-B893-8945D89C37F9}"/>
              </a:ext>
            </a:extLst>
          </p:cNvPr>
          <p:cNvSpPr/>
          <p:nvPr/>
        </p:nvSpPr>
        <p:spPr>
          <a:xfrm>
            <a:off x="929472" y="1405889"/>
            <a:ext cx="5759450" cy="2879090"/>
          </a:xfrm>
          <a:custGeom>
            <a:avLst/>
            <a:gdLst/>
            <a:ahLst/>
            <a:cxnLst/>
            <a:rect l="l" t="t" r="r" b="b"/>
            <a:pathLst>
              <a:path w="5759450" h="2879090">
                <a:moveTo>
                  <a:pt x="0" y="2878836"/>
                </a:moveTo>
                <a:lnTo>
                  <a:pt x="5759196" y="2878836"/>
                </a:lnTo>
                <a:lnTo>
                  <a:pt x="5759196" y="0"/>
                </a:lnTo>
                <a:lnTo>
                  <a:pt x="0" y="0"/>
                </a:lnTo>
                <a:lnTo>
                  <a:pt x="0" y="2878836"/>
                </a:lnTo>
                <a:close/>
              </a:path>
            </a:pathLst>
          </a:custGeom>
          <a:ln w="25400">
            <a:solidFill>
              <a:srgbClr val="2437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7B309A00-730C-4610-8A3F-573F65549728}"/>
              </a:ext>
            </a:extLst>
          </p:cNvPr>
          <p:cNvSpPr txBox="1"/>
          <p:nvPr/>
        </p:nvSpPr>
        <p:spPr>
          <a:xfrm>
            <a:off x="1100037" y="1516940"/>
            <a:ext cx="5584325" cy="51520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>
              <a:spcBef>
                <a:spcPts val="95"/>
              </a:spcBef>
            </a:pPr>
            <a:r>
              <a:rPr lang="pt-BR" sz="1600" b="1" spc="-5" dirty="0">
                <a:solidFill>
                  <a:srgbClr val="E6005A"/>
                </a:solidFill>
                <a:latin typeface="Arial"/>
                <a:cs typeface="Arial"/>
              </a:rPr>
              <a:t>Quem ? Nome, foto e uma frase que especifica o problema</a:t>
            </a: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E5183B98-3506-4E4D-A04B-11BD366DCFCB}"/>
              </a:ext>
            </a:extLst>
          </p:cNvPr>
          <p:cNvSpPr txBox="1"/>
          <p:nvPr/>
        </p:nvSpPr>
        <p:spPr>
          <a:xfrm>
            <a:off x="4025559" y="2460429"/>
            <a:ext cx="2504080" cy="14234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/>
                <a:cs typeface="Arial"/>
              </a:rPr>
              <a:t>Maria</a:t>
            </a: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endParaRPr lang="pt-BR" spc="-10" dirty="0">
              <a:latin typeface="Arial"/>
              <a:cs typeface="Arial"/>
            </a:endParaRPr>
          </a:p>
          <a:p>
            <a:pPr>
              <a:spcBef>
                <a:spcPts val="100"/>
              </a:spcBef>
              <a:tabLst>
                <a:tab pos="341630" algn="l"/>
                <a:tab pos="342265" algn="l"/>
              </a:tabLst>
            </a:pPr>
            <a:r>
              <a:rPr lang="pt-BR" spc="-10" dirty="0">
                <a:latin typeface="Arial"/>
                <a:cs typeface="Arial"/>
              </a:rPr>
              <a:t>"Ultimamente anda muito </a:t>
            </a:r>
            <a:r>
              <a:rPr lang="pt-BR" spc="-10" dirty="0">
                <a:ea typeface="+mn-lt"/>
                <a:cs typeface="+mn-lt"/>
              </a:rPr>
              <a:t>difícil </a:t>
            </a:r>
            <a:r>
              <a:rPr lang="pt-BR" spc="-10" dirty="0">
                <a:latin typeface="Arial"/>
                <a:cs typeface="Arial"/>
              </a:rPr>
              <a:t>achar novos clientes"</a:t>
            </a:r>
          </a:p>
        </p:txBody>
      </p:sp>
      <p:pic>
        <p:nvPicPr>
          <p:cNvPr id="6" name="Imagem 16">
            <a:extLst>
              <a:ext uri="{FF2B5EF4-FFF2-40B4-BE49-F238E27FC236}">
                <a16:creationId xmlns:a16="http://schemas.microsoft.com/office/drawing/2014/main" id="{DA888E4F-05C7-402A-AF3E-ADE69420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83" y="2098010"/>
            <a:ext cx="2701977" cy="20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Personalizar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Office Theme</vt:lpstr>
      <vt:lpstr>Proto-Persona 1 Usuário/ Necessidades</vt:lpstr>
      <vt:lpstr>Proto-Persona 2    Usuário/ Necessidades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revision>150</cp:revision>
  <dcterms:created xsi:type="dcterms:W3CDTF">2021-09-01T21:11:41Z</dcterms:created>
  <dcterms:modified xsi:type="dcterms:W3CDTF">2021-09-01T22:07:07Z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2021-09-01T00:00:00Z</vt:filetime>
  </property>
</Properties>
</file>