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7"/>
  </p:notesMasterIdLst>
  <p:sldIdLst>
    <p:sldId id="256" r:id="rId5"/>
    <p:sldId id="257" r:id="rId6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3442950" cy="7560945"/>
  <p:notesSz cx="7103745" cy="102342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Clique para mover o slide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pt-BR" sz="2000" b="0" strike="noStrike" spc="-1">
                <a:latin typeface="Arial" panose="020B0604020202020204"/>
              </a:rPr>
              <a:t>Clique para editar o formato de notas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pt-BR" sz="1400" b="0" strike="noStrike" spc="-1">
                <a:latin typeface="Times New Roman" panose="02020603050405020304"/>
              </a:rPr>
              <a:t>&lt;cabeçalho&gt;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r>
              <a:rPr lang="pt-BR" sz="1400" b="0" strike="noStrike" spc="-1">
                <a:latin typeface="Times New Roman" panose="02020603050405020304"/>
              </a:rPr>
              <a:t>&lt;data/hora&gt;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r>
              <a:rPr lang="pt-BR" sz="1400" b="0" strike="noStrike" spc="-1">
                <a:latin typeface="Times New Roman" panose="02020603050405020304"/>
              </a:rPr>
              <a:t>&lt;rodapé&gt;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pPr algn="r"/>
            <a:fld id="{1C137E5F-4791-44D8-8929-2AAA674046E0}" type="slidenum">
              <a:rPr lang="pt-BR" sz="1400" b="0" strike="noStrike" spc="-1">
                <a:latin typeface="Times New Roman" panose="02020603050405020304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F243E844-CE32-4D83-BEFA-892F40BAFD12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574C357A-2A34-4A01-AD43-E9F155FFCC6B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E483A0F3-A2B1-4713-821B-03E9D63339EC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E483A0F3-A2B1-4713-821B-03E9D63339EC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DB3DD265-30F2-48CD-BBB9-246202570322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B3C67365-D3CF-44A8-BC69-370D15C45D90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C4FC1E80-ADD3-419E-B8A3-326D563FEF44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26E127F9-B8B4-476F-B063-C113A513C6CF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94777CA5-1010-42E8-A1B6-F05B90167E56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18993253-B005-4A0D-A33B-205949A26190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A8A15942-22CD-4304-A2E5-D7BB727FD051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9000" tIns="49680" rIns="99000" bIns="49680" anchor="b">
            <a:noAutofit/>
          </a:bodyPr>
          <a:p>
            <a:pPr algn="r">
              <a:lnSpc>
                <a:spcPct val="100000"/>
              </a:lnSpc>
            </a:pPr>
            <a:fld id="{56A0E29E-5700-4334-9080-839051529278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57320"/>
            <a:ext cx="4793040" cy="7403400"/>
          </a:xfrm>
          <a:custGeom>
            <a:avLst/>
            <a:gdLst/>
            <a:ahLst/>
            <a:cxnLst/>
            <a:rect l="l" t="t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8655120" y="0"/>
            <a:ext cx="4786920" cy="6312600"/>
          </a:xfrm>
          <a:custGeom>
            <a:avLst/>
            <a:gdLst/>
            <a:ahLst/>
            <a:cxnLst/>
            <a:rect l="l" t="t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0" y="3408480"/>
            <a:ext cx="3910680" cy="4152240"/>
          </a:xfrm>
          <a:custGeom>
            <a:avLst/>
            <a:gdLst/>
            <a:ahLst/>
            <a:cxnLst/>
            <a:rect l="l" t="t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3031560" y="3630600"/>
            <a:ext cx="1104840" cy="2499480"/>
          </a:xfrm>
          <a:custGeom>
            <a:avLst/>
            <a:gdLst/>
            <a:ahLst/>
            <a:cxnLst/>
            <a:rect l="l" t="t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8856720" y="1057320"/>
            <a:ext cx="1100880" cy="2486880"/>
          </a:xfrm>
          <a:custGeom>
            <a:avLst/>
            <a:gdLst/>
            <a:ahLst/>
            <a:cxnLst/>
            <a:rect l="l" t="t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6" name="Imagem 8"/>
          <p:cNvPicPr/>
          <p:nvPr/>
        </p:nvPicPr>
        <p:blipFill>
          <a:blip r:embed="rId13"/>
          <a:stretch>
            <a:fillRect/>
          </a:stretch>
        </p:blipFill>
        <p:spPr>
          <a:xfrm>
            <a:off x="4002840" y="2990520"/>
            <a:ext cx="5436360" cy="1611000"/>
          </a:xfrm>
          <a:prstGeom prst="rect">
            <a:avLst/>
          </a:prstGeom>
          <a:ln>
            <a:noFill/>
          </a:ln>
        </p:spPr>
      </p:pic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do título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da estrutura de tópicos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2.º nível da estrutura de tópicos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3.º nível da estrutura de tópicos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4.º nível da estrutura de tópicos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5.º nível da estrutura de tópicos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6.º nível da estrutura de tópicos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7.º nível da estrutura de tópicos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3442400" cy="756072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-10080" y="0"/>
            <a:ext cx="7998120" cy="7560720"/>
          </a:xfrm>
          <a:custGeom>
            <a:avLst/>
            <a:gdLst/>
            <a:ahLst/>
            <a:cxn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5783400" y="1927080"/>
            <a:ext cx="1352520" cy="3075840"/>
          </a:xfrm>
          <a:custGeom>
            <a:avLst/>
            <a:gdLst/>
            <a:ahLst/>
            <a:cxn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47" name="Imagem 7"/>
          <p:cNvPicPr/>
          <p:nvPr/>
        </p:nvPicPr>
        <p:blipFill>
          <a:blip r:embed="rId13"/>
          <a:stretch>
            <a:fillRect/>
          </a:stretch>
        </p:blipFill>
        <p:spPr>
          <a:xfrm>
            <a:off x="8312040" y="2138400"/>
            <a:ext cx="2262960" cy="670320"/>
          </a:xfrm>
          <a:prstGeom prst="rect">
            <a:avLst/>
          </a:prstGeom>
          <a:ln>
            <a:noFill/>
          </a:ln>
        </p:spPr>
      </p:pic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do título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da estrutura de tópicos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2.º nível da estrutura de tópicos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3.º nível da estrutura de tópicos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4.º nível da estrutura de tópicos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5.º nível da estrutura de tópicos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6.º nível da estrutura de tópicos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7.º nível da estrutura de tópicos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do título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da estrutura de tópicos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2.º nível da estrutura de tópicos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3.º nível da estrutura de tópicos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4.º nível da estrutura de tópicos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5.º nível da estrutura de tópicos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6.º nível da estrutura de tópicos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7.º nível da estrutura de tópicos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6804720" y="1106640"/>
            <a:ext cx="62089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53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7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 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- 29/0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9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56" name="CustomShape 5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57" name="CustomShape 6"/>
          <p:cNvSpPr/>
          <p:nvPr/>
        </p:nvSpPr>
        <p:spPr>
          <a:xfrm>
            <a:off x="492480" y="1106640"/>
            <a:ext cx="62071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Site intitucional em ReactJS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Tela de login em ReactJS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da tela de  cadastro em react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Estruturação de Usabilidade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Tela Dashboard no figma 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Tela mapa </a:t>
            </a: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no figma 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Tela modal </a:t>
            </a: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no figma 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Timeline automatico no jira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MIgração trello para jira 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Inicio do script de bancos de dados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Upgrade do login(ORM)</a:t>
            </a: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</p:txBody>
      </p:sp>
      <p:graphicFrame>
        <p:nvGraphicFramePr>
          <p:cNvPr id="258" name="Table 7"/>
          <p:cNvGraphicFramePr/>
          <p:nvPr/>
        </p:nvGraphicFramePr>
        <p:xfrm>
          <a:off x="512640" y="3728160"/>
          <a:ext cx="1249560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Terminar tela de serviços abertos no figma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Arial" panose="020B0604020202020204"/>
                          <a:ea typeface="DejaVu Sans" panose="020B0603030804020204"/>
                        </a:rPr>
                        <a:t>Criar hook de cadastro em reactjs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Arial" panose="020B0604020202020204"/>
                          <a:ea typeface="DejaVu Sans" panose="020B0603030804020204"/>
                        </a:rPr>
                        <a:t>Toast de erro/sucesso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59" name="CustomShape 8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60" name="CustomShape 9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10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62" name="CustomShape 11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63" name="CustomShape 12"/>
          <p:cNvSpPr/>
          <p:nvPr/>
        </p:nvSpPr>
        <p:spPr>
          <a:xfrm>
            <a:off x="89341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64" name="CustomShape 13"/>
          <p:cNvSpPr/>
          <p:nvPr/>
        </p:nvSpPr>
        <p:spPr>
          <a:xfrm>
            <a:off x="844344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14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66" name="CustomShape 15"/>
          <p:cNvSpPr/>
          <p:nvPr/>
        </p:nvSpPr>
        <p:spPr>
          <a:xfrm>
            <a:off x="922608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16"/>
          <p:cNvSpPr/>
          <p:nvPr/>
        </p:nvSpPr>
        <p:spPr>
          <a:xfrm>
            <a:off x="12156120" y="27864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17"/>
          <p:cNvSpPr/>
          <p:nvPr/>
        </p:nvSpPr>
        <p:spPr>
          <a:xfrm>
            <a:off x="10188000" y="28836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18"/>
          <p:cNvSpPr/>
          <p:nvPr/>
        </p:nvSpPr>
        <p:spPr>
          <a:xfrm>
            <a:off x="8017560" y="18036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9"/>
          <p:cNvSpPr/>
          <p:nvPr/>
        </p:nvSpPr>
        <p:spPr>
          <a:xfrm>
            <a:off x="9554400" y="406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6804720" y="1106640"/>
            <a:ext cx="62089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72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8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 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- 06/10/2021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75" name="CustomShape 5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76" name="CustomShape 6"/>
          <p:cNvSpPr/>
          <p:nvPr/>
        </p:nvSpPr>
        <p:spPr>
          <a:xfrm>
            <a:off x="492480" y="1106640"/>
            <a:ext cx="302760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Protótipo  navegável 90%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Termino do script de bancos de dados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Login/logof configurado para (ORM)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Upgrade no protótipo figma 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do Back end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Padrão de projeto definido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Definição dos preços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Tela de contato no figma</a:t>
            </a: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</p:txBody>
      </p:sp>
      <p:graphicFrame>
        <p:nvGraphicFramePr>
          <p:cNvPr id="277" name="Table 7"/>
          <p:cNvGraphicFramePr/>
          <p:nvPr/>
        </p:nvGraphicFramePr>
        <p:xfrm>
          <a:off x="512640" y="3728160"/>
          <a:ext cx="12495600" cy="351072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351072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Guia de arquitetura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Relação entre classes no Back-end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Telas da aplicação em ReactJS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Ultimas ajustes no figma 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Ultimos ajustes no Banco de Dados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Gantt automático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Diagrama de solução(Gerson)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78" name="CustomShape 8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10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81" name="CustomShape 11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82" name="CustomShape 12"/>
          <p:cNvSpPr/>
          <p:nvPr/>
        </p:nvSpPr>
        <p:spPr>
          <a:xfrm>
            <a:off x="89341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83" name="CustomShape 13"/>
          <p:cNvSpPr/>
          <p:nvPr/>
        </p:nvSpPr>
        <p:spPr>
          <a:xfrm>
            <a:off x="844344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14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85" name="CustomShape 15"/>
          <p:cNvSpPr/>
          <p:nvPr/>
        </p:nvSpPr>
        <p:spPr>
          <a:xfrm>
            <a:off x="922608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16"/>
          <p:cNvSpPr/>
          <p:nvPr/>
        </p:nvSpPr>
        <p:spPr>
          <a:xfrm>
            <a:off x="12156120" y="27864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17"/>
          <p:cNvSpPr/>
          <p:nvPr/>
        </p:nvSpPr>
        <p:spPr>
          <a:xfrm>
            <a:off x="10188000" y="28836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18"/>
          <p:cNvSpPr/>
          <p:nvPr/>
        </p:nvSpPr>
        <p:spPr>
          <a:xfrm>
            <a:off x="8017560" y="18036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19"/>
          <p:cNvSpPr/>
          <p:nvPr/>
        </p:nvSpPr>
        <p:spPr>
          <a:xfrm>
            <a:off x="9554400" y="406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90" name="CustomShape 20"/>
          <p:cNvSpPr/>
          <p:nvPr/>
        </p:nvSpPr>
        <p:spPr>
          <a:xfrm>
            <a:off x="3636000" y="1084320"/>
            <a:ext cx="302760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Segundo passo do cadastro contratada/contratante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Tela cadastro de endereço no figma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Mudança de escopo para contratar na redondeza</a:t>
            </a: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04720" y="1106640"/>
            <a:ext cx="62089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92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9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 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- 13/10/2021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95" name="CustomShape 5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96" name="CustomShape 6"/>
          <p:cNvSpPr/>
          <p:nvPr/>
        </p:nvSpPr>
        <p:spPr>
          <a:xfrm>
            <a:off x="492480" y="1106640"/>
            <a:ext cx="62035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Guia de arquitetura 90%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Telas do Figma terminadas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Protótipo navegável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dos Slides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dos CRUDs no back-end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Estudo de deploy no Vercel</a:t>
            </a:r>
            <a:endParaRPr 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</a:t>
            </a: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</p:txBody>
      </p:sp>
      <p:graphicFrame>
        <p:nvGraphicFramePr>
          <p:cNvPr id="297" name="Table 7"/>
          <p:cNvGraphicFramePr/>
          <p:nvPr/>
        </p:nvGraphicFramePr>
        <p:xfrm>
          <a:off x="512640" y="3728160"/>
          <a:ext cx="12495600" cy="351072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351072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2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Guia de arquitetura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Relação entre classes no Back-end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Telas da aplicação em ReactJS 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Ultimos ajustes no Banco de Dados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Gantt automático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Diagrama de solução(Gerson)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98" name="CustomShape 8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99" name="CustomShape 9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10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01" name="CustomShape 11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02" name="CustomShape 12"/>
          <p:cNvSpPr/>
          <p:nvPr/>
        </p:nvSpPr>
        <p:spPr>
          <a:xfrm>
            <a:off x="89341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03" name="CustomShape 13"/>
          <p:cNvSpPr/>
          <p:nvPr/>
        </p:nvSpPr>
        <p:spPr>
          <a:xfrm>
            <a:off x="844344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14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05" name="CustomShape 15"/>
          <p:cNvSpPr/>
          <p:nvPr/>
        </p:nvSpPr>
        <p:spPr>
          <a:xfrm>
            <a:off x="922608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16"/>
          <p:cNvSpPr/>
          <p:nvPr/>
        </p:nvSpPr>
        <p:spPr>
          <a:xfrm>
            <a:off x="12156120" y="27864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17"/>
          <p:cNvSpPr/>
          <p:nvPr/>
        </p:nvSpPr>
        <p:spPr>
          <a:xfrm>
            <a:off x="10188000" y="28836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18"/>
          <p:cNvSpPr/>
          <p:nvPr/>
        </p:nvSpPr>
        <p:spPr>
          <a:xfrm>
            <a:off x="8017560" y="18036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19"/>
          <p:cNvSpPr/>
          <p:nvPr/>
        </p:nvSpPr>
        <p:spPr>
          <a:xfrm>
            <a:off x="9554400" y="406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04720" y="1106640"/>
            <a:ext cx="62089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92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</a:t>
            </a:r>
            <a:r>
              <a:rPr lang="pt-PT" alt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10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 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- </a:t>
            </a:r>
            <a:r>
              <a:rPr lang="pt-PT" alt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26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/10/2021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95" name="CustomShape 5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96" name="CustomShape 6"/>
          <p:cNvSpPr/>
          <p:nvPr/>
        </p:nvSpPr>
        <p:spPr>
          <a:xfrm>
            <a:off x="495020" y="1183475"/>
            <a:ext cx="62035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altLang="pt-BR" sz="1300" b="0" strike="noStrike" spc="-1">
                <a:latin typeface="Arial" panose="020B0604020202020204"/>
              </a:rPr>
              <a:t>Inicio da planilha UAT</a:t>
            </a:r>
            <a:endParaRPr lang="pt-PT" alt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altLang="pt-BR" sz="1300" b="0" strike="noStrike" spc="-1">
                <a:latin typeface="Arial" panose="020B0604020202020204"/>
              </a:rPr>
              <a:t>Entrega da sprint </a:t>
            </a:r>
            <a:endParaRPr lang="pt-PT" alt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altLang="pt-BR" sz="1300" b="0" strike="noStrike" spc="-1">
                <a:latin typeface="Arial" panose="020B0604020202020204"/>
              </a:rPr>
              <a:t>Classe de exportação csv </a:t>
            </a:r>
            <a:endParaRPr lang="pt-PT" altLang="pt-BR" sz="1300" b="0" strike="noStrike" spc="-1">
              <a:latin typeface="Arial" panose="020B0604020202020204"/>
            </a:endParaRPr>
          </a:p>
          <a:p>
            <a:pPr marL="251460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altLang="pt-BR" sz="1300" b="0" strike="noStrike" spc="-1">
                <a:latin typeface="Arial" panose="020B0604020202020204"/>
              </a:rPr>
              <a:t>Sprint review,</a:t>
            </a:r>
            <a:endParaRPr lang="pt-PT" altLang="pt-BR" sz="1300" b="0" strike="noStrike" spc="-1">
              <a:latin typeface="Arial" panose="020B0604020202020204"/>
            </a:endParaRPr>
          </a:p>
          <a:p>
            <a:pPr indent="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 </a:t>
            </a:r>
            <a:endParaRPr lang="pt-BR" sz="13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00" b="0" strike="noStrike" spc="-1">
              <a:latin typeface="Arial" panose="020B0604020202020204"/>
            </a:endParaRPr>
          </a:p>
        </p:txBody>
      </p:sp>
      <p:graphicFrame>
        <p:nvGraphicFramePr>
          <p:cNvPr id="297" name="Table 7"/>
          <p:cNvGraphicFramePr/>
          <p:nvPr/>
        </p:nvGraphicFramePr>
        <p:xfrm>
          <a:off x="512640" y="3728160"/>
          <a:ext cx="12495600" cy="351072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351072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2400" b="0" strike="noStrike" spc="-1">
                        <a:latin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Times New Roman" panose="020206030504050203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2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altLang="pt-BR" sz="1400" b="0" strike="noStrike" spc="-1">
                          <a:latin typeface="Times New Roman" panose="02020603050405020304"/>
                        </a:rPr>
                        <a:t>Termino da Planilha UAT</a:t>
                      </a:r>
                      <a:endParaRPr lang="pt-PT" alt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altLang="pt-BR" sz="1400" b="0" strike="noStrike" spc="-1">
                          <a:latin typeface="Times New Roman" panose="02020603050405020304"/>
                        </a:rPr>
                        <a:t>Terminar o Backend </a:t>
                      </a:r>
                      <a:endParaRPr lang="pt-PT" alt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altLang="pt-BR" sz="1400" b="0" strike="noStrike" spc="-1">
                          <a:latin typeface="Times New Roman" panose="02020603050405020304"/>
                        </a:rPr>
                        <a:t>Terminar as telas em react </a:t>
                      </a:r>
                      <a:endParaRPr lang="pt-PT" altLang="pt-BR" sz="1400" b="0" strike="noStrike" spc="-1">
                        <a:latin typeface="Times New Roman" panose="020206030504050203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  <a:tabLst>
                          <a:tab pos="0" algn="l"/>
                        </a:tabLst>
                      </a:pPr>
                      <a:r>
                        <a:rPr lang="pt-PT" altLang="pt-BR" sz="1400" b="0" strike="noStrike" spc="-1">
                          <a:latin typeface="Times New Roman" panose="02020603050405020304"/>
                        </a:rPr>
                        <a:t>Fazer o diagrama de solução versão especificada</a:t>
                      </a:r>
                      <a:endParaRPr lang="pt-PT" altLang="pt-BR" sz="1400" b="0" strike="noStrike" spc="-1">
                        <a:latin typeface="Times New Roman" panose="02020603050405020304"/>
                      </a:endParaRPr>
                    </a:p>
                    <a:p>
                      <a:pPr marL="0" lvl="1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  <a:tabLst>
                          <a:tab pos="0" algn="l"/>
                        </a:tabLst>
                      </a:pPr>
                      <a:endParaRPr lang="pt-PT" altLang="pt-BR" sz="1400" b="0" strike="noStrike" spc="-1">
                        <a:latin typeface="Times New Roman" panose="020206030504050203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98" name="CustomShape 8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99" name="CustomShape 9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10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01" name="CustomShape 11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02" name="CustomShape 12"/>
          <p:cNvSpPr/>
          <p:nvPr/>
        </p:nvSpPr>
        <p:spPr>
          <a:xfrm>
            <a:off x="89341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03" name="CustomShape 13"/>
          <p:cNvSpPr/>
          <p:nvPr/>
        </p:nvSpPr>
        <p:spPr>
          <a:xfrm>
            <a:off x="844344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14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305" name="CustomShape 15"/>
          <p:cNvSpPr/>
          <p:nvPr/>
        </p:nvSpPr>
        <p:spPr>
          <a:xfrm>
            <a:off x="922608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16"/>
          <p:cNvSpPr/>
          <p:nvPr/>
        </p:nvSpPr>
        <p:spPr>
          <a:xfrm>
            <a:off x="12156120" y="27864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17"/>
          <p:cNvSpPr/>
          <p:nvPr/>
        </p:nvSpPr>
        <p:spPr>
          <a:xfrm>
            <a:off x="10188000" y="28836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18"/>
          <p:cNvSpPr/>
          <p:nvPr/>
        </p:nvSpPr>
        <p:spPr>
          <a:xfrm>
            <a:off x="8017560" y="18036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19"/>
          <p:cNvSpPr/>
          <p:nvPr/>
        </p:nvSpPr>
        <p:spPr>
          <a:xfrm>
            <a:off x="9554400" y="406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135640" y="1404360"/>
            <a:ext cx="4615200" cy="2809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r>
              <a:rPr lang="pt-BR" sz="300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Reunião Semanal </a:t>
            </a:r>
            <a:endParaRPr lang="pt-BR" sz="3000" b="0" strike="noStrike" spc="-1">
              <a:latin typeface="Arial" panose="020B0604020202020204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135640" y="4212720"/>
            <a:ext cx="4615200" cy="2809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Status Report do Projeto 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Solução para contratação de domésticas 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Data: 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07/09/2021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IClean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Professor.: Alexander Barreira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pt-BR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135640" y="1404360"/>
            <a:ext cx="4615200" cy="2809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>
              <a:lnSpc>
                <a:spcPct val="100000"/>
              </a:lnSpc>
              <a:spcBef>
                <a:spcPts val="600"/>
              </a:spcBef>
              <a:tabLst>
                <a:tab pos="0" algn="l"/>
              </a:tabLst>
            </a:pPr>
            <a:r>
              <a:rPr lang="pt-BR" sz="3000" b="1" strike="noStrike" spc="-1">
                <a:solidFill>
                  <a:srgbClr val="32B9CD"/>
                </a:solidFill>
                <a:latin typeface="Exo 2"/>
                <a:ea typeface="DejaVu Sans" panose="020B0603030804020204"/>
              </a:rPr>
              <a:t>Membros</a:t>
            </a:r>
            <a:endParaRPr lang="pt-BR" sz="3000" b="0" strike="noStrike" spc="-1">
              <a:latin typeface="Arial" panose="020B0604020202020204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135640" y="4212720"/>
            <a:ext cx="4615200" cy="2809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Carlos Gomes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Guilherme Souza 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Guilherme Soares 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Leonardo Victor 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Lucas Yudi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Exo 2"/>
                <a:ea typeface="DejaVu Sans" panose="020B0603030804020204"/>
              </a:rPr>
              <a:t>Roberto Gomes</a:t>
            </a:r>
            <a:endParaRPr lang="pt-BR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804720" y="1106640"/>
            <a:ext cx="62089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1 - 12/08/2021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89341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41" name="CustomShape 8"/>
          <p:cNvSpPr/>
          <p:nvPr/>
        </p:nvSpPr>
        <p:spPr>
          <a:xfrm>
            <a:off x="844344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43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45" name="CustomShape 12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46" name="CustomShape 13"/>
          <p:cNvSpPr/>
          <p:nvPr/>
        </p:nvSpPr>
        <p:spPr>
          <a:xfrm>
            <a:off x="496800" y="1106640"/>
            <a:ext cx="62071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>
              <a:lnSpc>
                <a:spcPct val="100000"/>
              </a:lnSpc>
            </a:pPr>
            <a:endParaRPr lang="pt-BR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 panose="020B0604020202020204"/>
            </a:endParaRPr>
          </a:p>
        </p:txBody>
      </p:sp>
      <p:graphicFrame>
        <p:nvGraphicFramePr>
          <p:cNvPr id="147" name="Table 14"/>
          <p:cNvGraphicFramePr/>
          <p:nvPr/>
        </p:nvGraphicFramePr>
        <p:xfrm>
          <a:off x="512640" y="3728160"/>
          <a:ext cx="1249560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Configuração do Github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Personas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LLD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Contextualização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User Stories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Lean UX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Backlog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48" name="CustomShape 15"/>
          <p:cNvSpPr/>
          <p:nvPr/>
        </p:nvSpPr>
        <p:spPr>
          <a:xfrm>
            <a:off x="922608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6"/>
          <p:cNvSpPr/>
          <p:nvPr/>
        </p:nvSpPr>
        <p:spPr>
          <a:xfrm>
            <a:off x="12156120" y="278640"/>
            <a:ext cx="210600" cy="210960"/>
          </a:xfrm>
          <a:prstGeom prst="ellipse">
            <a:avLst/>
          </a:prstGeom>
          <a:solidFill>
            <a:srgbClr val="FFFF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7"/>
          <p:cNvSpPr/>
          <p:nvPr/>
        </p:nvSpPr>
        <p:spPr>
          <a:xfrm>
            <a:off x="10188000" y="28836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8"/>
          <p:cNvSpPr/>
          <p:nvPr/>
        </p:nvSpPr>
        <p:spPr>
          <a:xfrm>
            <a:off x="8017560" y="18036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9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804720" y="1106640"/>
            <a:ext cx="62089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5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2 - 19/08/2021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496800" y="1106640"/>
            <a:ext cx="62071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O que foi superado na última semana 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Criação das Proto-Personas</a:t>
            </a: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</p:txBody>
      </p:sp>
      <p:graphicFrame>
        <p:nvGraphicFramePr>
          <p:cNvPr id="159" name="Table 7"/>
          <p:cNvGraphicFramePr/>
          <p:nvPr/>
        </p:nvGraphicFramePr>
        <p:xfrm>
          <a:off x="512640" y="3728160"/>
          <a:ext cx="1249560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Storyboard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Mapa de empatia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Jornada do Usuário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DER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Caso de Uso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BPMN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Protótipo de Tela</a:t>
                      </a:r>
                      <a:endParaRPr lang="pt-BR" sz="16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6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60" name="CustomShape 8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61" name="CustomShape 9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0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63" name="CustomShape 11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64" name="CustomShape 12"/>
          <p:cNvSpPr/>
          <p:nvPr/>
        </p:nvSpPr>
        <p:spPr>
          <a:xfrm>
            <a:off x="89341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65" name="CustomShape 13"/>
          <p:cNvSpPr/>
          <p:nvPr/>
        </p:nvSpPr>
        <p:spPr>
          <a:xfrm>
            <a:off x="8443440" y="28260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4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67" name="CustomShape 15"/>
          <p:cNvSpPr/>
          <p:nvPr/>
        </p:nvSpPr>
        <p:spPr>
          <a:xfrm>
            <a:off x="922608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6"/>
          <p:cNvSpPr/>
          <p:nvPr/>
        </p:nvSpPr>
        <p:spPr>
          <a:xfrm>
            <a:off x="12156120" y="27864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7"/>
          <p:cNvSpPr/>
          <p:nvPr/>
        </p:nvSpPr>
        <p:spPr>
          <a:xfrm>
            <a:off x="10188000" y="28836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8"/>
          <p:cNvSpPr/>
          <p:nvPr/>
        </p:nvSpPr>
        <p:spPr>
          <a:xfrm>
            <a:off x="8017560" y="18036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9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804720" y="1106640"/>
            <a:ext cx="62089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73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3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 -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02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/0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9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492480" y="1106640"/>
            <a:ext cx="62071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da api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jornada do usuario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dos slide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Atualização do mapa de empatia 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do DER  </a:t>
            </a: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</p:txBody>
      </p:sp>
      <p:graphicFrame>
        <p:nvGraphicFramePr>
          <p:cNvPr id="178" name="Table 7"/>
          <p:cNvGraphicFramePr/>
          <p:nvPr/>
        </p:nvGraphicFramePr>
        <p:xfrm>
          <a:off x="512640" y="3728160"/>
          <a:ext cx="1249560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PT" sz="16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Apresentação da sprint</a:t>
                      </a:r>
                      <a:endParaRPr lang="pt-BR" sz="16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6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79" name="CustomShape 8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80" name="CustomShape 9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0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82" name="CustomShape 11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83" name="CustomShape 12"/>
          <p:cNvSpPr/>
          <p:nvPr/>
        </p:nvSpPr>
        <p:spPr>
          <a:xfrm>
            <a:off x="89341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84" name="CustomShape 13"/>
          <p:cNvSpPr/>
          <p:nvPr/>
        </p:nvSpPr>
        <p:spPr>
          <a:xfrm>
            <a:off x="8443440" y="28260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4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86" name="CustomShape 15"/>
          <p:cNvSpPr/>
          <p:nvPr/>
        </p:nvSpPr>
        <p:spPr>
          <a:xfrm>
            <a:off x="922608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6"/>
          <p:cNvSpPr/>
          <p:nvPr/>
        </p:nvSpPr>
        <p:spPr>
          <a:xfrm>
            <a:off x="12156120" y="27864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7"/>
          <p:cNvSpPr/>
          <p:nvPr/>
        </p:nvSpPr>
        <p:spPr>
          <a:xfrm>
            <a:off x="10188000" y="28836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8"/>
          <p:cNvSpPr/>
          <p:nvPr/>
        </p:nvSpPr>
        <p:spPr>
          <a:xfrm>
            <a:off x="8017560" y="18036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9"/>
          <p:cNvSpPr/>
          <p:nvPr/>
        </p:nvSpPr>
        <p:spPr>
          <a:xfrm>
            <a:off x="9554400" y="406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191" name="CustomShape 20"/>
          <p:cNvSpPr/>
          <p:nvPr/>
        </p:nvSpPr>
        <p:spPr>
          <a:xfrm>
            <a:off x="9221400" y="293400"/>
            <a:ext cx="215280" cy="21528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2" name="CustomShape 21"/>
          <p:cNvSpPr/>
          <p:nvPr/>
        </p:nvSpPr>
        <p:spPr>
          <a:xfrm>
            <a:off x="10196280" y="283680"/>
            <a:ext cx="215280" cy="21528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3" name="CustomShape 22"/>
          <p:cNvSpPr/>
          <p:nvPr/>
        </p:nvSpPr>
        <p:spPr>
          <a:xfrm>
            <a:off x="11189160" y="297720"/>
            <a:ext cx="215280" cy="21528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94" name="CustomShape 23"/>
          <p:cNvSpPr/>
          <p:nvPr/>
        </p:nvSpPr>
        <p:spPr>
          <a:xfrm>
            <a:off x="12155760" y="297720"/>
            <a:ext cx="215280" cy="215280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804720" y="1106640"/>
            <a:ext cx="62089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96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4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 -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09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/0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9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492480" y="1106640"/>
            <a:ext cx="62071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Storyboard finalizado 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jornada do usuario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Slide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PT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Conclusão do diagrama de classes</a:t>
            </a:r>
            <a:endParaRPr lang="pt-BR" sz="1330" b="0" strike="noStrike" spc="-1">
              <a:latin typeface="Arial" panose="020B0604020202020204"/>
            </a:endParaRPr>
          </a:p>
          <a:p>
            <a:pPr marL="252095" lvl="1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BPMN</a:t>
            </a: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</p:txBody>
      </p:sp>
      <p:graphicFrame>
        <p:nvGraphicFramePr>
          <p:cNvPr id="201" name="Table 7"/>
          <p:cNvGraphicFramePr/>
          <p:nvPr/>
        </p:nvGraphicFramePr>
        <p:xfrm>
          <a:off x="512640" y="3728160"/>
          <a:ext cx="1249560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PT" sz="16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Apresentação da sprint</a:t>
                      </a:r>
                      <a:endParaRPr lang="pt-BR" sz="16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6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02" name="CustomShape 8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03" name="CustomShape 9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0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05" name="CustomShape 11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06" name="CustomShape 12"/>
          <p:cNvSpPr/>
          <p:nvPr/>
        </p:nvSpPr>
        <p:spPr>
          <a:xfrm>
            <a:off x="89341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07" name="CustomShape 13"/>
          <p:cNvSpPr/>
          <p:nvPr/>
        </p:nvSpPr>
        <p:spPr>
          <a:xfrm>
            <a:off x="8443440" y="282600"/>
            <a:ext cx="210600" cy="210960"/>
          </a:xfrm>
          <a:prstGeom prst="ellipse">
            <a:avLst/>
          </a:prstGeom>
          <a:solidFill>
            <a:srgbClr val="FFFF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14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09" name="CustomShape 15"/>
          <p:cNvSpPr/>
          <p:nvPr/>
        </p:nvSpPr>
        <p:spPr>
          <a:xfrm>
            <a:off x="922608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6"/>
          <p:cNvSpPr/>
          <p:nvPr/>
        </p:nvSpPr>
        <p:spPr>
          <a:xfrm>
            <a:off x="12156120" y="27864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7"/>
          <p:cNvSpPr/>
          <p:nvPr/>
        </p:nvSpPr>
        <p:spPr>
          <a:xfrm>
            <a:off x="10188000" y="28836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8"/>
          <p:cNvSpPr/>
          <p:nvPr/>
        </p:nvSpPr>
        <p:spPr>
          <a:xfrm>
            <a:off x="8017560" y="18036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19"/>
          <p:cNvSpPr/>
          <p:nvPr/>
        </p:nvSpPr>
        <p:spPr>
          <a:xfrm>
            <a:off x="9554400" y="406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6804720" y="1106640"/>
            <a:ext cx="62089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5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 -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15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/0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9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492480" y="1106640"/>
            <a:ext cx="62071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Entrega da sprint 1</a:t>
            </a: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</p:txBody>
      </p:sp>
      <p:graphicFrame>
        <p:nvGraphicFramePr>
          <p:cNvPr id="220" name="Table 7"/>
          <p:cNvGraphicFramePr/>
          <p:nvPr/>
        </p:nvGraphicFramePr>
        <p:xfrm>
          <a:off x="512640" y="3728160"/>
          <a:ext cx="1249560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Definir escopo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Gantt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Reformular Backlog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Atividade do Gerson (Usabilidade)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Definir timeline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Definir como sera registrado as mudanças 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21" name="CustomShape 8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22" name="CustomShape 9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0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25" name="CustomShape 12"/>
          <p:cNvSpPr/>
          <p:nvPr/>
        </p:nvSpPr>
        <p:spPr>
          <a:xfrm>
            <a:off x="89341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26" name="CustomShape 13"/>
          <p:cNvSpPr/>
          <p:nvPr/>
        </p:nvSpPr>
        <p:spPr>
          <a:xfrm>
            <a:off x="844344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4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28" name="CustomShape 15"/>
          <p:cNvSpPr/>
          <p:nvPr/>
        </p:nvSpPr>
        <p:spPr>
          <a:xfrm>
            <a:off x="922608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6"/>
          <p:cNvSpPr/>
          <p:nvPr/>
        </p:nvSpPr>
        <p:spPr>
          <a:xfrm>
            <a:off x="12156120" y="27864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7"/>
          <p:cNvSpPr/>
          <p:nvPr/>
        </p:nvSpPr>
        <p:spPr>
          <a:xfrm>
            <a:off x="10188000" y="28836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8"/>
          <p:cNvSpPr/>
          <p:nvPr/>
        </p:nvSpPr>
        <p:spPr>
          <a:xfrm>
            <a:off x="8017560" y="18036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9"/>
          <p:cNvSpPr/>
          <p:nvPr/>
        </p:nvSpPr>
        <p:spPr>
          <a:xfrm>
            <a:off x="9554400" y="406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804720" y="1106640"/>
            <a:ext cx="62089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05840" tIns="0" rIns="105840" bIns="0">
            <a:noAutofit/>
          </a:bodyPr>
          <a:p>
            <a:pPr>
              <a:lnSpc>
                <a:spcPct val="100000"/>
              </a:lnSpc>
              <a:spcAft>
                <a:spcPts val="880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SEMANA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6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 - 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22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/0</a:t>
            </a:r>
            <a:r>
              <a:rPr lang="pt-PT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9</a:t>
            </a:r>
            <a:r>
              <a:rPr lang="en-US" sz="2650" b="0" strike="noStrike" spc="-1">
                <a:solidFill>
                  <a:srgbClr val="000000"/>
                </a:solidFill>
                <a:latin typeface="Simplon Oi Headline"/>
                <a:ea typeface="DejaVu Sans" panose="020B0603030804020204"/>
              </a:rPr>
              <a:t>/2021</a:t>
            </a:r>
            <a:endParaRPr lang="pt-BR" sz="2650" b="0" strike="noStrike" spc="-1">
              <a:latin typeface="Arial" panose="020B0604020202020204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34280" tIns="67320" rIns="134280" bIns="67320" anchor="ctr">
            <a:noAutofit/>
          </a:bodyPr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 panose="020B0604020202020204"/>
            </a:endParaRPr>
          </a:p>
        </p:txBody>
      </p:sp>
      <p:sp>
        <p:nvSpPr>
          <p:cNvPr id="238" name="CustomShape 6"/>
          <p:cNvSpPr/>
          <p:nvPr/>
        </p:nvSpPr>
        <p:spPr>
          <a:xfrm>
            <a:off x="492480" y="1106640"/>
            <a:ext cx="62071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105840" rIns="90000" bIns="45000">
            <a:noAutofit/>
          </a:bodyPr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Inicio do front em ReactJS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Atualização das telas no Figma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Estruturação de Usabilidade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Atividade de diagrama de solução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Restruturação do Product Backlog</a:t>
            </a:r>
            <a:endParaRPr lang="pt-BR" sz="1330" b="0" strike="noStrike" spc="-1">
              <a:latin typeface="Arial" panose="020B0604020202020204"/>
            </a:endParaRPr>
          </a:p>
          <a:p>
            <a:pPr marL="252095" indent="-25146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"/>
            </a:pPr>
            <a:r>
              <a:rPr lang="pt-BR" sz="133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Criação do Sprint Backlog</a:t>
            </a:r>
            <a:endParaRPr lang="pt-BR" sz="133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330" b="0" strike="noStrike" spc="-1">
              <a:latin typeface="Arial" panose="020B0604020202020204"/>
            </a:endParaRPr>
          </a:p>
        </p:txBody>
      </p:sp>
      <p:graphicFrame>
        <p:nvGraphicFramePr>
          <p:cNvPr id="239" name="Table 7"/>
          <p:cNvGraphicFramePr/>
          <p:nvPr/>
        </p:nvGraphicFramePr>
        <p:xfrm>
          <a:off x="512640" y="3728160"/>
          <a:ext cx="12495600" cy="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0">
                <a:tc>
                  <a:txBody>
                    <a:bodyPr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Frente Negócios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Gantt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Continuar o Front em React 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Terminar telas no figma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marL="251460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Definir timeline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  <a:p>
                      <a:pPr marL="252095" lvl="1" indent="-2514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Char char=""/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 panose="020B0603030804020204"/>
                        </a:rPr>
                        <a:t> </a:t>
                      </a:r>
                      <a:endParaRPr lang="pt-BR" sz="1400" b="0" strike="noStrike" spc="-1">
                        <a:latin typeface="Arial" panose="020B0604020202020204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40" name="CustomShape 8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Negócios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41" name="CustomShape 9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10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Plataforma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43" name="CustomShape 11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Back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44" name="CustomShape 12"/>
          <p:cNvSpPr/>
          <p:nvPr/>
        </p:nvSpPr>
        <p:spPr>
          <a:xfrm>
            <a:off x="89341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Front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45" name="CustomShape 13"/>
          <p:cNvSpPr/>
          <p:nvPr/>
        </p:nvSpPr>
        <p:spPr>
          <a:xfrm>
            <a:off x="844344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14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Equipe</a:t>
            </a:r>
            <a:endParaRPr lang="pt-BR" sz="1180" b="0" strike="noStrike" spc="-1">
              <a:latin typeface="Arial" panose="020B0604020202020204"/>
            </a:endParaRPr>
          </a:p>
        </p:txBody>
      </p:sp>
      <p:sp>
        <p:nvSpPr>
          <p:cNvPr id="247" name="CustomShape 15"/>
          <p:cNvSpPr/>
          <p:nvPr/>
        </p:nvSpPr>
        <p:spPr>
          <a:xfrm>
            <a:off x="9226080" y="28260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16"/>
          <p:cNvSpPr/>
          <p:nvPr/>
        </p:nvSpPr>
        <p:spPr>
          <a:xfrm>
            <a:off x="12156120" y="27864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7"/>
          <p:cNvSpPr/>
          <p:nvPr/>
        </p:nvSpPr>
        <p:spPr>
          <a:xfrm>
            <a:off x="10188000" y="288360"/>
            <a:ext cx="210600" cy="210960"/>
          </a:xfrm>
          <a:prstGeom prst="ellipse">
            <a:avLst/>
          </a:prstGeom>
          <a:solidFill>
            <a:srgbClr val="00B05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18"/>
          <p:cNvSpPr/>
          <p:nvPr/>
        </p:nvSpPr>
        <p:spPr>
          <a:xfrm>
            <a:off x="8017560" y="18036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19"/>
          <p:cNvSpPr/>
          <p:nvPr/>
        </p:nvSpPr>
        <p:spPr>
          <a:xfrm>
            <a:off x="9554400" y="406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  <a:ea typeface="DejaVu Sans" panose="020B0603030804020204"/>
              </a:rPr>
              <a:t>    Farol do Projeto   </a:t>
            </a:r>
            <a:endParaRPr lang="pt-BR" sz="118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4137</Words>
  <Application>WPS Presentation</Application>
  <PresentationFormat/>
  <Paragraphs>390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34" baseType="lpstr">
      <vt:lpstr>Arial</vt:lpstr>
      <vt:lpstr>SimSun</vt:lpstr>
      <vt:lpstr>Wingdings</vt:lpstr>
      <vt:lpstr>Arial</vt:lpstr>
      <vt:lpstr>MT Extra</vt:lpstr>
      <vt:lpstr>Symbol</vt:lpstr>
      <vt:lpstr>Times New Roman</vt:lpstr>
      <vt:lpstr>Exo 2</vt:lpstr>
      <vt:lpstr>Gubbi</vt:lpstr>
      <vt:lpstr>DejaVu Sans</vt:lpstr>
      <vt:lpstr>Simplon Oi Headline</vt:lpstr>
      <vt:lpstr>Simplon BP Bold</vt:lpstr>
      <vt:lpstr>Calibri</vt:lpstr>
      <vt:lpstr>微软雅黑</vt:lpstr>
      <vt:lpstr>Arial Unicode MS</vt:lpstr>
      <vt:lpstr>Trebuchet MS</vt:lpstr>
      <vt:lpstr>Droid Sans Fallback</vt:lpstr>
      <vt:lpstr>Times New Roman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aluno</cp:lastModifiedBy>
  <cp:revision>406</cp:revision>
  <cp:lastPrinted>2021-10-28T20:56:48Z</cp:lastPrinted>
  <dcterms:created xsi:type="dcterms:W3CDTF">2021-10-28T20:56:48Z</dcterms:created>
  <dcterms:modified xsi:type="dcterms:W3CDTF">2021-10-28T20:56:48Z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0x0101001132905C37EA9847A7207C4BBCCCD8F4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KSOProductBuildVer">
    <vt:lpwstr>1033-11.1.0.9080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10</vt:i4>
  </property>
  <property fmtid="{D5CDD505-2E9C-101B-9397-08002B2CF9AE}" pid="10" name="PresentationFormat">
    <vt:lpwstr>Personalizar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11</vt:i4>
  </property>
</Properties>
</file>