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7"/>
  </p:notesMasterIdLst>
  <p:handoutMasterIdLst>
    <p:handoutMasterId r:id="rId8"/>
  </p:handoutMasterIdLst>
  <p:sldIdLst>
    <p:sldId id="259" r:id="rId4"/>
    <p:sldId id="256" r:id="rId5"/>
    <p:sldId id="257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o" id="{C1C951D6-D505-4DAF-A1CD-3BA4C704A5D4}">
          <p14:sldIdLst>
            <p14:sldId id="259"/>
          </p14:sldIdLst>
        </p14:section>
        <p14:section name="Seção Padrão" id="{F8BDE5AD-E5EA-461B-AB91-5B4571F905E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6F6F6"/>
    <a:srgbClr val="A2CFF8"/>
    <a:srgbClr val="7CCA62"/>
    <a:srgbClr val="10CF9B"/>
    <a:srgbClr val="0BD0D9"/>
    <a:srgbClr val="0099D6"/>
    <a:srgbClr val="0F6FC6"/>
    <a:srgbClr val="117CDD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7DAEA85-6A03-45C6-8A73-D0894214E7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A1D314-CDFD-4A58-BF07-ED293D155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45E13-F9E9-4D6C-B092-18ECB8B1CC2D}" type="datetimeFigureOut">
              <a:rPr lang="pt-BR" smtClean="0"/>
              <a:t>09/09/2020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03B5E1-541E-4951-8EDE-D9AD0C67F4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E195A8-8FB5-4FA4-9B91-21206D833F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B71-800B-4814-BAE7-75D6B09D45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33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48C0-6DBF-478A-9D90-5C78CF6BFFB2}" type="datetimeFigureOut">
              <a:rPr lang="pt-BR" smtClean="0"/>
              <a:t>09/09/2020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D3A6-06C3-409A-B81E-D9657DD919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69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uxograma: Exibição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24" name="Lágrima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uxograma: Exibição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8" name="Lágrima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uxograma: Exibição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0" name="Lágrima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uxograma: Exibição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42" name="Lágrima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uxograma: Exibição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4" name="Lágrima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0" name="Espaço Reservado para Texto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1" name="Espaço Reservado para Texto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2" name="Espaço Reservado para Texto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3" name="Espaço Reservado para Texto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6" name="Espaço Reservado para Texto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7" name="Espaço Reservado para Texto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8" name="Espaço Reservado para Texto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9" name="Espaço Reservado para Texto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0" name="Título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rtlCol="0"/>
          <a:lstStyle>
            <a:lvl1pPr algn="ctr">
              <a:defRPr sz="40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9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4225-622C-4B87-9B38-33554ED0E0FD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B9FE-11AB-4249-B8F7-9D2568AF173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0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4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0F6FC6"/>
            </a:gs>
            <a:gs pos="76000">
              <a:srgbClr val="7CCA6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6BC1-2926-4B04-B786-5F28B789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109959" cy="2971801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F4F4F4"/>
                </a:solidFill>
                <a:latin typeface="Whitney"/>
              </a:rPr>
              <a:t>Evolução dos navegadores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E208-5CFE-48E5-A90A-C7FFB615B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solidFill>
                  <a:srgbClr val="009DD9"/>
                </a:solidFill>
                <a:latin typeface="Whitney"/>
              </a:rPr>
              <a:t>Apresentado por:</a:t>
            </a:r>
          </a:p>
          <a:p>
            <a:r>
              <a:rPr lang="pt-BR" sz="2800" dirty="0">
                <a:solidFill>
                  <a:srgbClr val="0BD0D9"/>
                </a:solidFill>
                <a:latin typeface="Whitney"/>
              </a:rPr>
              <a:t>Gustavo Roberto</a:t>
            </a:r>
          </a:p>
          <a:p>
            <a:r>
              <a:rPr lang="pt-BR" sz="2800" dirty="0">
                <a:solidFill>
                  <a:srgbClr val="10CF9B"/>
                </a:solidFill>
                <a:latin typeface="Whitney"/>
              </a:rPr>
              <a:t>Luiz Gabriel</a:t>
            </a:r>
          </a:p>
          <a:p>
            <a:r>
              <a:rPr lang="pt-BR" sz="2800" dirty="0">
                <a:solidFill>
                  <a:srgbClr val="7CCA62"/>
                </a:solidFill>
                <a:latin typeface="Whitney"/>
              </a:rPr>
              <a:t>TII2002T</a:t>
            </a:r>
          </a:p>
        </p:txBody>
      </p:sp>
    </p:spTree>
    <p:extLst>
      <p:ext uri="{BB962C8B-B14F-4D97-AF65-F5344CB8AC3E}">
        <p14:creationId xmlns:p14="http://schemas.microsoft.com/office/powerpoint/2010/main" val="365768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31F01F3D-F64E-4B9B-A350-B763EB1F00B6}"/>
              </a:ext>
            </a:extLst>
          </p:cNvPr>
          <p:cNvSpPr/>
          <p:nvPr/>
        </p:nvSpPr>
        <p:spPr>
          <a:xfrm>
            <a:off x="4687838" y="922417"/>
            <a:ext cx="1408162" cy="1351790"/>
          </a:xfrm>
          <a:prstGeom prst="ellipse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A3374BB-31B0-4D84-A236-D30905D34761}"/>
              </a:ext>
            </a:extLst>
          </p:cNvPr>
          <p:cNvSpPr/>
          <p:nvPr/>
        </p:nvSpPr>
        <p:spPr>
          <a:xfrm>
            <a:off x="2417559" y="5406183"/>
            <a:ext cx="1457392" cy="129814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52BAB8C-B84C-4F4C-9B5F-B9B5DA9EA0A0}"/>
              </a:ext>
            </a:extLst>
          </p:cNvPr>
          <p:cNvSpPr/>
          <p:nvPr/>
        </p:nvSpPr>
        <p:spPr>
          <a:xfrm>
            <a:off x="6913713" y="5450593"/>
            <a:ext cx="1466118" cy="129814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330290"/>
            <a:ext cx="1728788" cy="1239034"/>
          </a:xfrm>
        </p:spPr>
        <p:txBody>
          <a:bodyPr rtlCol="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7CCA62"/>
                </a:solidFill>
                <a:latin typeface="Whitney"/>
              </a:rPr>
              <a:t>Após a liberação do código-fonte do Netscape (Virando um produto open-source). A empresa da Netscape cria a comunidade Mozilla.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1998</a:t>
            </a:r>
          </a:p>
        </p:txBody>
      </p:sp>
      <p:sp>
        <p:nvSpPr>
          <p:cNvPr id="17" name="Forma Livre: Forma 31" title="Ícone de um foguete">
            <a:extLst>
              <a:ext uri="{FF2B5EF4-FFF2-40B4-BE49-F238E27FC236}">
                <a16:creationId xmlns:a16="http://schemas.microsoft.com/office/drawing/2014/main" id="{C8428BDF-ABD1-434E-8BCA-4FB3B4F3598B}"/>
              </a:ext>
            </a:extLst>
          </p:cNvPr>
          <p:cNvSpPr>
            <a:spLocks/>
          </p:cNvSpPr>
          <p:nvPr/>
        </p:nvSpPr>
        <p:spPr bwMode="auto">
          <a:xfrm>
            <a:off x="9797119" y="1345335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89406" y="4129283"/>
            <a:ext cx="1728788" cy="1237829"/>
          </a:xfrm>
        </p:spPr>
        <p:txBody>
          <a:bodyPr rtlCol="0">
            <a:noAutofit/>
          </a:bodyPr>
          <a:lstStyle/>
          <a:p>
            <a:r>
              <a:rPr lang="pt-BR" dirty="0">
                <a:solidFill>
                  <a:srgbClr val="10CF9B"/>
                </a:solidFill>
                <a:latin typeface="Whitney"/>
              </a:rPr>
              <a:t>Foi vendido inicialmente no pacote Microsoft Plus (produto à parte do Windows 95). O navegador da Microsoft foi o responsável pela queda do Netscape.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1995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8651" y="2313298"/>
            <a:ext cx="1728788" cy="1239034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>
                <a:solidFill>
                  <a:srgbClr val="0BD0D9"/>
                </a:solidFill>
                <a:latin typeface="Whitney"/>
              </a:rPr>
              <a:t>Dos mesmos criadores do MOSAIC, o Netscape trouxe uma modernização para os navegadores que nos utilizamos até hoje. Foi absoluto até 2002 entre os navegadores.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1994</a:t>
            </a:r>
          </a:p>
          <a:p>
            <a:pPr rtl="0"/>
            <a:endParaRPr lang="pt-BR" dirty="0"/>
          </a:p>
        </p:txBody>
      </p:sp>
      <p:sp>
        <p:nvSpPr>
          <p:cNvPr id="16" name="Forma Livre: Forma 31" title="Ícone de um foguete">
            <a:extLst>
              <a:ext uri="{FF2B5EF4-FFF2-40B4-BE49-F238E27FC236}">
                <a16:creationId xmlns:a16="http://schemas.microsoft.com/office/drawing/2014/main" id="{5B38476A-EA37-004D-8DDB-D19C004B7F75}"/>
              </a:ext>
            </a:extLst>
          </p:cNvPr>
          <p:cNvSpPr>
            <a:spLocks/>
          </p:cNvSpPr>
          <p:nvPr/>
        </p:nvSpPr>
        <p:spPr bwMode="auto">
          <a:xfrm>
            <a:off x="5272433" y="132957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6733" y="4114347"/>
            <a:ext cx="1728788" cy="1252765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sz="1400" b="0" i="0" dirty="0">
                <a:solidFill>
                  <a:srgbClr val="009DD9"/>
                </a:solidFill>
                <a:effectLst/>
                <a:latin typeface="Whitney"/>
              </a:rPr>
              <a:t>O primeiro navegador para Windows, um dos acontecimentos fundamentais para a popularização da web para o público.</a:t>
            </a:r>
            <a:endParaRPr lang="pt-BR" sz="1400" dirty="0">
              <a:solidFill>
                <a:srgbClr val="009DD9"/>
              </a:solidFill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1993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0775" y="3725965"/>
            <a:ext cx="1733520" cy="242419"/>
          </a:xfrm>
        </p:spPr>
        <p:txBody>
          <a:bodyPr rtlCol="0">
            <a:noAutofit/>
          </a:bodyPr>
          <a:lstStyle/>
          <a:p>
            <a:pPr algn="ctr" rtl="0"/>
            <a:r>
              <a:rPr lang="pt-BR" b="1" dirty="0">
                <a:solidFill>
                  <a:schemeClr val="bg1"/>
                </a:solidFill>
                <a:latin typeface="+mj-lt"/>
              </a:rPr>
              <a:t>WWW/NEXUS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1991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4923A4D-100D-481E-AF24-DDCA64B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dirty="0">
                <a:solidFill>
                  <a:srgbClr val="117CDD"/>
                </a:solidFill>
              </a:rPr>
              <a:t>19</a:t>
            </a:r>
            <a:r>
              <a:rPr lang="pt-BR" dirty="0">
                <a:solidFill>
                  <a:srgbClr val="009DD9"/>
                </a:solidFill>
              </a:rPr>
              <a:t>91</a:t>
            </a:r>
            <a:r>
              <a:rPr lang="pt-BR" dirty="0">
                <a:solidFill>
                  <a:srgbClr val="0BD0D9"/>
                </a:solidFill>
              </a:rPr>
              <a:t>-</a:t>
            </a:r>
            <a:r>
              <a:rPr lang="pt-BR" dirty="0">
                <a:solidFill>
                  <a:srgbClr val="10CF9B"/>
                </a:solidFill>
              </a:rPr>
              <a:t>19</a:t>
            </a:r>
            <a:r>
              <a:rPr lang="pt-BR" dirty="0">
                <a:solidFill>
                  <a:srgbClr val="7CCA62"/>
                </a:solidFill>
              </a:rPr>
              <a:t>98</a:t>
            </a:r>
          </a:p>
        </p:txBody>
      </p:sp>
      <p:pic>
        <p:nvPicPr>
          <p:cNvPr id="1026" name="Picture 2" descr="sd">
            <a:extLst>
              <a:ext uri="{FF2B5EF4-FFF2-40B4-BE49-F238E27FC236}">
                <a16:creationId xmlns:a16="http://schemas.microsoft.com/office/drawing/2014/main" id="{0D39684C-EA39-41BA-A4D2-A3706E0E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3" y="1069912"/>
            <a:ext cx="1122154" cy="112215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FF64B02-7B32-4473-B1D5-7EFA30E3EB78}"/>
              </a:ext>
            </a:extLst>
          </p:cNvPr>
          <p:cNvSpPr txBox="1"/>
          <p:nvPr/>
        </p:nvSpPr>
        <p:spPr>
          <a:xfrm>
            <a:off x="1184399" y="2313596"/>
            <a:ext cx="157326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200" dirty="0">
                <a:solidFill>
                  <a:srgbClr val="0F6FC6"/>
                </a:solidFill>
                <a:latin typeface="Whitney"/>
              </a:rPr>
              <a:t>Tim Berners-Lee, cria o WorldWideWeb foi o primeiro navegador da web, tempos depois para não confundir com rede mudou para Nexus.</a:t>
            </a:r>
          </a:p>
        </p:txBody>
      </p:sp>
      <p:pic>
        <p:nvPicPr>
          <p:cNvPr id="1030" name="Picture 6" descr="História da Internet timeline | Timetoast timelines">
            <a:extLst>
              <a:ext uri="{FF2B5EF4-FFF2-40B4-BE49-F238E27FC236}">
                <a16:creationId xmlns:a16="http://schemas.microsoft.com/office/drawing/2014/main" id="{F211B156-9A03-469C-84AF-6B5D4EE65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08" b="91875" l="9553" r="91057">
                        <a14:foregroundMark x1="17073" y1="92083" x2="17073" y2="92083"/>
                        <a14:foregroundMark x1="82114" y1="8125" x2="82114" y2="8125"/>
                        <a14:foregroundMark x1="91057" y1="11250" x2="91057" y2="11250"/>
                        <a14:foregroundMark x1="86179" y1="5208" x2="86179" y2="5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653" t="-16366" r="-14047" b="-14335"/>
          <a:stretch/>
        </p:blipFill>
        <p:spPr bwMode="auto">
          <a:xfrm>
            <a:off x="2494183" y="5439499"/>
            <a:ext cx="1256400" cy="1225755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vegador netscape PNG cliparts descarga gratuita | PNGOcean">
            <a:extLst>
              <a:ext uri="{FF2B5EF4-FFF2-40B4-BE49-F238E27FC236}">
                <a16:creationId xmlns:a16="http://schemas.microsoft.com/office/drawing/2014/main" id="{ADDE319B-25D6-42B0-A0D4-1DE0DE107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84" b="92581" l="6452" r="91613">
                        <a14:foregroundMark x1="39032" y1="77419" x2="66774" y2="79677"/>
                        <a14:foregroundMark x1="20323" y1="64839" x2="70323" y2="64194"/>
                        <a14:foregroundMark x1="66774" y1="66452" x2="63871" y2="79032"/>
                        <a14:foregroundMark x1="74194" y1="71613" x2="75806" y2="80645"/>
                        <a14:foregroundMark x1="22581" y1="69355" x2="39032" y2="80645"/>
                        <a14:foregroundMark x1="31613" y1="60323" x2="31613" y2="60323"/>
                        <a14:foregroundMark x1="53871" y1="60968" x2="53871" y2="60968"/>
                        <a14:foregroundMark x1="60645" y1="58710" x2="60645" y2="58710"/>
                        <a14:foregroundMark x1="60000" y1="55161" x2="60000" y2="55161"/>
                        <a14:foregroundMark x1="54839" y1="50000" x2="54839" y2="50000"/>
                        <a14:foregroundMark x1="47419" y1="59677" x2="47419" y2="59677"/>
                        <a14:foregroundMark x1="41935" y1="58065" x2="39032" y2="58710"/>
                        <a14:foregroundMark x1="13226" y1="69355" x2="24516" y2="81935"/>
                        <a14:foregroundMark x1="28065" y1="85161" x2="50645" y2="89355"/>
                        <a14:foregroundMark x1="68065" y1="88065" x2="81613" y2="79355"/>
                        <a14:foregroundMark x1="52581" y1="92903" x2="62581" y2="90968"/>
                        <a14:foregroundMark x1="91935" y1="48710" x2="91613" y2="39677"/>
                        <a14:foregroundMark x1="56129" y1="6129" x2="43871" y2="5806"/>
                        <a14:foregroundMark x1="7097" y1="40968" x2="6452" y2="48710"/>
                      </a14:backgroundRemoval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055" t="-9996" r="-10211" b="-10270"/>
          <a:stretch/>
        </p:blipFill>
        <p:spPr bwMode="auto">
          <a:xfrm>
            <a:off x="4763719" y="1002789"/>
            <a:ext cx="1256400" cy="1256400"/>
          </a:xfrm>
          <a:prstGeom prst="ellipse">
            <a:avLst/>
          </a:prstGeom>
          <a:ln w="63500" cap="rnd">
            <a:solidFill>
              <a:srgbClr val="0BD0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4DE359B-63A3-4B79-A5BE-68B909EE4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19" t="-15639" r="-24370" b="-25462"/>
          <a:stretch/>
        </p:blipFill>
        <p:spPr bwMode="auto">
          <a:xfrm>
            <a:off x="7019512" y="5491423"/>
            <a:ext cx="1254520" cy="1212902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2202D42-1CDD-4457-B04C-F995AFA446CF}"/>
              </a:ext>
            </a:extLst>
          </p:cNvPr>
          <p:cNvSpPr/>
          <p:nvPr/>
        </p:nvSpPr>
        <p:spPr>
          <a:xfrm>
            <a:off x="9257211" y="1069912"/>
            <a:ext cx="1201783" cy="1156138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8" name="Picture 14" descr="wrrr">
            <a:extLst>
              <a:ext uri="{FF2B5EF4-FFF2-40B4-BE49-F238E27FC236}">
                <a16:creationId xmlns:a16="http://schemas.microsoft.com/office/drawing/2014/main" id="{44007C7F-17F0-4F9B-B857-72C8F7119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905" b="91286" l="1639" r="95492">
                        <a14:foregroundMark x1="86885" y1="67220" x2="91393" y2="32780"/>
                        <a14:foregroundMark x1="94262" y1="53112" x2="95492" y2="46473"/>
                        <a14:foregroundMark x1="70492" y1="11618" x2="43852" y2="6224"/>
                        <a14:foregroundMark x1="6967" y1="31120" x2="5738" y2="55187"/>
                        <a14:foregroundMark x1="2869" y1="38174" x2="2459" y2="39419"/>
                        <a14:foregroundMark x1="41393" y1="91701" x2="51639" y2="91701"/>
                        <a14:foregroundMark x1="45492" y1="2905" x2="51230" y2="2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805" t="-16038" r="-12013" b="-9780"/>
          <a:stretch/>
        </p:blipFill>
        <p:spPr bwMode="auto">
          <a:xfrm>
            <a:off x="9294776" y="1005144"/>
            <a:ext cx="1224000" cy="1208952"/>
          </a:xfrm>
          <a:prstGeom prst="ellipse">
            <a:avLst/>
          </a:prstGeom>
          <a:ln w="63500" cap="rnd">
            <a:solidFill>
              <a:srgbClr val="79C45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spaço reservado para texto 9">
            <a:extLst>
              <a:ext uri="{FF2B5EF4-FFF2-40B4-BE49-F238E27FC236}">
                <a16:creationId xmlns:a16="http://schemas.microsoft.com/office/drawing/2014/main" id="{3BF2F35E-8A5E-444E-8E5E-86A8EB01AC07}"/>
              </a:ext>
            </a:extLst>
          </p:cNvPr>
          <p:cNvSpPr txBox="1">
            <a:spLocks/>
          </p:cNvSpPr>
          <p:nvPr/>
        </p:nvSpPr>
        <p:spPr>
          <a:xfrm>
            <a:off x="3366733" y="3736882"/>
            <a:ext cx="1728788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Mosaic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ADC1D106-2D1B-4FCC-B135-F001D8BEEC6E}"/>
              </a:ext>
            </a:extLst>
          </p:cNvPr>
          <p:cNvSpPr txBox="1">
            <a:spLocks/>
          </p:cNvSpPr>
          <p:nvPr/>
        </p:nvSpPr>
        <p:spPr>
          <a:xfrm>
            <a:off x="5638651" y="3721310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Netscape</a:t>
            </a:r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E4DE13F3-5065-4944-B9F6-69C0A7C98586}"/>
              </a:ext>
            </a:extLst>
          </p:cNvPr>
          <p:cNvSpPr txBox="1">
            <a:spLocks/>
          </p:cNvSpPr>
          <p:nvPr/>
        </p:nvSpPr>
        <p:spPr>
          <a:xfrm>
            <a:off x="7915301" y="3721309"/>
            <a:ext cx="1702893" cy="25799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Internet Explorer</a:t>
            </a:r>
          </a:p>
        </p:txBody>
      </p:sp>
      <p:sp>
        <p:nvSpPr>
          <p:cNvPr id="33" name="Espaço reservado para texto 9">
            <a:extLst>
              <a:ext uri="{FF2B5EF4-FFF2-40B4-BE49-F238E27FC236}">
                <a16:creationId xmlns:a16="http://schemas.microsoft.com/office/drawing/2014/main" id="{74489BB2-723E-4012-94F2-69A962847275}"/>
              </a:ext>
            </a:extLst>
          </p:cNvPr>
          <p:cNvSpPr txBox="1">
            <a:spLocks/>
          </p:cNvSpPr>
          <p:nvPr/>
        </p:nvSpPr>
        <p:spPr>
          <a:xfrm>
            <a:off x="10124498" y="3745381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Mozilla</a:t>
            </a:r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112E228B-2418-4486-88A8-DBD92F6EB282}"/>
              </a:ext>
            </a:extLst>
          </p:cNvPr>
          <p:cNvSpPr/>
          <p:nvPr/>
        </p:nvSpPr>
        <p:spPr>
          <a:xfrm>
            <a:off x="9351166" y="1039078"/>
            <a:ext cx="1158240" cy="1180973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5F5F5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1D36202-4BF5-427B-BFEB-78BF6013367F}"/>
              </a:ext>
            </a:extLst>
          </p:cNvPr>
          <p:cNvSpPr/>
          <p:nvPr/>
        </p:nvSpPr>
        <p:spPr>
          <a:xfrm>
            <a:off x="322049" y="1023017"/>
            <a:ext cx="1114865" cy="1197669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305284"/>
            <a:ext cx="1728788" cy="1278743"/>
          </a:xfrm>
        </p:spPr>
        <p:txBody>
          <a:bodyPr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900" dirty="0">
                <a:solidFill>
                  <a:srgbClr val="7CCA62"/>
                </a:solidFill>
                <a:latin typeface="Whitney"/>
              </a:rPr>
              <a:t>Outro navegador desenvolvido pela Microsoft é o Edge, lançado para Xbox One e Windows 10, anos depois para Mobile, é o atual sucessor do Internet Explorer, substituindo o IE como navegador padrão do Windows.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2015</a:t>
            </a:r>
          </a:p>
          <a:p>
            <a:pPr rtl="0"/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89407" y="4096299"/>
            <a:ext cx="1728788" cy="130018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10CF9B"/>
                </a:solidFill>
                <a:latin typeface="Whitney"/>
              </a:rPr>
              <a:t>Lançado em 11 de dezembro de 2008, O navegador da Google foi projetado do zero, com a promessa de ser mais confiável e rápido que os seus concorrentes.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2008</a:t>
            </a:r>
          </a:p>
        </p:txBody>
      </p:sp>
      <p:sp>
        <p:nvSpPr>
          <p:cNvPr id="18" name="Forma Livre: Forma 31" title="Ícone de um foguete">
            <a:extLst>
              <a:ext uri="{FF2B5EF4-FFF2-40B4-BE49-F238E27FC236}">
                <a16:creationId xmlns:a16="http://schemas.microsoft.com/office/drawing/2014/main" id="{1C15E055-1CFD-B647-809A-AFE70DACF083}"/>
              </a:ext>
            </a:extLst>
          </p:cNvPr>
          <p:cNvSpPr>
            <a:spLocks/>
          </p:cNvSpPr>
          <p:nvPr/>
        </p:nvSpPr>
        <p:spPr bwMode="auto">
          <a:xfrm>
            <a:off x="7532146" y="5827983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3383" y="2284475"/>
            <a:ext cx="1728788" cy="1299552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>
                <a:solidFill>
                  <a:srgbClr val="0BD0D9"/>
                </a:solidFill>
                <a:latin typeface="Whitney"/>
              </a:rPr>
              <a:t>Um navegador de multiplataforma, o Mozilla Firefox é uma versão simplificada do Mozilla. navegador leve, seguro, intuitivo e altamente extensível. Popularizado por navegações com abas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2004</a:t>
            </a:r>
          </a:p>
        </p:txBody>
      </p:sp>
      <p:sp>
        <p:nvSpPr>
          <p:cNvPr id="16" name="Forma Livre: Forma 31" title="Ícone de um foguete">
            <a:extLst>
              <a:ext uri="{FF2B5EF4-FFF2-40B4-BE49-F238E27FC236}">
                <a16:creationId xmlns:a16="http://schemas.microsoft.com/office/drawing/2014/main" id="{5B38476A-EA37-004D-8DDB-D19C004B7F75}"/>
              </a:ext>
            </a:extLst>
          </p:cNvPr>
          <p:cNvSpPr>
            <a:spLocks/>
          </p:cNvSpPr>
          <p:nvPr/>
        </p:nvSpPr>
        <p:spPr bwMode="auto">
          <a:xfrm>
            <a:off x="5272433" y="132957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009DD9"/>
                </a:solidFill>
                <a:latin typeface="Whitney"/>
              </a:rPr>
              <a:t>A Apple lança o seu próprio navegador, incluído no sistema operacional Mac OS X 10.3 como navegador padrão.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2003</a:t>
            </a:r>
          </a:p>
        </p:txBody>
      </p:sp>
      <p:sp>
        <p:nvSpPr>
          <p:cNvPr id="19" name="Forma Livre: Forma 31" title="Ícone de um foguete">
            <a:extLst>
              <a:ext uri="{FF2B5EF4-FFF2-40B4-BE49-F238E27FC236}">
                <a16:creationId xmlns:a16="http://schemas.microsoft.com/office/drawing/2014/main" id="{80FCD723-73B1-974C-A01A-6C97EF3C567B}"/>
              </a:ext>
            </a:extLst>
          </p:cNvPr>
          <p:cNvSpPr>
            <a:spLocks/>
          </p:cNvSpPr>
          <p:nvPr/>
        </p:nvSpPr>
        <p:spPr bwMode="auto">
          <a:xfrm>
            <a:off x="3017965" y="581222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lnSpcReduction="10000"/>
          </a:bodyPr>
          <a:lstStyle/>
          <a:p>
            <a:r>
              <a:rPr lang="pt-BR" dirty="0">
                <a:solidFill>
                  <a:srgbClr val="0F6FC6"/>
                </a:solidFill>
                <a:latin typeface="Whitney"/>
              </a:rPr>
              <a:t>Criado pela Telenor em 1994 (empresa de telecomunicação da Noruega), lançado em 2000, um navegador alternativo e mais  “leve” para os usuários.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2000</a:t>
            </a:r>
          </a:p>
        </p:txBody>
      </p:sp>
      <p:pic>
        <p:nvPicPr>
          <p:cNvPr id="2050" name="Picture 2" descr="ertope">
            <a:extLst>
              <a:ext uri="{FF2B5EF4-FFF2-40B4-BE49-F238E27FC236}">
                <a16:creationId xmlns:a16="http://schemas.microsoft.com/office/drawing/2014/main" id="{1885F5AF-3ABA-44E2-BE29-C9B3BBD44DCF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70" l="10000" r="99394">
                        <a14:foregroundMark x1="53333" y1="6228" x2="69697" y2="6228"/>
                        <a14:foregroundMark x1="63636" y1="1384" x2="63636" y2="1384"/>
                        <a14:foregroundMark x1="95455" y1="40830" x2="94848" y2="50173"/>
                        <a14:foregroundMark x1="56364" y1="92388" x2="70000" y2="93772"/>
                        <a14:foregroundMark x1="63030" y1="98270" x2="66364" y2="97924"/>
                        <a14:foregroundMark x1="98485" y1="41176" x2="99394" y2="44291"/>
                        <a14:backgroundMark x1="64242" y1="61938" x2="67273" y2="67820"/>
                        <a14:backgroundMark x1="17879" y1="56055" x2="17273" y2="62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537" t="-22777" r="-34937" b="-20697"/>
          <a:stretch/>
        </p:blipFill>
        <p:spPr bwMode="auto">
          <a:xfrm>
            <a:off x="248158" y="1039713"/>
            <a:ext cx="1256400" cy="1213200"/>
          </a:xfrm>
          <a:prstGeom prst="ellipse">
            <a:avLst/>
          </a:prstGeom>
          <a:ln w="63500" cap="rnd">
            <a:solidFill>
              <a:srgbClr val="0F6F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34E672F-F06C-44DA-870F-5A35E8FAF7CF}"/>
              </a:ext>
            </a:extLst>
          </p:cNvPr>
          <p:cNvSpPr/>
          <p:nvPr/>
        </p:nvSpPr>
        <p:spPr>
          <a:xfrm>
            <a:off x="4789714" y="1023017"/>
            <a:ext cx="1184366" cy="1197669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B0A4A99-D881-4898-94CC-1D8078A879A8}"/>
              </a:ext>
            </a:extLst>
          </p:cNvPr>
          <p:cNvSpPr/>
          <p:nvPr/>
        </p:nvSpPr>
        <p:spPr>
          <a:xfrm>
            <a:off x="2464526" y="5495109"/>
            <a:ext cx="1262743" cy="1158240"/>
          </a:xfrm>
          <a:prstGeom prst="rect">
            <a:avLst/>
          </a:prstGeom>
          <a:solidFill>
            <a:srgbClr val="FDFDF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3081A7E-C4F3-4685-BD29-0B3882EE154A}"/>
              </a:ext>
            </a:extLst>
          </p:cNvPr>
          <p:cNvSpPr/>
          <p:nvPr/>
        </p:nvSpPr>
        <p:spPr>
          <a:xfrm>
            <a:off x="7001691" y="5460274"/>
            <a:ext cx="1227909" cy="1271452"/>
          </a:xfrm>
          <a:prstGeom prst="rect">
            <a:avLst/>
          </a:prstGeom>
          <a:solidFill>
            <a:srgbClr val="FDFDF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2" name="Picture 4" descr="df">
            <a:extLst>
              <a:ext uri="{FF2B5EF4-FFF2-40B4-BE49-F238E27FC236}">
                <a16:creationId xmlns:a16="http://schemas.microsoft.com/office/drawing/2014/main" id="{044597CB-1620-45A8-B03B-2E78C9061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96667" l="5417" r="95417">
                        <a14:foregroundMark x1="42083" y1="19583" x2="61667" y2="19583"/>
                        <a14:foregroundMark x1="67917" y1="25000" x2="77083" y2="36250"/>
                        <a14:foregroundMark x1="77500" y1="27500" x2="80000" y2="32083"/>
                        <a14:foregroundMark x1="74167" y1="25833" x2="63750" y2="18333"/>
                        <a14:foregroundMark x1="55000" y1="17917" x2="40417" y2="16250"/>
                        <a14:foregroundMark x1="37917" y1="19167" x2="26667" y2="22917"/>
                        <a14:foregroundMark x1="24167" y1="26667" x2="17083" y2="37917"/>
                        <a14:foregroundMark x1="16667" y1="40833" x2="15000" y2="53333"/>
                        <a14:foregroundMark x1="33750" y1="25000" x2="37500" y2="24583"/>
                        <a14:foregroundMark x1="28750" y1="27083" x2="30000" y2="26667"/>
                        <a14:foregroundMark x1="82917" y1="40000" x2="84167" y2="45417"/>
                        <a14:foregroundMark x1="85000" y1="37917" x2="85833" y2="41667"/>
                        <a14:foregroundMark x1="87083" y1="49167" x2="87500" y2="54167"/>
                        <a14:foregroundMark x1="88333" y1="58333" x2="87917" y2="61667"/>
                        <a14:foregroundMark x1="89167" y1="54167" x2="89167" y2="55833"/>
                        <a14:foregroundMark x1="87500" y1="64583" x2="85000" y2="70417"/>
                        <a14:foregroundMark x1="84167" y1="73333" x2="75417" y2="85000"/>
                        <a14:foregroundMark x1="72917" y1="85833" x2="65417" y2="89167"/>
                        <a14:foregroundMark x1="54583" y1="88750" x2="48333" y2="88333"/>
                        <a14:foregroundMark x1="58750" y1="92500" x2="45833" y2="92917"/>
                        <a14:foregroundMark x1="61667" y1="90833" x2="65000" y2="90000"/>
                        <a14:foregroundMark x1="41667" y1="92083" x2="25833" y2="82083"/>
                        <a14:foregroundMark x1="26667" y1="87500" x2="20000" y2="77917"/>
                        <a14:foregroundMark x1="15000" y1="73333" x2="12500" y2="67917"/>
                        <a14:foregroundMark x1="10833" y1="61250" x2="10000" y2="54167"/>
                        <a14:foregroundMark x1="48750" y1="91250" x2="55833" y2="91667"/>
                        <a14:foregroundMark x1="40000" y1="14167" x2="42083" y2="13750"/>
                        <a14:foregroundMark x1="44583" y1="7500" x2="44583" y2="7500"/>
                        <a14:foregroundMark x1="44167" y1="12500" x2="45000" y2="10417"/>
                        <a14:foregroundMark x1="44167" y1="6250" x2="42083" y2="5833"/>
                        <a14:foregroundMark x1="40000" y1="4583" x2="38333" y2="5000"/>
                        <a14:foregroundMark x1="36667" y1="6667" x2="35833" y2="7917"/>
                        <a14:foregroundMark x1="17500" y1="81250" x2="17083" y2="80000"/>
                        <a14:foregroundMark x1="15000" y1="77083" x2="14167" y2="74167"/>
                        <a14:foregroundMark x1="12083" y1="70417" x2="11250" y2="67917"/>
                        <a14:foregroundMark x1="8750" y1="60000" x2="8750" y2="59583"/>
                        <a14:foregroundMark x1="12917" y1="36667" x2="14167" y2="35000"/>
                        <a14:foregroundMark x1="16250" y1="31250" x2="17083" y2="30417"/>
                        <a14:foregroundMark x1="20417" y1="26667" x2="22083" y2="25000"/>
                        <a14:foregroundMark x1="25000" y1="23333" x2="29167" y2="20000"/>
                        <a14:foregroundMark x1="59167" y1="15417" x2="64583" y2="17917"/>
                        <a14:foregroundMark x1="67083" y1="18333" x2="72500" y2="21250"/>
                        <a14:foregroundMark x1="83333" y1="32083" x2="85833" y2="36250"/>
                        <a14:foregroundMark x1="87083" y1="39583" x2="88333" y2="43750"/>
                        <a14:foregroundMark x1="88333" y1="68750" x2="86667" y2="72083"/>
                        <a14:foregroundMark x1="71250" y1="89583" x2="67917" y2="92083"/>
                        <a14:foregroundMark x1="60833" y1="94583" x2="48750" y2="96667"/>
                        <a14:foregroundMark x1="45833" y1="95833" x2="40417" y2="94583"/>
                        <a14:foregroundMark x1="9583" y1="47083" x2="11250" y2="41250"/>
                        <a14:foregroundMark x1="8750" y1="52917" x2="8750" y2="50417"/>
                        <a14:foregroundMark x1="90417" y1="50417" x2="90417" y2="53750"/>
                        <a14:foregroundMark x1="90417" y1="57500" x2="90417" y2="61250"/>
                        <a14:foregroundMark x1="90000" y1="63333" x2="89167" y2="64583"/>
                        <a14:foregroundMark x1="89583" y1="47083" x2="88750" y2="44167"/>
                        <a14:foregroundMark x1="86667" y1="38750" x2="85417" y2="35417"/>
                        <a14:backgroundMark x1="39583" y1="7083" x2="39583" y2="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772" t="-5442" r="-9362" b="-14692"/>
          <a:stretch/>
        </p:blipFill>
        <p:spPr bwMode="auto">
          <a:xfrm>
            <a:off x="2518774" y="5479040"/>
            <a:ext cx="1213200" cy="1213200"/>
          </a:xfrm>
          <a:prstGeom prst="ellipse">
            <a:avLst/>
          </a:prstGeom>
          <a:ln w="63500" cap="rnd">
            <a:solidFill>
              <a:srgbClr val="009D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1">
            <a:extLst>
              <a:ext uri="{FF2B5EF4-FFF2-40B4-BE49-F238E27FC236}">
                <a16:creationId xmlns:a16="http://schemas.microsoft.com/office/drawing/2014/main" id="{661B30B0-25BB-43BC-AC42-289351A0F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00" b="97600" l="10000" r="88696">
                        <a14:foregroundMark x1="47391" y1="92800" x2="54348" y2="92000"/>
                        <a14:foregroundMark x1="51739" y1="7600" x2="54130" y2="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-7898" r="14716" b="-10234"/>
          <a:stretch/>
        </p:blipFill>
        <p:spPr bwMode="auto">
          <a:xfrm>
            <a:off x="7011475" y="5487194"/>
            <a:ext cx="1262336" cy="1213200"/>
          </a:xfrm>
          <a:prstGeom prst="ellipse">
            <a:avLst/>
          </a:prstGeom>
          <a:ln w="63500" cap="rnd">
            <a:solidFill>
              <a:srgbClr val="10CF9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8445F62B-6B3D-4BB6-B6F3-0B38790253D7}"/>
              </a:ext>
            </a:extLst>
          </p:cNvPr>
          <p:cNvSpPr txBox="1">
            <a:spLocks/>
          </p:cNvSpPr>
          <p:nvPr/>
        </p:nvSpPr>
        <p:spPr>
          <a:xfrm>
            <a:off x="5638651" y="3721310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Firefox</a:t>
            </a:r>
          </a:p>
        </p:txBody>
      </p:sp>
      <p:sp>
        <p:nvSpPr>
          <p:cNvPr id="34" name="Espaço reservado para texto 9">
            <a:extLst>
              <a:ext uri="{FF2B5EF4-FFF2-40B4-BE49-F238E27FC236}">
                <a16:creationId xmlns:a16="http://schemas.microsoft.com/office/drawing/2014/main" id="{B9834842-DCDC-4FFD-BE33-4C989DCA2700}"/>
              </a:ext>
            </a:extLst>
          </p:cNvPr>
          <p:cNvSpPr txBox="1">
            <a:spLocks/>
          </p:cNvSpPr>
          <p:nvPr/>
        </p:nvSpPr>
        <p:spPr>
          <a:xfrm>
            <a:off x="1120775" y="3725965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Opera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04C4C537-7003-4529-B683-542C93CC7F82}"/>
              </a:ext>
            </a:extLst>
          </p:cNvPr>
          <p:cNvSpPr txBox="1">
            <a:spLocks/>
          </p:cNvSpPr>
          <p:nvPr/>
        </p:nvSpPr>
        <p:spPr>
          <a:xfrm>
            <a:off x="3366733" y="3736882"/>
            <a:ext cx="1728788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Safari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2B1E582A-031B-4C2D-87A6-9DCB01E59D5C}"/>
              </a:ext>
            </a:extLst>
          </p:cNvPr>
          <p:cNvSpPr txBox="1">
            <a:spLocks/>
          </p:cNvSpPr>
          <p:nvPr/>
        </p:nvSpPr>
        <p:spPr>
          <a:xfrm>
            <a:off x="7915301" y="3721309"/>
            <a:ext cx="1702893" cy="25799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Chrome</a:t>
            </a:r>
          </a:p>
        </p:txBody>
      </p:sp>
      <p:sp>
        <p:nvSpPr>
          <p:cNvPr id="33" name="Espaço reservado para texto 9">
            <a:extLst>
              <a:ext uri="{FF2B5EF4-FFF2-40B4-BE49-F238E27FC236}">
                <a16:creationId xmlns:a16="http://schemas.microsoft.com/office/drawing/2014/main" id="{03AB4C91-0A30-40B3-A668-91660287736D}"/>
              </a:ext>
            </a:extLst>
          </p:cNvPr>
          <p:cNvSpPr txBox="1">
            <a:spLocks/>
          </p:cNvSpPr>
          <p:nvPr/>
        </p:nvSpPr>
        <p:spPr>
          <a:xfrm>
            <a:off x="10124498" y="3745381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Edge</a:t>
            </a:r>
          </a:p>
        </p:txBody>
      </p:sp>
      <p:pic>
        <p:nvPicPr>
          <p:cNvPr id="36" name="Picture 14" descr="wrrr">
            <a:extLst>
              <a:ext uri="{FF2B5EF4-FFF2-40B4-BE49-F238E27FC236}">
                <a16:creationId xmlns:a16="http://schemas.microsoft.com/office/drawing/2014/main" id="{47FCF25B-2C43-43E6-8419-94490B862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905" b="91286" l="1639" r="95492">
                        <a14:foregroundMark x1="86885" y1="67220" x2="91393" y2="32780"/>
                        <a14:foregroundMark x1="94262" y1="53112" x2="95492" y2="46473"/>
                        <a14:foregroundMark x1="70492" y1="11618" x2="43852" y2="6224"/>
                        <a14:foregroundMark x1="6967" y1="31120" x2="5738" y2="55187"/>
                        <a14:foregroundMark x1="2869" y1="38174" x2="2459" y2="39419"/>
                        <a14:foregroundMark x1="41393" y1="91701" x2="51639" y2="91701"/>
                        <a14:foregroundMark x1="45492" y1="2905" x2="51230" y2="2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805" t="-16038" r="-12013" b="-9780"/>
          <a:stretch/>
        </p:blipFill>
        <p:spPr bwMode="auto">
          <a:xfrm>
            <a:off x="4783736" y="1031269"/>
            <a:ext cx="1224000" cy="1208952"/>
          </a:xfrm>
          <a:prstGeom prst="ellipse">
            <a:avLst/>
          </a:prstGeom>
          <a:ln w="63500" cap="rnd">
            <a:solidFill>
              <a:srgbClr val="0BCCD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adica - Notícias - Logo do novo navegador da Microsoft é quase igual ao  do Internet Explorer">
            <a:extLst>
              <a:ext uri="{FF2B5EF4-FFF2-40B4-BE49-F238E27FC236}">
                <a16:creationId xmlns:a16="http://schemas.microsoft.com/office/drawing/2014/main" id="{C32617AD-8EE8-4406-A608-F928C140D819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143" b="92381" l="24242" r="75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6" t="-6056" r="7496" b="-9476"/>
          <a:stretch/>
        </p:blipFill>
        <p:spPr bwMode="auto">
          <a:xfrm>
            <a:off x="9290313" y="1041456"/>
            <a:ext cx="1224000" cy="1209600"/>
          </a:xfrm>
          <a:prstGeom prst="ellipse">
            <a:avLst/>
          </a:prstGeom>
          <a:ln w="63500" cap="rnd">
            <a:solidFill>
              <a:srgbClr val="7CCA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ítulo 42">
            <a:extLst>
              <a:ext uri="{FF2B5EF4-FFF2-40B4-BE49-F238E27FC236}">
                <a16:creationId xmlns:a16="http://schemas.microsoft.com/office/drawing/2014/main" id="{7C9D5851-13F5-4FAA-BE86-A77A1B9B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17CDD"/>
                </a:solidFill>
              </a:rPr>
              <a:t>19</a:t>
            </a:r>
            <a:r>
              <a:rPr lang="pt-BR" dirty="0">
                <a:solidFill>
                  <a:srgbClr val="009DD9"/>
                </a:solidFill>
              </a:rPr>
              <a:t>98</a:t>
            </a:r>
            <a:r>
              <a:rPr lang="pt-BR" dirty="0">
                <a:solidFill>
                  <a:srgbClr val="0BD0D9"/>
                </a:solidFill>
              </a:rPr>
              <a:t>-</a:t>
            </a:r>
            <a:r>
              <a:rPr lang="pt-BR" dirty="0">
                <a:solidFill>
                  <a:srgbClr val="10CF9B"/>
                </a:solidFill>
              </a:rPr>
              <a:t>20</a:t>
            </a:r>
            <a:r>
              <a:rPr lang="pt-BR" dirty="0">
                <a:solidFill>
                  <a:srgbClr val="7CCA62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6294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2965_TF66667754.potx" id="{67232131-172C-442A-A0D3-FE3EA6C9B383}" vid="{FB3C32F6-83D9-4CDC-AFBC-09CD6F34A0D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537A99-8899-4B60-A2C9-ECB3115C7169}">
  <ds:schemaRefs>
    <ds:schemaRef ds:uri="fb0879af-3eba-417a-a55a-ffe6dcd6ca77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E1C5B0F-2666-4BB6-ADB9-9919EF4E2E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Linha do tempo de cinco anos</Template>
  <TotalTime>123</TotalTime>
  <Words>304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Whitney</vt:lpstr>
      <vt:lpstr>Tema do Office</vt:lpstr>
      <vt:lpstr>Evolução dos navegadores</vt:lpstr>
      <vt:lpstr>1991-1998</vt:lpstr>
      <vt:lpstr>1998-2015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gustavo roberto</dc:creator>
  <cp:keywords/>
  <dc:description/>
  <cp:lastModifiedBy>gustavo roberto</cp:lastModifiedBy>
  <cp:revision>13</cp:revision>
  <dcterms:created xsi:type="dcterms:W3CDTF">2020-09-09T18:53:34Z</dcterms:created>
  <dcterms:modified xsi:type="dcterms:W3CDTF">2020-09-09T20:57:18Z</dcterms:modified>
  <cp:category/>
</cp:coreProperties>
</file>