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00"/>
    <a:srgbClr val="0680C3"/>
    <a:srgbClr val="07A398"/>
    <a:srgbClr val="90C221"/>
    <a:srgbClr val="E62601"/>
    <a:srgbClr val="DCDFE2"/>
    <a:srgbClr val="576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A7B99-505C-4728-B9E7-97693F4A1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1C419-9EC1-4A96-B369-4274A219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BE3825-C6A6-4B5A-8835-CEA67D22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BA5CE-D001-4467-9E86-B05EA392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0D92E-BFA5-46D4-A953-0A22842B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0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5D5A-CA20-49B7-AE82-9FF49344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5E2726-B041-4B3F-8F5E-C9D10C42A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D68AB-7BE8-4948-BD0D-7BDE657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CC8BB-EC2C-4353-9646-CE5CF60F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7ADD6-1B0F-42C0-9C64-034A992F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90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2929C0-CFAD-49F4-BDD6-81E74E345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A10F2F-11DA-4568-92A6-E5F1B9AF1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37682-59D7-477F-A3A2-6DF3BE65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F2C46E-3775-455C-9979-73CBA359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9758F-C8F6-4C2B-A2AE-31A9AAC9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9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54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8B327-B7C0-4279-8DA3-B0913E6A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22A79-CD4C-4244-B290-AE00AB22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1A4B2-FB37-4368-900E-081C5242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16706-94C1-4139-88C0-35EE3A12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1AA9A-1A86-444B-BEE4-019D1791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45C76-FA3B-4CF0-9F82-5EDB1E3E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876684-01AD-4659-A697-0DD8EF02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A9E32-34F6-4B86-BCF1-B078092A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9D37C-062B-4856-B467-728E2B52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BA04F-B019-4041-85F2-15C1297E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E58A1-F263-45EC-8817-22DC4A91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0E4C4-80A8-42C0-839B-4C0FDCC2A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24EDF-4236-4262-88BC-7722C359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090BC7-B396-4095-A7CD-D1D3B06E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9BE766-CA67-4765-B363-BDF106AC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5DEE5-B6C6-4C4D-A4E0-632DC2B1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7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645F-7FB9-43A3-A095-62E77BE5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8E53B-2B5D-48DB-B9D0-C6D123DE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F1CE04-048D-4410-8B81-E7966C49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324358-79BD-47F4-96BC-68BC452A9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3A3899-906E-4CDA-BF0A-85E04C29A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73BCBC-5D96-4180-AD02-CCD253E9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79890-2753-4604-B757-A41AE881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ABAE0A-0797-46CC-9452-5F916229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10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C22A7-ACAA-4BA1-A7B7-FDE96B52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2BA152-619A-4915-88BC-B25863CE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E39EF2-3E75-45E3-B9C2-575E5676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81C61F-3AA0-42C2-953F-E25CE8E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38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C2D8B0-9B21-48A1-ABC6-D34FDE8D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5FE370-C0F8-438B-9E13-D9DBE046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C3DB7-1CAD-4E37-9999-88C01EB7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6DEB9-A421-4FD2-A6F1-E3C4E04A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F3575-383D-4E08-A4E5-BF1C305E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0201D2-67AC-48C2-B270-7BEB83DBB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525D45-0CB6-4C30-B6CE-607EF002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383986-7748-4403-B4D7-38C15F3D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6E5AF6-0C94-477A-9CD9-14EB16CB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8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F60-FFD9-4499-93CA-E83EBDD7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BB83C3-07AD-4758-83F5-FC385D92F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D3B3C5-1F99-4535-BCD0-4B0E97F83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2078D-D0DA-4C70-9F37-BD4FCF5A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BCC83C-B6C5-4EC5-8FAA-DCB3279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C97552-ADCC-4FFC-AD45-62569B56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4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0E7B37-C065-42CD-98DB-4BE5DCD8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72B3C7-62DF-43FC-A1C2-22CFDDD9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31B8B-EC60-44C4-A69C-A8D63E7E4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A6B4-249B-4C3E-9E37-176573066FD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17C55-BD82-42F3-B637-DF1CE3528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F539C-2EEF-4096-854E-546DDFDCD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DC81-63A9-4D3A-8339-C5848E37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8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nfic.pt/SinficWeb/displayconteudo.do2?numero=24869#:~:text=Com%20base%20nestas%20primeiras%20ideias,Company%20nas%20instala%C3%A7%C3%B5es%20de%20Nagoya" TargetMode="External"/><Relationship Id="rId2" Type="http://schemas.openxmlformats.org/officeDocument/2006/relationships/hyperlink" Target="https://www.siteware.com.br/processos/o-que-e-lean-manufacturin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voitto.com.br/blog/artigo/lean-manufactu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ipse 59">
            <a:extLst>
              <a:ext uri="{FF2B5EF4-FFF2-40B4-BE49-F238E27FC236}">
                <a16:creationId xmlns:a16="http://schemas.microsoft.com/office/drawing/2014/main" id="{5C5FCA8F-BDD2-44BC-8F31-EF3BCBF28267}"/>
              </a:ext>
            </a:extLst>
          </p:cNvPr>
          <p:cNvSpPr/>
          <p:nvPr/>
        </p:nvSpPr>
        <p:spPr>
          <a:xfrm>
            <a:off x="8878616" y="2197737"/>
            <a:ext cx="1154757" cy="1062161"/>
          </a:xfrm>
          <a:prstGeom prst="ellipse">
            <a:avLst/>
          </a:prstGeom>
          <a:solidFill>
            <a:srgbClr val="FBA200"/>
          </a:solidFill>
          <a:ln>
            <a:solidFill>
              <a:srgbClr val="FB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1998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83C0C9D-AB3B-46EF-B94A-FE97AC2FA287}"/>
              </a:ext>
            </a:extLst>
          </p:cNvPr>
          <p:cNvSpPr/>
          <p:nvPr/>
        </p:nvSpPr>
        <p:spPr>
          <a:xfrm>
            <a:off x="7126278" y="2140698"/>
            <a:ext cx="1153379" cy="1190169"/>
          </a:xfrm>
          <a:prstGeom prst="ellipse">
            <a:avLst/>
          </a:prstGeom>
          <a:solidFill>
            <a:srgbClr val="90C221"/>
          </a:solidFill>
          <a:ln>
            <a:solidFill>
              <a:srgbClr val="90C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1990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11D7A47-F939-4681-B761-EECB482F1199}"/>
              </a:ext>
            </a:extLst>
          </p:cNvPr>
          <p:cNvSpPr/>
          <p:nvPr/>
        </p:nvSpPr>
        <p:spPr>
          <a:xfrm>
            <a:off x="5407664" y="2216808"/>
            <a:ext cx="1133068" cy="1041829"/>
          </a:xfrm>
          <a:prstGeom prst="ellipse">
            <a:avLst/>
          </a:prstGeom>
          <a:solidFill>
            <a:srgbClr val="07A398"/>
          </a:solidFill>
          <a:ln>
            <a:solidFill>
              <a:srgbClr val="07A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1970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C5C4B04-E304-48B4-81F7-29E7A7E0D271}"/>
              </a:ext>
            </a:extLst>
          </p:cNvPr>
          <p:cNvSpPr/>
          <p:nvPr/>
        </p:nvSpPr>
        <p:spPr>
          <a:xfrm>
            <a:off x="3623830" y="2209080"/>
            <a:ext cx="1177976" cy="1059723"/>
          </a:xfrm>
          <a:prstGeom prst="ellipse">
            <a:avLst/>
          </a:prstGeom>
          <a:solidFill>
            <a:srgbClr val="0680C3"/>
          </a:solidFill>
          <a:ln>
            <a:solidFill>
              <a:srgbClr val="068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1960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CFBD6A5-4518-447C-8975-8BC6DB6B5492}"/>
              </a:ext>
            </a:extLst>
          </p:cNvPr>
          <p:cNvSpPr/>
          <p:nvPr/>
        </p:nvSpPr>
        <p:spPr>
          <a:xfrm>
            <a:off x="1832635" y="2188834"/>
            <a:ext cx="1175325" cy="1079969"/>
          </a:xfrm>
          <a:prstGeom prst="ellipse">
            <a:avLst/>
          </a:prstGeom>
          <a:solidFill>
            <a:srgbClr val="57687C"/>
          </a:solidFill>
          <a:ln>
            <a:solidFill>
              <a:srgbClr val="576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1955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Linha do tempo Lean</a:t>
            </a:r>
          </a:p>
        </p:txBody>
      </p:sp>
      <p:sp>
        <p:nvSpPr>
          <p:cNvPr id="110" name="Donut 52">
            <a:extLst>
              <a:ext uri="{FF2B5EF4-FFF2-40B4-BE49-F238E27FC236}">
                <a16:creationId xmlns:a16="http://schemas.microsoft.com/office/drawing/2014/main" id="{BD7F60AD-438D-4110-9C7D-A76AA01E0784}"/>
              </a:ext>
            </a:extLst>
          </p:cNvPr>
          <p:cNvSpPr/>
          <p:nvPr/>
        </p:nvSpPr>
        <p:spPr>
          <a:xfrm>
            <a:off x="8703800" y="2068196"/>
            <a:ext cx="1360804" cy="1360804"/>
          </a:xfrm>
          <a:custGeom>
            <a:avLst/>
            <a:gdLst/>
            <a:ahLst/>
            <a:cxnLst/>
            <a:rect l="l" t="t" r="r" b="b"/>
            <a:pathLst>
              <a:path w="1260000" h="1260000">
                <a:moveTo>
                  <a:pt x="7071" y="559864"/>
                </a:moveTo>
                <a:lnTo>
                  <a:pt x="63530" y="629997"/>
                </a:lnTo>
                <a:lnTo>
                  <a:pt x="7070" y="700131"/>
                </a:lnTo>
                <a:cubicBezTo>
                  <a:pt x="1323" y="677344"/>
                  <a:pt x="0" y="653827"/>
                  <a:pt x="0" y="630000"/>
                </a:cubicBezTo>
                <a:close/>
                <a:moveTo>
                  <a:pt x="630000" y="0"/>
                </a:moveTo>
                <a:cubicBezTo>
                  <a:pt x="977939" y="0"/>
                  <a:pt x="1260000" y="282061"/>
                  <a:pt x="1260000" y="630000"/>
                </a:cubicBezTo>
                <a:cubicBezTo>
                  <a:pt x="1260000" y="977939"/>
                  <a:pt x="977939" y="1260000"/>
                  <a:pt x="630000" y="1260000"/>
                </a:cubicBezTo>
                <a:cubicBezTo>
                  <a:pt x="398159" y="1260000"/>
                  <a:pt x="195567" y="1134767"/>
                  <a:pt x="88433" y="946937"/>
                </a:cubicBezTo>
                <a:lnTo>
                  <a:pt x="224629" y="777758"/>
                </a:lnTo>
                <a:cubicBezTo>
                  <a:pt x="283667" y="944376"/>
                  <a:pt x="442987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8" y="197051"/>
                  <a:pt x="283670" y="315622"/>
                  <a:pt x="224630" y="482237"/>
                </a:cubicBezTo>
                <a:lnTo>
                  <a:pt x="88435" y="313059"/>
                </a:lnTo>
                <a:cubicBezTo>
                  <a:pt x="195570" y="125231"/>
                  <a:pt x="398161" y="0"/>
                  <a:pt x="630000" y="0"/>
                </a:cubicBezTo>
                <a:close/>
              </a:path>
            </a:pathLst>
          </a:custGeom>
          <a:solidFill>
            <a:srgbClr val="FBA200"/>
          </a:solidFill>
          <a:ln>
            <a:solidFill>
              <a:srgbClr val="FB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Donut 48">
            <a:extLst>
              <a:ext uri="{FF2B5EF4-FFF2-40B4-BE49-F238E27FC236}">
                <a16:creationId xmlns:a16="http://schemas.microsoft.com/office/drawing/2014/main" id="{B4BFD84B-91C8-4081-AFB8-A8BD7D686F37}"/>
              </a:ext>
            </a:extLst>
          </p:cNvPr>
          <p:cNvSpPr/>
          <p:nvPr/>
        </p:nvSpPr>
        <p:spPr>
          <a:xfrm>
            <a:off x="6936735" y="2068196"/>
            <a:ext cx="1941881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1" y="559863"/>
                </a:moveTo>
                <a:lnTo>
                  <a:pt x="63532" y="629998"/>
                </a:lnTo>
                <a:lnTo>
                  <a:pt x="7070" y="700134"/>
                </a:lnTo>
                <a:cubicBezTo>
                  <a:pt x="1323" y="677346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8" y="1134768"/>
                  <a:pt x="88434" y="946939"/>
                </a:cubicBezTo>
                <a:lnTo>
                  <a:pt x="224629" y="777761"/>
                </a:lnTo>
                <a:cubicBezTo>
                  <a:pt x="283669" y="944377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1" y="315621"/>
                  <a:pt x="224630" y="482236"/>
                </a:cubicBezTo>
                <a:lnTo>
                  <a:pt x="88436" y="313058"/>
                </a:lnTo>
                <a:cubicBezTo>
                  <a:pt x="195571" y="125231"/>
                  <a:pt x="398161" y="0"/>
                  <a:pt x="630000" y="0"/>
                </a:cubicBezTo>
                <a:close/>
              </a:path>
            </a:pathLst>
          </a:custGeom>
          <a:solidFill>
            <a:srgbClr val="90C221"/>
          </a:solidFill>
          <a:ln>
            <a:solidFill>
              <a:srgbClr val="90C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Donut 44">
            <a:extLst>
              <a:ext uri="{FF2B5EF4-FFF2-40B4-BE49-F238E27FC236}">
                <a16:creationId xmlns:a16="http://schemas.microsoft.com/office/drawing/2014/main" id="{32BBDDD6-B7ED-4100-BDA3-6349F0914CCC}"/>
              </a:ext>
            </a:extLst>
          </p:cNvPr>
          <p:cNvSpPr/>
          <p:nvPr/>
        </p:nvSpPr>
        <p:spPr>
          <a:xfrm>
            <a:off x="5197809" y="2068196"/>
            <a:ext cx="1969982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0" y="559864"/>
                </a:moveTo>
                <a:lnTo>
                  <a:pt x="63532" y="629999"/>
                </a:lnTo>
                <a:lnTo>
                  <a:pt x="7070" y="700135"/>
                </a:lnTo>
                <a:cubicBezTo>
                  <a:pt x="1323" y="677347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9" y="1134769"/>
                  <a:pt x="88434" y="946940"/>
                </a:cubicBezTo>
                <a:lnTo>
                  <a:pt x="224630" y="777762"/>
                </a:lnTo>
                <a:cubicBezTo>
                  <a:pt x="283669" y="944378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0" y="315622"/>
                  <a:pt x="224630" y="482237"/>
                </a:cubicBezTo>
                <a:lnTo>
                  <a:pt x="88435" y="313059"/>
                </a:lnTo>
                <a:cubicBezTo>
                  <a:pt x="195570" y="125231"/>
                  <a:pt x="398161" y="0"/>
                  <a:pt x="630000" y="0"/>
                </a:cubicBezTo>
                <a:close/>
              </a:path>
            </a:pathLst>
          </a:custGeom>
          <a:solidFill>
            <a:srgbClr val="07A398"/>
          </a:solidFill>
          <a:ln>
            <a:solidFill>
              <a:srgbClr val="07A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Donut 40">
            <a:extLst>
              <a:ext uri="{FF2B5EF4-FFF2-40B4-BE49-F238E27FC236}">
                <a16:creationId xmlns:a16="http://schemas.microsoft.com/office/drawing/2014/main" id="{4FA71A5D-FC80-4051-8DAB-42986D70F4FB}"/>
              </a:ext>
            </a:extLst>
          </p:cNvPr>
          <p:cNvSpPr/>
          <p:nvPr/>
        </p:nvSpPr>
        <p:spPr>
          <a:xfrm>
            <a:off x="3484089" y="2041202"/>
            <a:ext cx="1969982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0" y="559865"/>
                </a:moveTo>
                <a:lnTo>
                  <a:pt x="63532" y="630000"/>
                </a:lnTo>
                <a:lnTo>
                  <a:pt x="7070" y="700135"/>
                </a:lnTo>
                <a:cubicBezTo>
                  <a:pt x="1323" y="677348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9" y="1134769"/>
                  <a:pt x="88435" y="946940"/>
                </a:cubicBezTo>
                <a:lnTo>
                  <a:pt x="224630" y="777762"/>
                </a:lnTo>
                <a:cubicBezTo>
                  <a:pt x="283670" y="944378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8" y="197051"/>
                  <a:pt x="283670" y="315622"/>
                  <a:pt x="224630" y="482238"/>
                </a:cubicBezTo>
                <a:lnTo>
                  <a:pt x="88435" y="313060"/>
                </a:lnTo>
                <a:cubicBezTo>
                  <a:pt x="195570" y="125231"/>
                  <a:pt x="398160" y="0"/>
                  <a:pt x="630000" y="0"/>
                </a:cubicBezTo>
                <a:close/>
              </a:path>
            </a:pathLst>
          </a:custGeom>
          <a:solidFill>
            <a:srgbClr val="0680C3"/>
          </a:solidFill>
          <a:ln>
            <a:solidFill>
              <a:srgbClr val="068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Donut 27">
            <a:extLst>
              <a:ext uri="{FF2B5EF4-FFF2-40B4-BE49-F238E27FC236}">
                <a16:creationId xmlns:a16="http://schemas.microsoft.com/office/drawing/2014/main" id="{00E3C22E-A7E3-41C8-88A3-0BEB40BD8D76}"/>
              </a:ext>
            </a:extLst>
          </p:cNvPr>
          <p:cNvSpPr/>
          <p:nvPr/>
        </p:nvSpPr>
        <p:spPr>
          <a:xfrm>
            <a:off x="1719959" y="2068196"/>
            <a:ext cx="1969982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630000" y="197051"/>
                </a:moveTo>
                <a:cubicBezTo>
                  <a:pt x="390889" y="197051"/>
                  <a:pt x="197051" y="390889"/>
                  <a:pt x="197051" y="630000"/>
                </a:cubicBezTo>
                <a:cubicBezTo>
                  <a:pt x="197051" y="869111"/>
                  <a:pt x="390889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2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4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rgbClr val="57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1F2D58-7B4C-468C-ABAF-77ED840F60A4}"/>
              </a:ext>
            </a:extLst>
          </p:cNvPr>
          <p:cNvCxnSpPr/>
          <p:nvPr/>
        </p:nvCxnSpPr>
        <p:spPr>
          <a:xfrm>
            <a:off x="2396926" y="3495761"/>
            <a:ext cx="0" cy="432000"/>
          </a:xfrm>
          <a:prstGeom prst="line">
            <a:avLst/>
          </a:prstGeom>
          <a:ln w="66675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D261729-1CD7-451E-B706-6CDB28877125}"/>
              </a:ext>
            </a:extLst>
          </p:cNvPr>
          <p:cNvCxnSpPr/>
          <p:nvPr/>
        </p:nvCxnSpPr>
        <p:spPr>
          <a:xfrm>
            <a:off x="4140258" y="3495761"/>
            <a:ext cx="0" cy="432000"/>
          </a:xfrm>
          <a:prstGeom prst="line">
            <a:avLst/>
          </a:prstGeom>
          <a:ln w="66675">
            <a:solidFill>
              <a:srgbClr val="068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194C14-3463-41D6-99AE-8802E4A3F868}"/>
              </a:ext>
            </a:extLst>
          </p:cNvPr>
          <p:cNvCxnSpPr/>
          <p:nvPr/>
        </p:nvCxnSpPr>
        <p:spPr>
          <a:xfrm>
            <a:off x="5883590" y="3495761"/>
            <a:ext cx="0" cy="432000"/>
          </a:xfrm>
          <a:prstGeom prst="line">
            <a:avLst/>
          </a:prstGeom>
          <a:ln w="66675">
            <a:solidFill>
              <a:srgbClr val="07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27C164B-D59E-475C-A477-9152501E5CF0}"/>
              </a:ext>
            </a:extLst>
          </p:cNvPr>
          <p:cNvCxnSpPr/>
          <p:nvPr/>
        </p:nvCxnSpPr>
        <p:spPr>
          <a:xfrm>
            <a:off x="7626922" y="3495761"/>
            <a:ext cx="0" cy="432000"/>
          </a:xfrm>
          <a:prstGeom prst="line">
            <a:avLst/>
          </a:prstGeom>
          <a:ln w="66675">
            <a:solidFill>
              <a:srgbClr val="90C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2B4DCA7-EDA6-4DF1-A92B-99ACF700AEF4}"/>
              </a:ext>
            </a:extLst>
          </p:cNvPr>
          <p:cNvSpPr txBox="1"/>
          <p:nvPr/>
        </p:nvSpPr>
        <p:spPr>
          <a:xfrm>
            <a:off x="1691015" y="4001238"/>
            <a:ext cx="1411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Após a segunda guerra surgiu no Japão o Lean </a:t>
            </a:r>
            <a:r>
              <a:rPr lang="pt-BR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manufacturing</a:t>
            </a:r>
            <a:r>
              <a:rPr lang="pt-B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78E2938-4499-4F8F-BE7C-E553512B2884}"/>
              </a:ext>
            </a:extLst>
          </p:cNvPr>
          <p:cNvSpPr txBox="1"/>
          <p:nvPr/>
        </p:nvSpPr>
        <p:spPr>
          <a:xfrm>
            <a:off x="3435664" y="4001237"/>
            <a:ext cx="1411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sistema ganhou proeminência por todo Japão.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C2D8D2A-4D98-4CD3-8C2B-6BBB5143802A}"/>
              </a:ext>
            </a:extLst>
          </p:cNvPr>
          <p:cNvSpPr txBox="1"/>
          <p:nvPr/>
        </p:nvSpPr>
        <p:spPr>
          <a:xfrm>
            <a:off x="5180315" y="4001238"/>
            <a:ext cx="14118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final de 1970 vários empresários americanos e consultores de produtividade começaram a introduzir este sistema nos Estados Unidos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3E5AE4D-4C50-4D4C-B76C-E91B0466FE12}"/>
              </a:ext>
            </a:extLst>
          </p:cNvPr>
          <p:cNvSpPr txBox="1"/>
          <p:nvPr/>
        </p:nvSpPr>
        <p:spPr>
          <a:xfrm>
            <a:off x="6924964" y="4001238"/>
            <a:ext cx="1411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James Wormack, um consultor de produtividade escreveu um livro, e usou o termo Lean manufactung após isto este foi o nome aceito por todos.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9A3B476-166A-4AFE-9BD9-DFDA8F10A0FA}"/>
              </a:ext>
            </a:extLst>
          </p:cNvPr>
          <p:cNvCxnSpPr/>
          <p:nvPr/>
        </p:nvCxnSpPr>
        <p:spPr>
          <a:xfrm>
            <a:off x="2396926" y="1577097"/>
            <a:ext cx="0" cy="432000"/>
          </a:xfrm>
          <a:prstGeom prst="line">
            <a:avLst/>
          </a:prstGeom>
          <a:ln w="66675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3B17383-0FA1-4033-9369-AF60133440D9}"/>
              </a:ext>
            </a:extLst>
          </p:cNvPr>
          <p:cNvCxnSpPr/>
          <p:nvPr/>
        </p:nvCxnSpPr>
        <p:spPr>
          <a:xfrm>
            <a:off x="4140258" y="1577097"/>
            <a:ext cx="0" cy="432000"/>
          </a:xfrm>
          <a:prstGeom prst="line">
            <a:avLst/>
          </a:prstGeom>
          <a:ln w="66675">
            <a:solidFill>
              <a:srgbClr val="068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23CF53-2D7C-4DB2-8CE5-E737C3E6FF14}"/>
              </a:ext>
            </a:extLst>
          </p:cNvPr>
          <p:cNvCxnSpPr/>
          <p:nvPr/>
        </p:nvCxnSpPr>
        <p:spPr>
          <a:xfrm>
            <a:off x="5883590" y="1577097"/>
            <a:ext cx="0" cy="432000"/>
          </a:xfrm>
          <a:prstGeom prst="line">
            <a:avLst/>
          </a:prstGeom>
          <a:ln w="66675">
            <a:solidFill>
              <a:srgbClr val="07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2AEE4CE-48E6-4592-80DE-A36057DB8329}"/>
              </a:ext>
            </a:extLst>
          </p:cNvPr>
          <p:cNvCxnSpPr/>
          <p:nvPr/>
        </p:nvCxnSpPr>
        <p:spPr>
          <a:xfrm>
            <a:off x="7626922" y="1577097"/>
            <a:ext cx="0" cy="432000"/>
          </a:xfrm>
          <a:prstGeom prst="line">
            <a:avLst/>
          </a:prstGeom>
          <a:ln w="66675">
            <a:solidFill>
              <a:srgbClr val="90C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21">
            <a:extLst>
              <a:ext uri="{FF2B5EF4-FFF2-40B4-BE49-F238E27FC236}">
                <a16:creationId xmlns:a16="http://schemas.microsoft.com/office/drawing/2014/main" id="{4DE4F6D3-609E-407C-9143-CBA81BF276FC}"/>
              </a:ext>
            </a:extLst>
          </p:cNvPr>
          <p:cNvCxnSpPr/>
          <p:nvPr/>
        </p:nvCxnSpPr>
        <p:spPr>
          <a:xfrm>
            <a:off x="9370254" y="3495761"/>
            <a:ext cx="0" cy="432000"/>
          </a:xfrm>
          <a:prstGeom prst="line">
            <a:avLst/>
          </a:prstGeom>
          <a:ln w="66675">
            <a:solidFill>
              <a:srgbClr val="FBA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46">
            <a:extLst>
              <a:ext uri="{FF2B5EF4-FFF2-40B4-BE49-F238E27FC236}">
                <a16:creationId xmlns:a16="http://schemas.microsoft.com/office/drawing/2014/main" id="{633038E5-2158-4A6C-B819-07691044778A}"/>
              </a:ext>
            </a:extLst>
          </p:cNvPr>
          <p:cNvCxnSpPr/>
          <p:nvPr/>
        </p:nvCxnSpPr>
        <p:spPr>
          <a:xfrm>
            <a:off x="9370254" y="1577097"/>
            <a:ext cx="0" cy="432000"/>
          </a:xfrm>
          <a:prstGeom prst="line">
            <a:avLst/>
          </a:prstGeom>
          <a:ln w="66675">
            <a:solidFill>
              <a:srgbClr val="FBA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19AAC3D-9B4C-4730-A93E-ED89FFDD09E2}"/>
              </a:ext>
            </a:extLst>
          </p:cNvPr>
          <p:cNvSpPr txBox="1"/>
          <p:nvPr/>
        </p:nvSpPr>
        <p:spPr>
          <a:xfrm>
            <a:off x="8669616" y="4001238"/>
            <a:ext cx="1411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Fundado em 1998 como o segundo instituto a ser criado no mundo.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1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ABBCF877-BF37-47FE-8090-E991C8E90BB2}"/>
              </a:ext>
            </a:extLst>
          </p:cNvPr>
          <p:cNvSpPr/>
          <p:nvPr/>
        </p:nvSpPr>
        <p:spPr>
          <a:xfrm>
            <a:off x="9949749" y="3037381"/>
            <a:ext cx="1015395" cy="958476"/>
          </a:xfrm>
          <a:prstGeom prst="ellipse">
            <a:avLst/>
          </a:prstGeom>
          <a:solidFill>
            <a:srgbClr val="E62601"/>
          </a:solidFill>
          <a:ln>
            <a:solidFill>
              <a:srgbClr val="E62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C5FCA8F-BDD2-44BC-8F31-EF3BCBF28267}"/>
              </a:ext>
            </a:extLst>
          </p:cNvPr>
          <p:cNvSpPr/>
          <p:nvPr/>
        </p:nvSpPr>
        <p:spPr>
          <a:xfrm>
            <a:off x="8215885" y="2977992"/>
            <a:ext cx="1000775" cy="1051995"/>
          </a:xfrm>
          <a:prstGeom prst="ellipse">
            <a:avLst/>
          </a:prstGeom>
          <a:solidFill>
            <a:srgbClr val="FBA200"/>
          </a:solidFill>
          <a:ln>
            <a:solidFill>
              <a:srgbClr val="FB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83C0C9D-AB3B-46EF-B94A-FE97AC2FA287}"/>
              </a:ext>
            </a:extLst>
          </p:cNvPr>
          <p:cNvSpPr/>
          <p:nvPr/>
        </p:nvSpPr>
        <p:spPr>
          <a:xfrm>
            <a:off x="6463548" y="2912048"/>
            <a:ext cx="1073252" cy="1196108"/>
          </a:xfrm>
          <a:prstGeom prst="ellipse">
            <a:avLst/>
          </a:prstGeom>
          <a:solidFill>
            <a:srgbClr val="90C221"/>
          </a:solidFill>
          <a:ln>
            <a:solidFill>
              <a:srgbClr val="90C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11D7A47-F939-4681-B761-EECB482F1199}"/>
              </a:ext>
            </a:extLst>
          </p:cNvPr>
          <p:cNvSpPr/>
          <p:nvPr/>
        </p:nvSpPr>
        <p:spPr>
          <a:xfrm>
            <a:off x="4744933" y="2988158"/>
            <a:ext cx="1000775" cy="1051995"/>
          </a:xfrm>
          <a:prstGeom prst="ellipse">
            <a:avLst/>
          </a:prstGeom>
          <a:solidFill>
            <a:srgbClr val="07A398"/>
          </a:solidFill>
          <a:ln>
            <a:solidFill>
              <a:srgbClr val="07A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C5C4B04-E304-48B4-81F7-29E7A7E0D271}"/>
              </a:ext>
            </a:extLst>
          </p:cNvPr>
          <p:cNvSpPr/>
          <p:nvPr/>
        </p:nvSpPr>
        <p:spPr>
          <a:xfrm>
            <a:off x="3006783" y="2980430"/>
            <a:ext cx="1000775" cy="1051995"/>
          </a:xfrm>
          <a:prstGeom prst="ellipse">
            <a:avLst/>
          </a:prstGeom>
          <a:solidFill>
            <a:srgbClr val="0680C3"/>
          </a:solidFill>
          <a:ln>
            <a:solidFill>
              <a:srgbClr val="068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CFBD6A5-4518-447C-8975-8BC6DB6B5492}"/>
              </a:ext>
            </a:extLst>
          </p:cNvPr>
          <p:cNvSpPr/>
          <p:nvPr/>
        </p:nvSpPr>
        <p:spPr>
          <a:xfrm>
            <a:off x="1180857" y="2980430"/>
            <a:ext cx="1128576" cy="1107942"/>
          </a:xfrm>
          <a:prstGeom prst="ellipse">
            <a:avLst/>
          </a:prstGeom>
          <a:solidFill>
            <a:srgbClr val="57687C"/>
          </a:solidFill>
          <a:ln>
            <a:solidFill>
              <a:srgbClr val="576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Ferramentas Lean</a:t>
            </a:r>
          </a:p>
        </p:txBody>
      </p:sp>
      <p:sp>
        <p:nvSpPr>
          <p:cNvPr id="110" name="Donut 52">
            <a:extLst>
              <a:ext uri="{FF2B5EF4-FFF2-40B4-BE49-F238E27FC236}">
                <a16:creationId xmlns:a16="http://schemas.microsoft.com/office/drawing/2014/main" id="{BD7F60AD-438D-4110-9C7D-A76AA01E0784}"/>
              </a:ext>
            </a:extLst>
          </p:cNvPr>
          <p:cNvSpPr/>
          <p:nvPr/>
        </p:nvSpPr>
        <p:spPr>
          <a:xfrm>
            <a:off x="9751851" y="2839546"/>
            <a:ext cx="1360804" cy="1360804"/>
          </a:xfrm>
          <a:custGeom>
            <a:avLst/>
            <a:gdLst/>
            <a:ahLst/>
            <a:cxnLst/>
            <a:rect l="l" t="t" r="r" b="b"/>
            <a:pathLst>
              <a:path w="1260000" h="1260000">
                <a:moveTo>
                  <a:pt x="7071" y="559864"/>
                </a:moveTo>
                <a:lnTo>
                  <a:pt x="63530" y="629997"/>
                </a:lnTo>
                <a:lnTo>
                  <a:pt x="7070" y="700131"/>
                </a:lnTo>
                <a:cubicBezTo>
                  <a:pt x="1323" y="677344"/>
                  <a:pt x="0" y="653827"/>
                  <a:pt x="0" y="630000"/>
                </a:cubicBezTo>
                <a:close/>
                <a:moveTo>
                  <a:pt x="630000" y="0"/>
                </a:moveTo>
                <a:cubicBezTo>
                  <a:pt x="977939" y="0"/>
                  <a:pt x="1260000" y="282061"/>
                  <a:pt x="1260000" y="630000"/>
                </a:cubicBezTo>
                <a:cubicBezTo>
                  <a:pt x="1260000" y="977939"/>
                  <a:pt x="977939" y="1260000"/>
                  <a:pt x="630000" y="1260000"/>
                </a:cubicBezTo>
                <a:cubicBezTo>
                  <a:pt x="398159" y="1260000"/>
                  <a:pt x="195567" y="1134767"/>
                  <a:pt x="88433" y="946937"/>
                </a:cubicBezTo>
                <a:lnTo>
                  <a:pt x="224629" y="777758"/>
                </a:lnTo>
                <a:cubicBezTo>
                  <a:pt x="283667" y="944376"/>
                  <a:pt x="442987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8" y="197051"/>
                  <a:pt x="283670" y="315622"/>
                  <a:pt x="224630" y="482237"/>
                </a:cubicBezTo>
                <a:lnTo>
                  <a:pt x="88435" y="313059"/>
                </a:lnTo>
                <a:cubicBezTo>
                  <a:pt x="195570" y="125231"/>
                  <a:pt x="398161" y="0"/>
                  <a:pt x="630000" y="0"/>
                </a:cubicBezTo>
                <a:close/>
              </a:path>
            </a:pathLst>
          </a:custGeom>
          <a:solidFill>
            <a:srgbClr val="E62601"/>
          </a:solidFill>
          <a:ln>
            <a:solidFill>
              <a:srgbClr val="E62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Donut 48">
            <a:extLst>
              <a:ext uri="{FF2B5EF4-FFF2-40B4-BE49-F238E27FC236}">
                <a16:creationId xmlns:a16="http://schemas.microsoft.com/office/drawing/2014/main" id="{83FC4645-3BF8-4697-A24C-19F688A57284}"/>
              </a:ext>
            </a:extLst>
          </p:cNvPr>
          <p:cNvSpPr/>
          <p:nvPr/>
        </p:nvSpPr>
        <p:spPr>
          <a:xfrm>
            <a:off x="8012928" y="2839546"/>
            <a:ext cx="1969982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1" y="559863"/>
                </a:moveTo>
                <a:lnTo>
                  <a:pt x="63532" y="629998"/>
                </a:lnTo>
                <a:lnTo>
                  <a:pt x="7070" y="700134"/>
                </a:lnTo>
                <a:cubicBezTo>
                  <a:pt x="1323" y="677346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8" y="1134768"/>
                  <a:pt x="88434" y="946939"/>
                </a:cubicBezTo>
                <a:lnTo>
                  <a:pt x="224629" y="777761"/>
                </a:lnTo>
                <a:cubicBezTo>
                  <a:pt x="283669" y="944377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1" y="315621"/>
                  <a:pt x="224630" y="482236"/>
                </a:cubicBezTo>
                <a:lnTo>
                  <a:pt x="88436" y="313058"/>
                </a:lnTo>
                <a:cubicBezTo>
                  <a:pt x="195571" y="125231"/>
                  <a:pt x="398161" y="0"/>
                  <a:pt x="630000" y="0"/>
                </a:cubicBezTo>
                <a:close/>
              </a:path>
            </a:pathLst>
          </a:custGeom>
          <a:solidFill>
            <a:srgbClr val="FBA200"/>
          </a:solidFill>
          <a:ln>
            <a:solidFill>
              <a:srgbClr val="FB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Donut 48">
            <a:extLst>
              <a:ext uri="{FF2B5EF4-FFF2-40B4-BE49-F238E27FC236}">
                <a16:creationId xmlns:a16="http://schemas.microsoft.com/office/drawing/2014/main" id="{B4BFD84B-91C8-4081-AFB8-A8BD7D686F37}"/>
              </a:ext>
            </a:extLst>
          </p:cNvPr>
          <p:cNvSpPr/>
          <p:nvPr/>
        </p:nvSpPr>
        <p:spPr>
          <a:xfrm>
            <a:off x="6274004" y="2839546"/>
            <a:ext cx="1941881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1" y="559863"/>
                </a:moveTo>
                <a:lnTo>
                  <a:pt x="63532" y="629998"/>
                </a:lnTo>
                <a:lnTo>
                  <a:pt x="7070" y="700134"/>
                </a:lnTo>
                <a:cubicBezTo>
                  <a:pt x="1323" y="677346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8" y="1134768"/>
                  <a:pt x="88434" y="946939"/>
                </a:cubicBezTo>
                <a:lnTo>
                  <a:pt x="224629" y="777761"/>
                </a:lnTo>
                <a:cubicBezTo>
                  <a:pt x="283669" y="944377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1" y="315621"/>
                  <a:pt x="224630" y="482236"/>
                </a:cubicBezTo>
                <a:lnTo>
                  <a:pt x="88436" y="313058"/>
                </a:lnTo>
                <a:cubicBezTo>
                  <a:pt x="195571" y="125231"/>
                  <a:pt x="398161" y="0"/>
                  <a:pt x="630000" y="0"/>
                </a:cubicBezTo>
                <a:close/>
              </a:path>
            </a:pathLst>
          </a:custGeom>
          <a:solidFill>
            <a:srgbClr val="90C221"/>
          </a:solidFill>
          <a:ln>
            <a:solidFill>
              <a:srgbClr val="90C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Donut 44">
            <a:extLst>
              <a:ext uri="{FF2B5EF4-FFF2-40B4-BE49-F238E27FC236}">
                <a16:creationId xmlns:a16="http://schemas.microsoft.com/office/drawing/2014/main" id="{32BBDDD6-B7ED-4100-BDA3-6349F0914CCC}"/>
              </a:ext>
            </a:extLst>
          </p:cNvPr>
          <p:cNvSpPr/>
          <p:nvPr/>
        </p:nvSpPr>
        <p:spPr>
          <a:xfrm>
            <a:off x="4535078" y="2839546"/>
            <a:ext cx="1969982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0" y="559864"/>
                </a:moveTo>
                <a:lnTo>
                  <a:pt x="63532" y="629999"/>
                </a:lnTo>
                <a:lnTo>
                  <a:pt x="7070" y="700135"/>
                </a:lnTo>
                <a:cubicBezTo>
                  <a:pt x="1323" y="677347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9" y="1134769"/>
                  <a:pt x="88434" y="946940"/>
                </a:cubicBezTo>
                <a:lnTo>
                  <a:pt x="224630" y="777762"/>
                </a:lnTo>
                <a:cubicBezTo>
                  <a:pt x="283669" y="944378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0" y="315622"/>
                  <a:pt x="224630" y="482237"/>
                </a:cubicBezTo>
                <a:lnTo>
                  <a:pt x="88435" y="313059"/>
                </a:lnTo>
                <a:cubicBezTo>
                  <a:pt x="195570" y="125231"/>
                  <a:pt x="398161" y="0"/>
                  <a:pt x="630000" y="0"/>
                </a:cubicBezTo>
                <a:close/>
              </a:path>
            </a:pathLst>
          </a:custGeom>
          <a:solidFill>
            <a:srgbClr val="07A398"/>
          </a:solidFill>
          <a:ln>
            <a:solidFill>
              <a:srgbClr val="07A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Donut 40">
            <a:extLst>
              <a:ext uri="{FF2B5EF4-FFF2-40B4-BE49-F238E27FC236}">
                <a16:creationId xmlns:a16="http://schemas.microsoft.com/office/drawing/2014/main" id="{4FA71A5D-FC80-4051-8DAB-42986D70F4FB}"/>
              </a:ext>
            </a:extLst>
          </p:cNvPr>
          <p:cNvSpPr/>
          <p:nvPr/>
        </p:nvSpPr>
        <p:spPr>
          <a:xfrm>
            <a:off x="2796154" y="2839546"/>
            <a:ext cx="1969982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0" y="559865"/>
                </a:moveTo>
                <a:lnTo>
                  <a:pt x="63532" y="630000"/>
                </a:lnTo>
                <a:lnTo>
                  <a:pt x="7070" y="700135"/>
                </a:lnTo>
                <a:cubicBezTo>
                  <a:pt x="1323" y="677348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9" y="1134769"/>
                  <a:pt x="88435" y="946940"/>
                </a:cubicBezTo>
                <a:lnTo>
                  <a:pt x="224630" y="777762"/>
                </a:lnTo>
                <a:cubicBezTo>
                  <a:pt x="283670" y="944378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8" y="197051"/>
                  <a:pt x="283670" y="315622"/>
                  <a:pt x="224630" y="482238"/>
                </a:cubicBezTo>
                <a:lnTo>
                  <a:pt x="88435" y="313060"/>
                </a:lnTo>
                <a:cubicBezTo>
                  <a:pt x="195570" y="125231"/>
                  <a:pt x="398160" y="0"/>
                  <a:pt x="630000" y="0"/>
                </a:cubicBezTo>
                <a:close/>
              </a:path>
            </a:pathLst>
          </a:custGeom>
          <a:solidFill>
            <a:srgbClr val="0680C3"/>
          </a:solidFill>
          <a:ln>
            <a:solidFill>
              <a:srgbClr val="068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Donut 27">
            <a:extLst>
              <a:ext uri="{FF2B5EF4-FFF2-40B4-BE49-F238E27FC236}">
                <a16:creationId xmlns:a16="http://schemas.microsoft.com/office/drawing/2014/main" id="{00E3C22E-A7E3-41C8-88A3-0BEB40BD8D76}"/>
              </a:ext>
            </a:extLst>
          </p:cNvPr>
          <p:cNvSpPr/>
          <p:nvPr/>
        </p:nvSpPr>
        <p:spPr>
          <a:xfrm>
            <a:off x="1057228" y="2839546"/>
            <a:ext cx="1969982" cy="1360804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630000" y="197051"/>
                </a:moveTo>
                <a:cubicBezTo>
                  <a:pt x="390889" y="197051"/>
                  <a:pt x="197051" y="390889"/>
                  <a:pt x="197051" y="630000"/>
                </a:cubicBezTo>
                <a:cubicBezTo>
                  <a:pt x="197051" y="869111"/>
                  <a:pt x="390889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2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4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rgbClr val="57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1F2D58-7B4C-468C-ABAF-77ED840F60A4}"/>
              </a:ext>
            </a:extLst>
          </p:cNvPr>
          <p:cNvCxnSpPr/>
          <p:nvPr/>
        </p:nvCxnSpPr>
        <p:spPr>
          <a:xfrm>
            <a:off x="1734195" y="4267111"/>
            <a:ext cx="0" cy="432000"/>
          </a:xfrm>
          <a:prstGeom prst="line">
            <a:avLst/>
          </a:prstGeom>
          <a:ln w="66675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D261729-1CD7-451E-B706-6CDB28877125}"/>
              </a:ext>
            </a:extLst>
          </p:cNvPr>
          <p:cNvCxnSpPr/>
          <p:nvPr/>
        </p:nvCxnSpPr>
        <p:spPr>
          <a:xfrm>
            <a:off x="3477527" y="4267111"/>
            <a:ext cx="0" cy="432000"/>
          </a:xfrm>
          <a:prstGeom prst="line">
            <a:avLst/>
          </a:prstGeom>
          <a:ln w="66675">
            <a:solidFill>
              <a:srgbClr val="068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194C14-3463-41D6-99AE-8802E4A3F868}"/>
              </a:ext>
            </a:extLst>
          </p:cNvPr>
          <p:cNvCxnSpPr/>
          <p:nvPr/>
        </p:nvCxnSpPr>
        <p:spPr>
          <a:xfrm>
            <a:off x="5220859" y="4267111"/>
            <a:ext cx="0" cy="432000"/>
          </a:xfrm>
          <a:prstGeom prst="line">
            <a:avLst/>
          </a:prstGeom>
          <a:ln w="66675">
            <a:solidFill>
              <a:srgbClr val="07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27C164B-D59E-475C-A477-9152501E5CF0}"/>
              </a:ext>
            </a:extLst>
          </p:cNvPr>
          <p:cNvCxnSpPr/>
          <p:nvPr/>
        </p:nvCxnSpPr>
        <p:spPr>
          <a:xfrm>
            <a:off x="6964191" y="4267111"/>
            <a:ext cx="0" cy="432000"/>
          </a:xfrm>
          <a:prstGeom prst="line">
            <a:avLst/>
          </a:prstGeom>
          <a:ln w="66675">
            <a:solidFill>
              <a:srgbClr val="90C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EE009E8-C15A-4470-9DDC-46619D013B39}"/>
              </a:ext>
            </a:extLst>
          </p:cNvPr>
          <p:cNvCxnSpPr/>
          <p:nvPr/>
        </p:nvCxnSpPr>
        <p:spPr>
          <a:xfrm>
            <a:off x="10450855" y="4267111"/>
            <a:ext cx="0" cy="432000"/>
          </a:xfrm>
          <a:prstGeom prst="line">
            <a:avLst/>
          </a:prstGeom>
          <a:ln w="66675">
            <a:solidFill>
              <a:srgbClr val="E62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2B4DCA7-EDA6-4DF1-A92B-99ACF700AEF4}"/>
              </a:ext>
            </a:extLst>
          </p:cNvPr>
          <p:cNvSpPr txBox="1"/>
          <p:nvPr/>
        </p:nvSpPr>
        <p:spPr>
          <a:xfrm>
            <a:off x="1028284" y="4772588"/>
            <a:ext cx="141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Jit Just in time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78E2938-4499-4F8F-BE7C-E553512B2884}"/>
              </a:ext>
            </a:extLst>
          </p:cNvPr>
          <p:cNvSpPr txBox="1"/>
          <p:nvPr/>
        </p:nvSpPr>
        <p:spPr>
          <a:xfrm>
            <a:off x="2772933" y="4772587"/>
            <a:ext cx="141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Jidoka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C2D8D2A-4D98-4CD3-8C2B-6BBB5143802A}"/>
              </a:ext>
            </a:extLst>
          </p:cNvPr>
          <p:cNvSpPr txBox="1"/>
          <p:nvPr/>
        </p:nvSpPr>
        <p:spPr>
          <a:xfrm>
            <a:off x="4517584" y="4772588"/>
            <a:ext cx="141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Takt Time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3E5AE4D-4C50-4D4C-B76C-E91B0466FE12}"/>
              </a:ext>
            </a:extLst>
          </p:cNvPr>
          <p:cNvSpPr txBox="1"/>
          <p:nvPr/>
        </p:nvSpPr>
        <p:spPr>
          <a:xfrm>
            <a:off x="6262233" y="4772588"/>
            <a:ext cx="141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Kaizen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789C993-41E9-4F3C-A239-1930315A0424}"/>
              </a:ext>
            </a:extLst>
          </p:cNvPr>
          <p:cNvSpPr txBox="1"/>
          <p:nvPr/>
        </p:nvSpPr>
        <p:spPr>
          <a:xfrm>
            <a:off x="9751534" y="4772588"/>
            <a:ext cx="141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Poka-Yoke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9A3B476-166A-4AFE-9BD9-DFDA8F10A0FA}"/>
              </a:ext>
            </a:extLst>
          </p:cNvPr>
          <p:cNvCxnSpPr/>
          <p:nvPr/>
        </p:nvCxnSpPr>
        <p:spPr>
          <a:xfrm>
            <a:off x="1734195" y="2348447"/>
            <a:ext cx="0" cy="432000"/>
          </a:xfrm>
          <a:prstGeom prst="line">
            <a:avLst/>
          </a:prstGeom>
          <a:ln w="66675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3B17383-0FA1-4033-9369-AF60133440D9}"/>
              </a:ext>
            </a:extLst>
          </p:cNvPr>
          <p:cNvCxnSpPr/>
          <p:nvPr/>
        </p:nvCxnSpPr>
        <p:spPr>
          <a:xfrm>
            <a:off x="3477527" y="2348447"/>
            <a:ext cx="0" cy="432000"/>
          </a:xfrm>
          <a:prstGeom prst="line">
            <a:avLst/>
          </a:prstGeom>
          <a:ln w="66675">
            <a:solidFill>
              <a:srgbClr val="068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23CF53-2D7C-4DB2-8CE5-E737C3E6FF14}"/>
              </a:ext>
            </a:extLst>
          </p:cNvPr>
          <p:cNvCxnSpPr/>
          <p:nvPr/>
        </p:nvCxnSpPr>
        <p:spPr>
          <a:xfrm>
            <a:off x="5220859" y="2348447"/>
            <a:ext cx="0" cy="432000"/>
          </a:xfrm>
          <a:prstGeom prst="line">
            <a:avLst/>
          </a:prstGeom>
          <a:ln w="66675">
            <a:solidFill>
              <a:srgbClr val="07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2AEE4CE-48E6-4592-80DE-A36057DB8329}"/>
              </a:ext>
            </a:extLst>
          </p:cNvPr>
          <p:cNvCxnSpPr/>
          <p:nvPr/>
        </p:nvCxnSpPr>
        <p:spPr>
          <a:xfrm>
            <a:off x="6964191" y="2348447"/>
            <a:ext cx="0" cy="432000"/>
          </a:xfrm>
          <a:prstGeom prst="line">
            <a:avLst/>
          </a:prstGeom>
          <a:ln w="66675">
            <a:solidFill>
              <a:srgbClr val="90C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D5BA895-9735-4BCB-B879-11B0D3CEA941}"/>
              </a:ext>
            </a:extLst>
          </p:cNvPr>
          <p:cNvCxnSpPr/>
          <p:nvPr/>
        </p:nvCxnSpPr>
        <p:spPr>
          <a:xfrm>
            <a:off x="10450855" y="2348447"/>
            <a:ext cx="0" cy="432000"/>
          </a:xfrm>
          <a:prstGeom prst="line">
            <a:avLst/>
          </a:prstGeom>
          <a:ln w="66675">
            <a:solidFill>
              <a:srgbClr val="E62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21">
            <a:extLst>
              <a:ext uri="{FF2B5EF4-FFF2-40B4-BE49-F238E27FC236}">
                <a16:creationId xmlns:a16="http://schemas.microsoft.com/office/drawing/2014/main" id="{4DE4F6D3-609E-407C-9143-CBA81BF276FC}"/>
              </a:ext>
            </a:extLst>
          </p:cNvPr>
          <p:cNvCxnSpPr/>
          <p:nvPr/>
        </p:nvCxnSpPr>
        <p:spPr>
          <a:xfrm>
            <a:off x="8707523" y="4267111"/>
            <a:ext cx="0" cy="432000"/>
          </a:xfrm>
          <a:prstGeom prst="line">
            <a:avLst/>
          </a:prstGeom>
          <a:ln w="66675">
            <a:solidFill>
              <a:srgbClr val="FBA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46">
            <a:extLst>
              <a:ext uri="{FF2B5EF4-FFF2-40B4-BE49-F238E27FC236}">
                <a16:creationId xmlns:a16="http://schemas.microsoft.com/office/drawing/2014/main" id="{633038E5-2158-4A6C-B819-07691044778A}"/>
              </a:ext>
            </a:extLst>
          </p:cNvPr>
          <p:cNvCxnSpPr/>
          <p:nvPr/>
        </p:nvCxnSpPr>
        <p:spPr>
          <a:xfrm>
            <a:off x="8707523" y="2348447"/>
            <a:ext cx="0" cy="432000"/>
          </a:xfrm>
          <a:prstGeom prst="line">
            <a:avLst/>
          </a:prstGeom>
          <a:ln w="66675">
            <a:solidFill>
              <a:srgbClr val="FBA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19AAC3D-9B4C-4730-A93E-ED89FFDD09E2}"/>
              </a:ext>
            </a:extLst>
          </p:cNvPr>
          <p:cNvSpPr txBox="1"/>
          <p:nvPr/>
        </p:nvSpPr>
        <p:spPr>
          <a:xfrm>
            <a:off x="8006885" y="4772588"/>
            <a:ext cx="141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Heijunka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C97B32FB-E54D-4AC3-A35C-5A54641EF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41" b="47782" l="32032" r="38404">
                        <a14:foregroundMark x1="37431" y1="41000" x2="37431" y2="41000"/>
                        <a14:foregroundMark x1="35903" y1="39111" x2="35903" y2="39111"/>
                        <a14:foregroundMark x1="36458" y1="39444" x2="36458" y2="39444"/>
                        <a14:foregroundMark x1="35486" y1="41333" x2="35486" y2="41333"/>
                        <a14:foregroundMark x1="35000" y1="42889" x2="35000" y2="42889"/>
                        <a14:foregroundMark x1="33750" y1="41556" x2="33750" y2="41556"/>
                        <a14:foregroundMark x1="33819" y1="42778" x2="33819" y2="42778"/>
                        <a14:foregroundMark x1="33750" y1="44000" x2="33750" y2="44000"/>
                        <a14:foregroundMark x1="37431" y1="43111" x2="37431" y2="43111"/>
                        <a14:foregroundMark x1="34861" y1="43889" x2="34861" y2="43889"/>
                        <a14:foregroundMark x1="35069" y1="45222" x2="35069" y2="45222"/>
                        <a14:foregroundMark x1="33819" y1="45222" x2="33819" y2="45222"/>
                        <a14:foregroundMark x1="37083" y1="39111" x2="37083" y2="39111"/>
                        <a14:backgroundMark x1="36458" y1="39444" x2="36458" y2="39444"/>
                        <a14:backgroundMark x1="34931" y1="43000" x2="34931" y2="43000"/>
                        <a14:backgroundMark x1="33819" y1="42889" x2="33819" y2="42889"/>
                        <a14:backgroundMark x1="33819" y1="41778" x2="33819" y2="41778"/>
                        <a14:backgroundMark x1="33750" y1="44222" x2="33750" y2="44222"/>
                        <a14:backgroundMark x1="37431" y1="41222" x2="37431" y2="41222"/>
                        <a14:backgroundMark x1="37153" y1="39000" x2="37153" y2="3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35" t="36598" r="60800" b="50975"/>
          <a:stretch/>
        </p:blipFill>
        <p:spPr bwMode="auto">
          <a:xfrm>
            <a:off x="1293319" y="3074049"/>
            <a:ext cx="881749" cy="859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7A0F564B-20A0-4AA0-906E-D4D6839CA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23" b="48999" l="45333" r="55657">
                        <a14:foregroundMark x1="50278" y1="41111" x2="50278" y2="41111"/>
                        <a14:foregroundMark x1="51111" y1="40556" x2="51111" y2="40556"/>
                        <a14:foregroundMark x1="50833" y1="38889" x2="50833" y2="38889"/>
                        <a14:foregroundMark x1="53125" y1="41667" x2="53125" y2="41667"/>
                        <a14:foregroundMark x1="52569" y1="43111" x2="52569" y2="43111"/>
                        <a14:foregroundMark x1="51181" y1="45111" x2="51181" y2="45111"/>
                        <a14:foregroundMark x1="50486" y1="45222" x2="50486" y2="45222"/>
                        <a14:foregroundMark x1="49861" y1="45333" x2="49861" y2="45333"/>
                        <a14:foregroundMark x1="50208" y1="43333" x2="50208" y2="43333"/>
                        <a14:foregroundMark x1="50417" y1="45000" x2="50417" y2="45000"/>
                        <a14:foregroundMark x1="53750" y1="41889" x2="53750" y2="41889"/>
                        <a14:foregroundMark x1="47986" y1="40778" x2="47986" y2="40778"/>
                        <a14:backgroundMark x1="49444" y1="42778" x2="49444" y2="42778"/>
                        <a14:backgroundMark x1="50556" y1="45111" x2="50556" y2="45111"/>
                        <a14:backgroundMark x1="53056" y1="41778" x2="53056" y2="41778"/>
                        <a14:backgroundMark x1="52639" y1="43111" x2="52639" y2="43111"/>
                        <a14:backgroundMark x1="50069" y1="43222" x2="50069" y2="43222"/>
                        <a14:backgroundMark x1="50069" y1="43444" x2="50069" y2="43444"/>
                        <a14:backgroundMark x1="51111" y1="40667" x2="51111" y2="40667"/>
                        <a14:backgroundMark x1="48125" y1="39667" x2="48125" y2="3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42" t="35354" r="43052" b="48116"/>
          <a:stretch/>
        </p:blipFill>
        <p:spPr bwMode="auto">
          <a:xfrm>
            <a:off x="2767860" y="3071511"/>
            <a:ext cx="1447667" cy="1158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38D4F7CA-07A4-41DF-AAA4-355994ED1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16" b="48255" l="61940" r="70354">
                        <a14:foregroundMark x1="69097" y1="42333" x2="69097" y2="42333"/>
                        <a14:foregroundMark x1="68403" y1="41111" x2="68403" y2="41111"/>
                        <a14:foregroundMark x1="68889" y1="43444" x2="68889" y2="43444"/>
                        <a14:foregroundMark x1="68333" y1="44667" x2="68333" y2="44667"/>
                        <a14:backgroundMark x1="69097" y1="42111" x2="69097" y2="42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88" t="34374" r="28594" b="50203"/>
          <a:stretch/>
        </p:blipFill>
        <p:spPr bwMode="auto">
          <a:xfrm>
            <a:off x="4628455" y="2998097"/>
            <a:ext cx="1169421" cy="107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E102AB97-8405-48AE-A7E6-01FF4CF30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50" b="46418" l="78627" r="84095">
                        <a14:foregroundMark x1="83194" y1="40333" x2="83194" y2="40333"/>
                        <a14:foregroundMark x1="83194" y1="44444" x2="83194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943" t="36779" r="15221" b="52511"/>
          <a:stretch/>
        </p:blipFill>
        <p:spPr bwMode="auto">
          <a:xfrm>
            <a:off x="6408253" y="2965355"/>
            <a:ext cx="1167236" cy="114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2513BD0-9454-4A4C-8A88-6CF08515F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556" b="80111" l="31875" r="38056">
                        <a14:foregroundMark x1="35000" y1="77889" x2="35000" y2="77889"/>
                        <a14:foregroundMark x1="35139" y1="80222" x2="35139" y2="80222"/>
                        <a14:foregroundMark x1="35764" y1="78444" x2="35764" y2="78444"/>
                        <a14:foregroundMark x1="35764" y1="78444" x2="35764" y2="78444"/>
                        <a14:foregroundMark x1="35764" y1="78333" x2="35764" y2="78333"/>
                        <a14:foregroundMark x1="35764" y1="78444" x2="35764" y2="78444"/>
                        <a14:foregroundMark x1="35764" y1="78444" x2="35764" y2="78444"/>
                        <a14:foregroundMark x1="35694" y1="78444" x2="35694" y2="78444"/>
                        <a14:foregroundMark x1="35833" y1="78667" x2="35833" y2="78667"/>
                        <a14:foregroundMark x1="35764" y1="78444" x2="35764" y2="78444"/>
                        <a14:foregroundMark x1="35764" y1="78667" x2="35764" y2="78667"/>
                        <a14:foregroundMark x1="35764" y1="78333" x2="35764" y2="78333"/>
                        <a14:foregroundMark x1="35764" y1="78556" x2="35764" y2="78556"/>
                        <a14:foregroundMark x1="35764" y1="78444" x2="35764" y2="78444"/>
                        <a14:foregroundMark x1="35764" y1="78444" x2="35764" y2="78444"/>
                        <a14:foregroundMark x1="35764" y1="78444" x2="35764" y2="78444"/>
                        <a14:foregroundMark x1="35764" y1="78556" x2="35764" y2="78556"/>
                        <a14:foregroundMark x1="35764" y1="78667" x2="35764" y2="78667"/>
                        <a14:foregroundMark x1="38056" y1="73778" x2="38056" y2="73778"/>
                        <a14:foregroundMark x1="31944" y1="73111" x2="31944" y2="73111"/>
                        <a14:backgroundMark x1="34514" y1="79000" x2="34514" y2="79000"/>
                        <a14:backgroundMark x1="35417" y1="78889" x2="35417" y2="78889"/>
                        <a14:backgroundMark x1="36042" y1="78556" x2="36042" y2="78556"/>
                        <a14:backgroundMark x1="35347" y1="77111" x2="35347" y2="77111"/>
                        <a14:backgroundMark x1="34722" y1="76667" x2="34722" y2="76667"/>
                        <a14:backgroundMark x1="35833" y1="78333" x2="35833" y2="78333"/>
                        <a14:backgroundMark x1="35833" y1="78556" x2="35833" y2="78556"/>
                        <a14:backgroundMark x1="35764" y1="78556" x2="35764" y2="78556"/>
                        <a14:backgroundMark x1="35625" y1="78333" x2="35625" y2="78333"/>
                        <a14:backgroundMark x1="35556" y1="78333" x2="35556" y2="78333"/>
                        <a14:backgroundMark x1="35625" y1="78556" x2="35625" y2="78556"/>
                        <a14:backgroundMark x1="35625" y1="78556" x2="35625" y2="78556"/>
                        <a14:backgroundMark x1="35833" y1="78889" x2="35833" y2="78889"/>
                        <a14:backgroundMark x1="37083" y1="73111" x2="37083" y2="73111"/>
                        <a14:backgroundMark x1="36389" y1="72556" x2="36389" y2="72556"/>
                        <a14:backgroundMark x1="37708" y1="74333" x2="37708" y2="74333"/>
                        <a14:backgroundMark x1="34306" y1="74111" x2="34306" y2="74111"/>
                        <a14:backgroundMark x1="33681" y1="73111" x2="33681" y2="73111"/>
                        <a14:backgroundMark x1="33125" y1="72556" x2="33125" y2="72556"/>
                        <a14:backgroundMark x1="32847" y1="74778" x2="32847" y2="74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67" t="70522" r="61343" b="18831"/>
          <a:stretch/>
        </p:blipFill>
        <p:spPr bwMode="auto">
          <a:xfrm>
            <a:off x="8249895" y="3071511"/>
            <a:ext cx="988571" cy="89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16AED1DC-7FA0-4F73-97B6-ED064E3ED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563" b="81048" l="46620" r="54112">
                        <a14:foregroundMark x1="49583" y1="75556" x2="49583" y2="75556"/>
                        <a14:foregroundMark x1="50208" y1="75444" x2="50208" y2="75444"/>
                        <a14:foregroundMark x1="50278" y1="76556" x2="50278" y2="76556"/>
                        <a14:backgroundMark x1="49583" y1="75778" x2="49583" y2="75778"/>
                        <a14:backgroundMark x1="50208" y1="75444" x2="50208" y2="75444"/>
                        <a14:backgroundMark x1="49583" y1="75556" x2="49583" y2="7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683" t="70377" r="44951" b="17766"/>
          <a:stretch/>
        </p:blipFill>
        <p:spPr bwMode="auto">
          <a:xfrm>
            <a:off x="9743174" y="2992183"/>
            <a:ext cx="1420187" cy="112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7A49BE2-FF52-4E22-93A5-EF2A1B0A0BF5}"/>
              </a:ext>
            </a:extLst>
          </p:cNvPr>
          <p:cNvSpPr/>
          <p:nvPr/>
        </p:nvSpPr>
        <p:spPr>
          <a:xfrm>
            <a:off x="1518193" y="1916445"/>
            <a:ext cx="432000" cy="432001"/>
          </a:xfrm>
          <a:prstGeom prst="ellipse">
            <a:avLst/>
          </a:prstGeom>
          <a:solidFill>
            <a:srgbClr val="57687C"/>
          </a:solidFill>
          <a:ln>
            <a:solidFill>
              <a:srgbClr val="57687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rgbClr val="DCDFE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47D4DED-C452-40EA-89F7-D2D1216C16FA}"/>
              </a:ext>
            </a:extLst>
          </p:cNvPr>
          <p:cNvSpPr/>
          <p:nvPr/>
        </p:nvSpPr>
        <p:spPr>
          <a:xfrm>
            <a:off x="8491521" y="1916446"/>
            <a:ext cx="432000" cy="432001"/>
          </a:xfrm>
          <a:prstGeom prst="ellipse">
            <a:avLst/>
          </a:prstGeom>
          <a:solidFill>
            <a:srgbClr val="FBA200"/>
          </a:solidFill>
          <a:ln>
            <a:solidFill>
              <a:srgbClr val="FBA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rgbClr val="DCDFE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C936388-899D-4C7D-A399-385FCB08AEC0}"/>
              </a:ext>
            </a:extLst>
          </p:cNvPr>
          <p:cNvSpPr/>
          <p:nvPr/>
        </p:nvSpPr>
        <p:spPr>
          <a:xfrm>
            <a:off x="6748190" y="1902842"/>
            <a:ext cx="432000" cy="432001"/>
          </a:xfrm>
          <a:prstGeom prst="ellipse">
            <a:avLst/>
          </a:prstGeom>
          <a:solidFill>
            <a:srgbClr val="90C221"/>
          </a:solidFill>
          <a:ln>
            <a:solidFill>
              <a:srgbClr val="90C2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rgbClr val="DCDFE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DF21BD0A-44A8-46CA-B667-2A3C8B22565D}"/>
              </a:ext>
            </a:extLst>
          </p:cNvPr>
          <p:cNvSpPr/>
          <p:nvPr/>
        </p:nvSpPr>
        <p:spPr>
          <a:xfrm>
            <a:off x="5004859" y="1902842"/>
            <a:ext cx="432000" cy="432001"/>
          </a:xfrm>
          <a:prstGeom prst="ellipse">
            <a:avLst/>
          </a:prstGeom>
          <a:solidFill>
            <a:srgbClr val="07A398"/>
          </a:solidFill>
          <a:ln>
            <a:solidFill>
              <a:srgbClr val="07A39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rgbClr val="DCDFE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9E7AA20-C98B-4DD9-8BB9-9E8249CA4564}"/>
              </a:ext>
            </a:extLst>
          </p:cNvPr>
          <p:cNvSpPr/>
          <p:nvPr/>
        </p:nvSpPr>
        <p:spPr>
          <a:xfrm>
            <a:off x="3265397" y="1918088"/>
            <a:ext cx="432000" cy="432001"/>
          </a:xfrm>
          <a:prstGeom prst="ellipse">
            <a:avLst/>
          </a:prstGeom>
          <a:solidFill>
            <a:srgbClr val="0680C3"/>
          </a:solidFill>
          <a:ln>
            <a:solidFill>
              <a:srgbClr val="0680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rgbClr val="DCDFE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DED7DE28-7D19-40E1-9CF4-3ADCB8AEE4A5}"/>
              </a:ext>
            </a:extLst>
          </p:cNvPr>
          <p:cNvSpPr/>
          <p:nvPr/>
        </p:nvSpPr>
        <p:spPr>
          <a:xfrm>
            <a:off x="10216253" y="1916446"/>
            <a:ext cx="432000" cy="432001"/>
          </a:xfrm>
          <a:prstGeom prst="ellipse">
            <a:avLst/>
          </a:prstGeom>
          <a:solidFill>
            <a:srgbClr val="E62601"/>
          </a:solidFill>
          <a:ln>
            <a:solidFill>
              <a:srgbClr val="E6260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rgbClr val="DCDFE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5AC9-245F-4731-8C18-DC3033B8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D865EE-7247-4A2C-881A-FF2D44CE4282}"/>
              </a:ext>
            </a:extLst>
          </p:cNvPr>
          <p:cNvSpPr txBox="1"/>
          <p:nvPr/>
        </p:nvSpPr>
        <p:spPr>
          <a:xfrm>
            <a:off x="400228" y="975955"/>
            <a:ext cx="11436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https://www.siteware.com.br/processos/o-que-e-lean-manufacturing/</a:t>
            </a:r>
            <a:endParaRPr lang="pt-BR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http://www.sinfic.pt/</a:t>
            </a:r>
            <a:r>
              <a:rPr lang="pt-BR" sz="1800" b="0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SinficWeb</a:t>
            </a: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/displayconteudo.do2?numero=24869#:~:</a:t>
            </a:r>
            <a:r>
              <a:rPr lang="pt-BR" sz="1800" b="0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text</a:t>
            </a: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=Com%20base%20nestas%20primeiras%20ideias,Company%20nas%20instala%C3%A7%C3%B5es%20de%20Nagoya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Trebuchet MS" panose="020B0603020202020204" pitchFamily="34" charset="0"/>
                <a:hlinkClick r:id="rId4"/>
              </a:rPr>
              <a:t>https://www.voitto.com.br/blog/artigo/lean-manufacturing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794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Tema do Office</vt:lpstr>
      <vt:lpstr>Linha do tempo Lean</vt:lpstr>
      <vt:lpstr>Ferramentas Lean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roberto</dc:creator>
  <cp:lastModifiedBy>gustavo roberto</cp:lastModifiedBy>
  <cp:revision>3</cp:revision>
  <dcterms:created xsi:type="dcterms:W3CDTF">2020-11-25T18:08:36Z</dcterms:created>
  <dcterms:modified xsi:type="dcterms:W3CDTF">2020-11-25T18:33:05Z</dcterms:modified>
</cp:coreProperties>
</file>